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40"/>
  </p:notesMasterIdLst>
  <p:sldIdLst>
    <p:sldId id="256" r:id="rId3"/>
    <p:sldId id="260" r:id="rId4"/>
    <p:sldId id="327" r:id="rId5"/>
    <p:sldId id="326" r:id="rId6"/>
    <p:sldId id="323" r:id="rId7"/>
    <p:sldId id="290" r:id="rId8"/>
    <p:sldId id="324" r:id="rId9"/>
    <p:sldId id="291" r:id="rId10"/>
    <p:sldId id="299" r:id="rId11"/>
    <p:sldId id="310" r:id="rId12"/>
    <p:sldId id="311" r:id="rId13"/>
    <p:sldId id="312" r:id="rId14"/>
    <p:sldId id="313" r:id="rId15"/>
    <p:sldId id="315" r:id="rId16"/>
    <p:sldId id="294" r:id="rId17"/>
    <p:sldId id="297" r:id="rId18"/>
    <p:sldId id="295" r:id="rId19"/>
    <p:sldId id="316" r:id="rId20"/>
    <p:sldId id="281" r:id="rId21"/>
    <p:sldId id="329" r:id="rId22"/>
    <p:sldId id="286" r:id="rId23"/>
    <p:sldId id="282" r:id="rId24"/>
    <p:sldId id="317" r:id="rId25"/>
    <p:sldId id="279" r:id="rId26"/>
    <p:sldId id="300" r:id="rId27"/>
    <p:sldId id="330" r:id="rId28"/>
    <p:sldId id="318" r:id="rId29"/>
    <p:sldId id="328" r:id="rId30"/>
    <p:sldId id="331" r:id="rId31"/>
    <p:sldId id="332" r:id="rId32"/>
    <p:sldId id="333" r:id="rId33"/>
    <p:sldId id="319" r:id="rId34"/>
    <p:sldId id="320" r:id="rId35"/>
    <p:sldId id="321" r:id="rId36"/>
    <p:sldId id="322" r:id="rId37"/>
    <p:sldId id="265" r:id="rId38"/>
    <p:sldId id="266" r:id="rId39"/>
  </p:sldIdLst>
  <p:sldSz cx="12192000" cy="6858000"/>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A412F82-FC91-4B2A-8F38-BFC7D9081D99}">
          <p14:sldIdLst>
            <p14:sldId id="256"/>
            <p14:sldId id="260"/>
          </p14:sldIdLst>
        </p14:section>
        <p14:section name="Untitled Section" id="{E9920E4B-5D6E-4577-A8A4-D23C16715761}">
          <p14:sldIdLst>
            <p14:sldId id="327"/>
            <p14:sldId id="326"/>
            <p14:sldId id="323"/>
            <p14:sldId id="290"/>
            <p14:sldId id="324"/>
            <p14:sldId id="291"/>
          </p14:sldIdLst>
        </p14:section>
        <p14:section name="Untitled Section" id="{8AB2E0B8-DCD0-4677-ADEA-17D5EAB47920}">
          <p14:sldIdLst>
            <p14:sldId id="299"/>
            <p14:sldId id="310"/>
            <p14:sldId id="311"/>
            <p14:sldId id="312"/>
            <p14:sldId id="313"/>
          </p14:sldIdLst>
        </p14:section>
        <p14:section name="Untitled Section" id="{E35B0CC4-30F2-4168-B938-5249999DB238}">
          <p14:sldIdLst>
            <p14:sldId id="315"/>
            <p14:sldId id="294"/>
            <p14:sldId id="297"/>
            <p14:sldId id="295"/>
          </p14:sldIdLst>
        </p14:section>
        <p14:section name="Untitled Section" id="{888AE01A-1FC8-4490-8B1B-8B2E4C47B747}">
          <p14:sldIdLst>
            <p14:sldId id="316"/>
            <p14:sldId id="281"/>
            <p14:sldId id="329"/>
            <p14:sldId id="286"/>
            <p14:sldId id="282"/>
          </p14:sldIdLst>
        </p14:section>
        <p14:section name="Untitled Section" id="{7A2D2F5E-A527-4540-8253-0F64512CDD15}">
          <p14:sldIdLst>
            <p14:sldId id="317"/>
            <p14:sldId id="279"/>
            <p14:sldId id="300"/>
            <p14:sldId id="330"/>
          </p14:sldIdLst>
        </p14:section>
        <p14:section name="Untitled Section" id="{46C6471B-17F4-455B-A8F2-22AD669CB9DF}">
          <p14:sldIdLst>
            <p14:sldId id="318"/>
            <p14:sldId id="328"/>
            <p14:sldId id="331"/>
            <p14:sldId id="332"/>
          </p14:sldIdLst>
        </p14:section>
        <p14:section name="Untitled Section" id="{CC7F47D0-5655-4638-8F96-8B00FFE2C69D}">
          <p14:sldIdLst>
            <p14:sldId id="333"/>
            <p14:sldId id="319"/>
            <p14:sldId id="320"/>
            <p14:sldId id="321"/>
            <p14:sldId id="322"/>
            <p14:sldId id="265"/>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76" autoAdjust="0"/>
  </p:normalViewPr>
  <p:slideViewPr>
    <p:cSldViewPr snapToGrid="0" showGuides="1">
      <p:cViewPr varScale="1">
        <p:scale>
          <a:sx n="86" d="100"/>
          <a:sy n="86" d="100"/>
        </p:scale>
        <p:origin x="675" y="36"/>
      </p:cViewPr>
      <p:guideLst>
        <p:guide orient="horz" pos="2160"/>
        <p:guide pos="3840"/>
      </p:guideLst>
    </p:cSldViewPr>
  </p:slideViewPr>
  <p:notesTextViewPr>
    <p:cViewPr>
      <p:scale>
        <a:sx n="1" d="1"/>
        <a:sy n="1" d="1"/>
      </p:scale>
      <p:origin x="0" y="0"/>
    </p:cViewPr>
  </p:notesTextViewPr>
  <p:sorterViewPr>
    <p:cViewPr>
      <p:scale>
        <a:sx n="100" d="100"/>
        <a:sy n="100" d="100"/>
      </p:scale>
      <p:origin x="0" y="-33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Module 1</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FAF27AE8-06DD-4446-8C08-04D22F1E8DE2}">
      <dgm:prSet/>
      <dgm:spPr/>
      <dgm:t>
        <a:bodyPr/>
        <a:lstStyle/>
        <a:p>
          <a:r>
            <a:rPr lang="en-US" dirty="0"/>
            <a:t>Module 2</a:t>
          </a:r>
        </a:p>
      </dgm:t>
    </dgm:pt>
    <dgm:pt modelId="{C3E9D8E5-FF43-4EE3-9F20-3FBF7E9CFC80}" type="parTrans" cxnId="{33B3C1BD-D5DD-4743-AEB5-BF102D7417A5}">
      <dgm:prSet/>
      <dgm:spPr/>
      <dgm:t>
        <a:bodyPr/>
        <a:lstStyle/>
        <a:p>
          <a:endParaRPr lang="en-US"/>
        </a:p>
      </dgm:t>
    </dgm:pt>
    <dgm:pt modelId="{A79BDEF5-AB57-435B-833F-5DAB541E05D9}" type="sibTrans" cxnId="{33B3C1BD-D5DD-4743-AEB5-BF102D7417A5}">
      <dgm:prSet/>
      <dgm:spPr/>
      <dgm:t>
        <a:bodyPr/>
        <a:lstStyle/>
        <a:p>
          <a:endParaRPr lang="en-US"/>
        </a:p>
      </dgm:t>
    </dgm:pt>
    <dgm:pt modelId="{7B3DB122-1D8E-4822-ADCD-16B4D4E14E42}">
      <dgm:prSet/>
      <dgm:spPr/>
      <dgm:t>
        <a:bodyPr/>
        <a:lstStyle/>
        <a:p>
          <a:r>
            <a:rPr lang="en-US" dirty="0"/>
            <a:t>Module 3</a:t>
          </a:r>
        </a:p>
      </dgm:t>
    </dgm:pt>
    <dgm:pt modelId="{75EC45A3-1D1D-48C9-BF47-CB60F9C6623F}" type="parTrans" cxnId="{7ED99E10-2C83-45F5-8D7B-3F580B16288E}">
      <dgm:prSet/>
      <dgm:spPr/>
      <dgm:t>
        <a:bodyPr/>
        <a:lstStyle/>
        <a:p>
          <a:endParaRPr lang="en-US"/>
        </a:p>
      </dgm:t>
    </dgm:pt>
    <dgm:pt modelId="{2851B0A7-5F5A-45AF-9490-3367702A5D85}" type="sibTrans" cxnId="{7ED99E10-2C83-45F5-8D7B-3F580B16288E}">
      <dgm:prSet/>
      <dgm:spPr/>
      <dgm:t>
        <a:bodyPr/>
        <a:lstStyle/>
        <a:p>
          <a:endParaRPr lang="en-US"/>
        </a:p>
      </dgm:t>
    </dgm:pt>
    <dgm:pt modelId="{1CF5DF33-87B5-4E4E-AA3D-3AAB51BBEAF4}">
      <dgm:prSet/>
      <dgm:spPr/>
      <dgm:t>
        <a:bodyPr/>
        <a:lstStyle/>
        <a:p>
          <a:r>
            <a:rPr lang="en-US" dirty="0"/>
            <a:t>Module 4</a:t>
          </a:r>
        </a:p>
      </dgm:t>
    </dgm:pt>
    <dgm:pt modelId="{2EB37C57-E0A1-4FAE-B508-4880184BEA17}" type="parTrans" cxnId="{269588A6-23F5-449C-A001-E79AB2B5C23D}">
      <dgm:prSet/>
      <dgm:spPr/>
      <dgm:t>
        <a:bodyPr/>
        <a:lstStyle/>
        <a:p>
          <a:endParaRPr lang="en-US"/>
        </a:p>
      </dgm:t>
    </dgm:pt>
    <dgm:pt modelId="{DC8EF80B-2D40-4713-8290-1266424F2A82}" type="sibTrans" cxnId="{269588A6-23F5-449C-A001-E79AB2B5C23D}">
      <dgm:prSet/>
      <dgm:spPr/>
      <dgm:t>
        <a:bodyPr/>
        <a:lstStyle/>
        <a:p>
          <a:endParaRPr lang="en-US"/>
        </a:p>
      </dgm:t>
    </dgm:pt>
    <dgm:pt modelId="{8072FA85-1F1D-4E2E-9ED3-9E9729269312}">
      <dgm:prSet/>
      <dgm:spPr/>
      <dgm:t>
        <a:bodyPr/>
        <a:lstStyle/>
        <a:p>
          <a:r>
            <a:rPr lang="en-US" dirty="0"/>
            <a:t>Module 5</a:t>
          </a:r>
        </a:p>
      </dgm:t>
    </dgm:pt>
    <dgm:pt modelId="{E02D0F2D-B6D5-4A84-A096-E2E9D2A0A408}" type="parTrans" cxnId="{FB0B6A07-1F7B-45F2-A9F1-3E806C6CBF19}">
      <dgm:prSet/>
      <dgm:spPr/>
      <dgm:t>
        <a:bodyPr/>
        <a:lstStyle/>
        <a:p>
          <a:endParaRPr lang="en-US"/>
        </a:p>
      </dgm:t>
    </dgm:pt>
    <dgm:pt modelId="{93DB633C-C6BF-440C-B5B6-859547B1A5F4}" type="sibTrans" cxnId="{FB0B6A07-1F7B-45F2-A9F1-3E806C6CBF19}">
      <dgm:prSet/>
      <dgm:spPr/>
      <dgm:t>
        <a:bodyPr/>
        <a:lstStyle/>
        <a:p>
          <a:endParaRPr lang="en-US"/>
        </a:p>
      </dgm:t>
    </dgm:pt>
    <dgm:pt modelId="{98FA1FEA-193C-455F-BC82-D031D6A78B83}">
      <dgm:prSet/>
      <dgm:spPr/>
      <dgm:t>
        <a:bodyPr/>
        <a:lstStyle/>
        <a:p>
          <a:r>
            <a:rPr lang="en-US" dirty="0"/>
            <a:t>Module 6</a:t>
          </a:r>
        </a:p>
      </dgm:t>
    </dgm:pt>
    <dgm:pt modelId="{4D02B69D-4BFB-406D-BABC-58A651D2BD31}" type="parTrans" cxnId="{7E5E93F6-652A-418E-9BE5-80E4DCF73807}">
      <dgm:prSet/>
      <dgm:spPr/>
      <dgm:t>
        <a:bodyPr/>
        <a:lstStyle/>
        <a:p>
          <a:endParaRPr lang="en-US"/>
        </a:p>
      </dgm:t>
    </dgm:pt>
    <dgm:pt modelId="{64AD9273-27D6-42CA-9606-2E8D96638389}" type="sibTrans" cxnId="{7E5E93F6-652A-418E-9BE5-80E4DCF73807}">
      <dgm:prSet/>
      <dgm:spPr/>
      <dgm:t>
        <a:bodyPr/>
        <a:lstStyle/>
        <a:p>
          <a:endParaRPr lang="en-US"/>
        </a:p>
      </dgm:t>
    </dgm:pt>
    <dgm:pt modelId="{8D7BE13D-B3E4-4BD9-AB55-E0D515F17735}">
      <dgm:prSet/>
      <dgm:spPr/>
      <dgm:t>
        <a:bodyPr/>
        <a:lstStyle/>
        <a:p>
          <a:r>
            <a:rPr lang="en-US" dirty="0"/>
            <a:t>Module 7</a:t>
          </a:r>
        </a:p>
      </dgm:t>
    </dgm:pt>
    <dgm:pt modelId="{BE9C533E-0224-459A-B552-210E52F00126}" type="parTrans" cxnId="{D4770973-B01B-494F-AD2A-578530D39BE7}">
      <dgm:prSet/>
      <dgm:spPr/>
      <dgm:t>
        <a:bodyPr/>
        <a:lstStyle/>
        <a:p>
          <a:endParaRPr lang="en-US"/>
        </a:p>
      </dgm:t>
    </dgm:pt>
    <dgm:pt modelId="{057E53D7-27D0-49B0-9C7A-4F2343EBB494}" type="sibTrans" cxnId="{D4770973-B01B-494F-AD2A-578530D39BE7}">
      <dgm:prSet/>
      <dgm:spPr/>
      <dgm:t>
        <a:bodyPr/>
        <a:lstStyle/>
        <a:p>
          <a:endParaRPr lang="en-US"/>
        </a:p>
      </dgm:t>
    </dgm:pt>
    <dgm:pt modelId="{EF398454-E407-442E-8779-2A1D6C0CDD9C}">
      <dgm:prSet phldrT="[Text]"/>
      <dgm:spPr/>
      <dgm:t>
        <a:bodyPr/>
        <a:lstStyle/>
        <a:p>
          <a:r>
            <a:rPr lang="en-US" dirty="0"/>
            <a:t>Setting up your developer environment</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7DC5F7BD-3CC0-4E13-9D86-95B3993232D1}">
      <dgm:prSet/>
      <dgm:spPr/>
      <dgm:t>
        <a:bodyPr/>
        <a:lstStyle/>
        <a:p>
          <a:r>
            <a:rPr lang="en-US" dirty="0"/>
            <a:t>Building modern cloud apps</a:t>
          </a:r>
        </a:p>
      </dgm:t>
    </dgm:pt>
    <dgm:pt modelId="{721C77BA-4CE4-4B7D-AD5B-D60CF25D46D4}" type="parTrans" cxnId="{3CD2EC5B-23F7-4B28-B998-0D7DDC22CD87}">
      <dgm:prSet/>
      <dgm:spPr/>
      <dgm:t>
        <a:bodyPr/>
        <a:lstStyle/>
        <a:p>
          <a:endParaRPr lang="en-US"/>
        </a:p>
      </dgm:t>
    </dgm:pt>
    <dgm:pt modelId="{8CC2376B-AD45-44A2-8559-20AB408DD5BE}" type="sibTrans" cxnId="{3CD2EC5B-23F7-4B28-B998-0D7DDC22CD87}">
      <dgm:prSet/>
      <dgm:spPr/>
      <dgm:t>
        <a:bodyPr/>
        <a:lstStyle/>
        <a:p>
          <a:endParaRPr lang="en-US"/>
        </a:p>
      </dgm:t>
    </dgm:pt>
    <dgm:pt modelId="{E6154748-05AB-4B57-A334-AC886BBDAA91}">
      <dgm:prSet/>
      <dgm:spPr/>
      <dgm:t>
        <a:bodyPr/>
        <a:lstStyle/>
        <a:p>
          <a:r>
            <a:rPr lang="en-US" dirty="0"/>
            <a:t>Identity with Azure AD and Office 365 APIs</a:t>
          </a:r>
        </a:p>
      </dgm:t>
    </dgm:pt>
    <dgm:pt modelId="{C37A14E3-FBD2-4DCF-B2AE-D85276CBFF5D}" type="parTrans" cxnId="{C13073C1-018D-4689-92D0-C57E2DBFF222}">
      <dgm:prSet/>
      <dgm:spPr/>
      <dgm:t>
        <a:bodyPr/>
        <a:lstStyle/>
        <a:p>
          <a:endParaRPr lang="en-US"/>
        </a:p>
      </dgm:t>
    </dgm:pt>
    <dgm:pt modelId="{8D94650C-E9F5-4078-8262-33A0CA09A61A}" type="sibTrans" cxnId="{C13073C1-018D-4689-92D0-C57E2DBFF222}">
      <dgm:prSet/>
      <dgm:spPr/>
      <dgm:t>
        <a:bodyPr/>
        <a:lstStyle/>
        <a:p>
          <a:endParaRPr lang="en-US"/>
        </a:p>
      </dgm:t>
    </dgm:pt>
    <dgm:pt modelId="{FC3D354A-EBE1-4774-AB56-0B9FF30BED09}">
      <dgm:prSet/>
      <dgm:spPr/>
      <dgm:t>
        <a:bodyPr/>
        <a:lstStyle/>
        <a:p>
          <a:r>
            <a:rPr lang="en-US" dirty="0"/>
            <a:t>DevOps with Azure and Visual Studio Team Services</a:t>
          </a:r>
        </a:p>
      </dgm:t>
    </dgm:pt>
    <dgm:pt modelId="{AF9A9549-6500-45DB-9602-F453FD4EE8D7}" type="parTrans" cxnId="{078EA4E9-17D1-4FD2-820E-A56076B08368}">
      <dgm:prSet/>
      <dgm:spPr/>
      <dgm:t>
        <a:bodyPr/>
        <a:lstStyle/>
        <a:p>
          <a:endParaRPr lang="en-US"/>
        </a:p>
      </dgm:t>
    </dgm:pt>
    <dgm:pt modelId="{27A36833-2C4D-44B8-8DF5-43A6FADE4336}" type="sibTrans" cxnId="{078EA4E9-17D1-4FD2-820E-A56076B08368}">
      <dgm:prSet/>
      <dgm:spPr/>
      <dgm:t>
        <a:bodyPr/>
        <a:lstStyle/>
        <a:p>
          <a:endParaRPr lang="en-US"/>
        </a:p>
      </dgm:t>
    </dgm:pt>
    <dgm:pt modelId="{16268D6F-1FBF-4F5B-93DA-7B7C16DB4419}">
      <dgm:prSet/>
      <dgm:spPr/>
      <dgm:t>
        <a:bodyPr/>
        <a:lstStyle/>
        <a:p>
          <a:r>
            <a:rPr lang="en-US" dirty="0"/>
            <a:t>Monitoring applications with App Insights</a:t>
          </a:r>
        </a:p>
      </dgm:t>
    </dgm:pt>
    <dgm:pt modelId="{D62585A0-4FAE-40C0-89E0-82356A8DBF27}" type="parTrans" cxnId="{D6D75707-1FF8-4884-910B-2E14BEC0842B}">
      <dgm:prSet/>
      <dgm:spPr/>
      <dgm:t>
        <a:bodyPr/>
        <a:lstStyle/>
        <a:p>
          <a:endParaRPr lang="en-US"/>
        </a:p>
      </dgm:t>
    </dgm:pt>
    <dgm:pt modelId="{C1E3ECAD-14AE-457E-AA60-908D3B165065}" type="sibTrans" cxnId="{D6D75707-1FF8-4884-910B-2E14BEC0842B}">
      <dgm:prSet/>
      <dgm:spPr/>
      <dgm:t>
        <a:bodyPr/>
        <a:lstStyle/>
        <a:p>
          <a:endParaRPr lang="en-US"/>
        </a:p>
      </dgm:t>
    </dgm:pt>
    <dgm:pt modelId="{4A55797A-8C92-4CA2-BDBD-DD59A49408A8}">
      <dgm:prSet/>
      <dgm:spPr/>
      <dgm:t>
        <a:bodyPr/>
        <a:lstStyle/>
        <a:p>
          <a:r>
            <a:rPr lang="en-US" dirty="0"/>
            <a:t>Introduction to Docker and Azure container service</a:t>
          </a:r>
        </a:p>
      </dgm:t>
    </dgm:pt>
    <dgm:pt modelId="{BC0DF799-ECB0-4098-AB06-091A343D06C0}" type="parTrans" cxnId="{9298B135-70CE-4A8E-A77A-F97A6858BE88}">
      <dgm:prSet/>
      <dgm:spPr/>
      <dgm:t>
        <a:bodyPr/>
        <a:lstStyle/>
        <a:p>
          <a:endParaRPr lang="en-US"/>
        </a:p>
      </dgm:t>
    </dgm:pt>
    <dgm:pt modelId="{B0326E5D-FD08-4DD1-BD3C-DAFEFEB4C6B2}" type="sibTrans" cxnId="{9298B135-70CE-4A8E-A77A-F97A6858BE88}">
      <dgm:prSet/>
      <dgm:spPr/>
      <dgm:t>
        <a:bodyPr/>
        <a:lstStyle/>
        <a:p>
          <a:endParaRPr lang="en-US"/>
        </a:p>
      </dgm:t>
    </dgm:pt>
    <dgm:pt modelId="{BBECAE11-94CC-457A-B533-AE47FE7D4D57}">
      <dgm:prSet/>
      <dgm:spPr/>
      <dgm:t>
        <a:bodyPr/>
        <a:lstStyle/>
        <a:p>
          <a:r>
            <a:rPr lang="en-US" dirty="0"/>
            <a:t>Lap around other Azure dev focused features</a:t>
          </a:r>
        </a:p>
      </dgm:t>
    </dgm:pt>
    <dgm:pt modelId="{16F3CA83-29FF-416F-8036-01CC8DA22FBD}" type="parTrans" cxnId="{E6F23BCA-E35D-4F8C-AB87-B20D52723DD6}">
      <dgm:prSet/>
      <dgm:spPr/>
      <dgm:t>
        <a:bodyPr/>
        <a:lstStyle/>
        <a:p>
          <a:endParaRPr lang="en-US"/>
        </a:p>
      </dgm:t>
    </dgm:pt>
    <dgm:pt modelId="{0E6FA1AD-1A2F-4EA0-9760-79575D953AD7}" type="sibTrans" cxnId="{E6F23BCA-E35D-4F8C-AB87-B20D52723DD6}">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7">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7">
        <dgm:presLayoutVars>
          <dgm:bulletEnabled val="1"/>
        </dgm:presLayoutVars>
      </dgm:prSet>
      <dgm:spPr/>
    </dgm:pt>
    <dgm:pt modelId="{AECF78DC-FB51-458F-89A0-70CD518BE9AB}" type="pres">
      <dgm:prSet presAssocID="{E1BECD42-1710-4068-A3A8-0907A4291122}" presName="sp" presStyleCnt="0"/>
      <dgm:spPr/>
    </dgm:pt>
    <dgm:pt modelId="{D9BC9853-CAA1-4148-A673-3B0A44857445}" type="pres">
      <dgm:prSet presAssocID="{FAF27AE8-06DD-4446-8C08-04D22F1E8DE2}" presName="linNode" presStyleCnt="0"/>
      <dgm:spPr/>
    </dgm:pt>
    <dgm:pt modelId="{F8539A12-2D82-4C88-98C3-1B1E242F4079}" type="pres">
      <dgm:prSet presAssocID="{FAF27AE8-06DD-4446-8C08-04D22F1E8DE2}" presName="parentText" presStyleLbl="node1" presStyleIdx="1" presStyleCnt="7">
        <dgm:presLayoutVars>
          <dgm:chMax val="1"/>
          <dgm:bulletEnabled val="1"/>
        </dgm:presLayoutVars>
      </dgm:prSet>
      <dgm:spPr/>
    </dgm:pt>
    <dgm:pt modelId="{E6420154-04FB-467D-88B8-1F7D05114D7E}" type="pres">
      <dgm:prSet presAssocID="{FAF27AE8-06DD-4446-8C08-04D22F1E8DE2}" presName="descendantText" presStyleLbl="alignAccFollowNode1" presStyleIdx="1" presStyleCnt="7">
        <dgm:presLayoutVars>
          <dgm:bulletEnabled val="1"/>
        </dgm:presLayoutVars>
      </dgm:prSet>
      <dgm:spPr/>
    </dgm:pt>
    <dgm:pt modelId="{20D60ED1-AE92-40F7-AC2F-7B477EA5526C}" type="pres">
      <dgm:prSet presAssocID="{A79BDEF5-AB57-435B-833F-5DAB541E05D9}" presName="sp" presStyleCnt="0"/>
      <dgm:spPr/>
    </dgm:pt>
    <dgm:pt modelId="{3AE3D3FD-823E-4B6F-B092-5517828C0D06}" type="pres">
      <dgm:prSet presAssocID="{7B3DB122-1D8E-4822-ADCD-16B4D4E14E42}" presName="linNode" presStyleCnt="0"/>
      <dgm:spPr/>
    </dgm:pt>
    <dgm:pt modelId="{1D40B9DC-3DB8-4751-BFF0-8DBEF83FF13C}" type="pres">
      <dgm:prSet presAssocID="{7B3DB122-1D8E-4822-ADCD-16B4D4E14E42}" presName="parentText" presStyleLbl="node1" presStyleIdx="2" presStyleCnt="7">
        <dgm:presLayoutVars>
          <dgm:chMax val="1"/>
          <dgm:bulletEnabled val="1"/>
        </dgm:presLayoutVars>
      </dgm:prSet>
      <dgm:spPr/>
    </dgm:pt>
    <dgm:pt modelId="{61247A71-DC9E-4A76-B169-395D763BB202}" type="pres">
      <dgm:prSet presAssocID="{7B3DB122-1D8E-4822-ADCD-16B4D4E14E42}" presName="descendantText" presStyleLbl="alignAccFollowNode1" presStyleIdx="2" presStyleCnt="7">
        <dgm:presLayoutVars>
          <dgm:bulletEnabled val="1"/>
        </dgm:presLayoutVars>
      </dgm:prSet>
      <dgm:spPr/>
    </dgm:pt>
    <dgm:pt modelId="{78C94F29-AAD7-4E61-AC0C-664F1DFF66F7}" type="pres">
      <dgm:prSet presAssocID="{2851B0A7-5F5A-45AF-9490-3367702A5D85}" presName="sp" presStyleCnt="0"/>
      <dgm:spPr/>
    </dgm:pt>
    <dgm:pt modelId="{9FB58336-4F8E-4B9A-A44D-131F820B99E1}" type="pres">
      <dgm:prSet presAssocID="{1CF5DF33-87B5-4E4E-AA3D-3AAB51BBEAF4}" presName="linNode" presStyleCnt="0"/>
      <dgm:spPr/>
    </dgm:pt>
    <dgm:pt modelId="{03632F8B-4E93-4840-9E4E-68F53BBC5873}" type="pres">
      <dgm:prSet presAssocID="{1CF5DF33-87B5-4E4E-AA3D-3AAB51BBEAF4}" presName="parentText" presStyleLbl="node1" presStyleIdx="3" presStyleCnt="7">
        <dgm:presLayoutVars>
          <dgm:chMax val="1"/>
          <dgm:bulletEnabled val="1"/>
        </dgm:presLayoutVars>
      </dgm:prSet>
      <dgm:spPr/>
    </dgm:pt>
    <dgm:pt modelId="{735907E8-CD71-421F-8950-285DC6511AD6}" type="pres">
      <dgm:prSet presAssocID="{1CF5DF33-87B5-4E4E-AA3D-3AAB51BBEAF4}" presName="descendantText" presStyleLbl="alignAccFollowNode1" presStyleIdx="3" presStyleCnt="7">
        <dgm:presLayoutVars>
          <dgm:bulletEnabled val="1"/>
        </dgm:presLayoutVars>
      </dgm:prSet>
      <dgm:spPr/>
    </dgm:pt>
    <dgm:pt modelId="{C8A65DFF-BF2A-4EFF-B569-CCD2D7529CE9}" type="pres">
      <dgm:prSet presAssocID="{DC8EF80B-2D40-4713-8290-1266424F2A82}" presName="sp" presStyleCnt="0"/>
      <dgm:spPr/>
    </dgm:pt>
    <dgm:pt modelId="{F1EB1088-51AB-4DC7-91D6-4C6D26B61E33}" type="pres">
      <dgm:prSet presAssocID="{8072FA85-1F1D-4E2E-9ED3-9E9729269312}" presName="linNode" presStyleCnt="0"/>
      <dgm:spPr/>
    </dgm:pt>
    <dgm:pt modelId="{7F905116-DF52-47DE-BE38-A75756ACB8D6}" type="pres">
      <dgm:prSet presAssocID="{8072FA85-1F1D-4E2E-9ED3-9E9729269312}" presName="parentText" presStyleLbl="node1" presStyleIdx="4" presStyleCnt="7">
        <dgm:presLayoutVars>
          <dgm:chMax val="1"/>
          <dgm:bulletEnabled val="1"/>
        </dgm:presLayoutVars>
      </dgm:prSet>
      <dgm:spPr/>
    </dgm:pt>
    <dgm:pt modelId="{4F53A1C7-4C5E-467C-93C1-9040792E7E19}" type="pres">
      <dgm:prSet presAssocID="{8072FA85-1F1D-4E2E-9ED3-9E9729269312}" presName="descendantText" presStyleLbl="alignAccFollowNode1" presStyleIdx="4" presStyleCnt="7">
        <dgm:presLayoutVars>
          <dgm:bulletEnabled val="1"/>
        </dgm:presLayoutVars>
      </dgm:prSet>
      <dgm:spPr/>
    </dgm:pt>
    <dgm:pt modelId="{2B1D75C4-CB07-4847-87C0-9CBA68424C25}" type="pres">
      <dgm:prSet presAssocID="{93DB633C-C6BF-440C-B5B6-859547B1A5F4}" presName="sp" presStyleCnt="0"/>
      <dgm:spPr/>
    </dgm:pt>
    <dgm:pt modelId="{1991AD84-BDBE-42D1-8C2A-D4CCF78EEA24}" type="pres">
      <dgm:prSet presAssocID="{98FA1FEA-193C-455F-BC82-D031D6A78B83}" presName="linNode" presStyleCnt="0"/>
      <dgm:spPr/>
    </dgm:pt>
    <dgm:pt modelId="{291529A3-D216-4DC4-835B-3321FFD0318C}" type="pres">
      <dgm:prSet presAssocID="{98FA1FEA-193C-455F-BC82-D031D6A78B83}" presName="parentText" presStyleLbl="node1" presStyleIdx="5" presStyleCnt="7">
        <dgm:presLayoutVars>
          <dgm:chMax val="1"/>
          <dgm:bulletEnabled val="1"/>
        </dgm:presLayoutVars>
      </dgm:prSet>
      <dgm:spPr/>
    </dgm:pt>
    <dgm:pt modelId="{68B4BBEF-B3B9-44EE-93CE-818230DA2604}" type="pres">
      <dgm:prSet presAssocID="{98FA1FEA-193C-455F-BC82-D031D6A78B83}" presName="descendantText" presStyleLbl="alignAccFollowNode1" presStyleIdx="5" presStyleCnt="7">
        <dgm:presLayoutVars>
          <dgm:bulletEnabled val="1"/>
        </dgm:presLayoutVars>
      </dgm:prSet>
      <dgm:spPr/>
    </dgm:pt>
    <dgm:pt modelId="{0E0D5A53-4642-4B5B-810C-A713EA5F096D}" type="pres">
      <dgm:prSet presAssocID="{64AD9273-27D6-42CA-9606-2E8D96638389}" presName="sp" presStyleCnt="0"/>
      <dgm:spPr/>
    </dgm:pt>
    <dgm:pt modelId="{37E90A6C-0546-43A9-A7DD-B8FBA4253431}" type="pres">
      <dgm:prSet presAssocID="{8D7BE13D-B3E4-4BD9-AB55-E0D515F17735}" presName="linNode" presStyleCnt="0"/>
      <dgm:spPr/>
    </dgm:pt>
    <dgm:pt modelId="{F1C64B8A-0378-48EC-9D61-9DDE57011B84}" type="pres">
      <dgm:prSet presAssocID="{8D7BE13D-B3E4-4BD9-AB55-E0D515F17735}" presName="parentText" presStyleLbl="node1" presStyleIdx="6" presStyleCnt="7">
        <dgm:presLayoutVars>
          <dgm:chMax val="1"/>
          <dgm:bulletEnabled val="1"/>
        </dgm:presLayoutVars>
      </dgm:prSet>
      <dgm:spPr/>
    </dgm:pt>
    <dgm:pt modelId="{12B67329-6C74-4CE3-AA42-7F4F34AD07BC}" type="pres">
      <dgm:prSet presAssocID="{8D7BE13D-B3E4-4BD9-AB55-E0D515F17735}" presName="descendantText" presStyleLbl="alignAccFollowNode1" presStyleIdx="6" presStyleCnt="7">
        <dgm:presLayoutVars>
          <dgm:bulletEnabled val="1"/>
        </dgm:presLayoutVars>
      </dgm:prSet>
      <dgm:spPr/>
    </dgm:pt>
  </dgm:ptLst>
  <dgm:cxnLst>
    <dgm:cxn modelId="{7ED99E10-2C83-45F5-8D7B-3F580B16288E}" srcId="{CCB75381-B66D-4B20-8298-A5FD070AB22C}" destId="{7B3DB122-1D8E-4822-ADCD-16B4D4E14E42}" srcOrd="2" destOrd="0" parTransId="{75EC45A3-1D1D-48C9-BF47-CB60F9C6623F}" sibTransId="{2851B0A7-5F5A-45AF-9490-3367702A5D85}"/>
    <dgm:cxn modelId="{2E426905-E13B-4321-8394-204F0DD94D64}" type="presOf" srcId="{1CF5DF33-87B5-4E4E-AA3D-3AAB51BBEAF4}" destId="{03632F8B-4E93-4840-9E4E-68F53BBC5873}" srcOrd="0" destOrd="0" presId="urn:microsoft.com/office/officeart/2005/8/layout/vList5"/>
    <dgm:cxn modelId="{269588A6-23F5-449C-A001-E79AB2B5C23D}" srcId="{CCB75381-B66D-4B20-8298-A5FD070AB22C}" destId="{1CF5DF33-87B5-4E4E-AA3D-3AAB51BBEAF4}" srcOrd="3" destOrd="0" parTransId="{2EB37C57-E0A1-4FAE-B508-4880184BEA17}" sibTransId="{DC8EF80B-2D40-4713-8290-1266424F2A82}"/>
    <dgm:cxn modelId="{C13073C1-018D-4689-92D0-C57E2DBFF222}" srcId="{7B3DB122-1D8E-4822-ADCD-16B4D4E14E42}" destId="{E6154748-05AB-4B57-A334-AC886BBDAA91}" srcOrd="0" destOrd="0" parTransId="{C37A14E3-FBD2-4DCF-B2AE-D85276CBFF5D}" sibTransId="{8D94650C-E9F5-4078-8262-33A0CA09A61A}"/>
    <dgm:cxn modelId="{0F2BAFD8-DB72-4ED5-BCC2-C92F30F9D457}" srcId="{9F0B2B7E-A445-41E4-8304-BACDE1F08B70}" destId="{EF398454-E407-442E-8779-2A1D6C0CDD9C}" srcOrd="0" destOrd="0" parTransId="{E7D9BB19-EA0D-40AD-BFA3-A74CDD009642}" sibTransId="{CE3E07A8-27A8-4CE3-9A44-B5D3B72B60F5}"/>
    <dgm:cxn modelId="{3CD2EC5B-23F7-4B28-B998-0D7DDC22CD87}" srcId="{FAF27AE8-06DD-4446-8C08-04D22F1E8DE2}" destId="{7DC5F7BD-3CC0-4E13-9D86-95B3993232D1}" srcOrd="0" destOrd="0" parTransId="{721C77BA-4CE4-4B7D-AD5B-D60CF25D46D4}" sibTransId="{8CC2376B-AD45-44A2-8559-20AB408DD5BE}"/>
    <dgm:cxn modelId="{D9BFC1CC-451D-4B22-B368-8628332ED83A}" type="presOf" srcId="{8D7BE13D-B3E4-4BD9-AB55-E0D515F17735}" destId="{F1C64B8A-0378-48EC-9D61-9DDE57011B84}" srcOrd="0" destOrd="0" presId="urn:microsoft.com/office/officeart/2005/8/layout/vList5"/>
    <dgm:cxn modelId="{96A048EA-712A-4B8B-BFE5-FFAEB03FC498}" type="presOf" srcId="{7DC5F7BD-3CC0-4E13-9D86-95B3993232D1}" destId="{E6420154-04FB-467D-88B8-1F7D05114D7E}" srcOrd="0" destOrd="0" presId="urn:microsoft.com/office/officeart/2005/8/layout/vList5"/>
    <dgm:cxn modelId="{580B4A90-6CCD-433B-90A3-1A83A324AD0A}" type="presOf" srcId="{7B3DB122-1D8E-4822-ADCD-16B4D4E14E42}" destId="{1D40B9DC-3DB8-4751-BFF0-8DBEF83FF13C}"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D4770973-B01B-494F-AD2A-578530D39BE7}" srcId="{CCB75381-B66D-4B20-8298-A5FD070AB22C}" destId="{8D7BE13D-B3E4-4BD9-AB55-E0D515F17735}" srcOrd="6" destOrd="0" parTransId="{BE9C533E-0224-459A-B552-210E52F00126}" sibTransId="{057E53D7-27D0-49B0-9C7A-4F2343EBB494}"/>
    <dgm:cxn modelId="{B0D734D2-750E-4611-A50D-DBCD03DECAB2}" type="presOf" srcId="{BBECAE11-94CC-457A-B533-AE47FE7D4D57}" destId="{12B67329-6C74-4CE3-AA42-7F4F34AD07BC}" srcOrd="0" destOrd="0" presId="urn:microsoft.com/office/officeart/2005/8/layout/vList5"/>
    <dgm:cxn modelId="{078EA4E9-17D1-4FD2-820E-A56076B08368}" srcId="{1CF5DF33-87B5-4E4E-AA3D-3AAB51BBEAF4}" destId="{FC3D354A-EBE1-4774-AB56-0B9FF30BED09}" srcOrd="0" destOrd="0" parTransId="{AF9A9549-6500-45DB-9602-F453FD4EE8D7}" sibTransId="{27A36833-2C4D-44B8-8DF5-43A6FADE4336}"/>
    <dgm:cxn modelId="{C4C97EAB-D53F-4024-95EF-7A4A2A8E07B3}" type="presOf" srcId="{FC3D354A-EBE1-4774-AB56-0B9FF30BED09}" destId="{735907E8-CD71-421F-8950-285DC6511AD6}" srcOrd="0" destOrd="0" presId="urn:microsoft.com/office/officeart/2005/8/layout/vList5"/>
    <dgm:cxn modelId="{7E5E93F6-652A-418E-9BE5-80E4DCF73807}" srcId="{CCB75381-B66D-4B20-8298-A5FD070AB22C}" destId="{98FA1FEA-193C-455F-BC82-D031D6A78B83}" srcOrd="5" destOrd="0" parTransId="{4D02B69D-4BFB-406D-BABC-58A651D2BD31}" sibTransId="{64AD9273-27D6-42CA-9606-2E8D96638389}"/>
    <dgm:cxn modelId="{326DC576-8391-4952-A8CA-B51E65A4C424}" type="presOf" srcId="{8072FA85-1F1D-4E2E-9ED3-9E9729269312}" destId="{7F905116-DF52-47DE-BE38-A75756ACB8D6}" srcOrd="0" destOrd="0" presId="urn:microsoft.com/office/officeart/2005/8/layout/vList5"/>
    <dgm:cxn modelId="{DBF2A754-1B60-4773-9734-8BFF7C19C792}" type="presOf" srcId="{98FA1FEA-193C-455F-BC82-D031D6A78B83}" destId="{291529A3-D216-4DC4-835B-3321FFD0318C}" srcOrd="0" destOrd="0" presId="urn:microsoft.com/office/officeart/2005/8/layout/vList5"/>
    <dgm:cxn modelId="{AF1BEC68-E442-48D3-B0DB-D4B75270062D}" type="presOf" srcId="{4A55797A-8C92-4CA2-BDBD-DD59A49408A8}" destId="{68B4BBEF-B3B9-44EE-93CE-818230DA2604}" srcOrd="0" destOrd="0" presId="urn:microsoft.com/office/officeart/2005/8/layout/vList5"/>
    <dgm:cxn modelId="{9298B135-70CE-4A8E-A77A-F97A6858BE88}" srcId="{98FA1FEA-193C-455F-BC82-D031D6A78B83}" destId="{4A55797A-8C92-4CA2-BDBD-DD59A49408A8}" srcOrd="0" destOrd="0" parTransId="{BC0DF799-ECB0-4098-AB06-091A343D06C0}" sibTransId="{B0326E5D-FD08-4DD1-BD3C-DAFEFEB4C6B2}"/>
    <dgm:cxn modelId="{340B6AFA-CF80-4CA2-B1B5-84F55BC7366D}" type="presOf" srcId="{EF398454-E407-442E-8779-2A1D6C0CDD9C}" destId="{0CF624A4-1729-464B-A0E7-F90B1343283F}" srcOrd="0" destOrd="0" presId="urn:microsoft.com/office/officeart/2005/8/layout/vList5"/>
    <dgm:cxn modelId="{CBA34A51-026B-433B-821D-BA42B48B2DE8}" type="presOf" srcId="{9F0B2B7E-A445-41E4-8304-BACDE1F08B70}" destId="{A5438C1E-89FB-411C-9EAB-7842FD136D3A}" srcOrd="0" destOrd="0" presId="urn:microsoft.com/office/officeart/2005/8/layout/vList5"/>
    <dgm:cxn modelId="{D6D75707-1FF8-4884-910B-2E14BEC0842B}" srcId="{8072FA85-1F1D-4E2E-9ED3-9E9729269312}" destId="{16268D6F-1FBF-4F5B-93DA-7B7C16DB4419}" srcOrd="0" destOrd="0" parTransId="{D62585A0-4FAE-40C0-89E0-82356A8DBF27}" sibTransId="{C1E3ECAD-14AE-457E-AA60-908D3B165065}"/>
    <dgm:cxn modelId="{E6F23BCA-E35D-4F8C-AB87-B20D52723DD6}" srcId="{8D7BE13D-B3E4-4BD9-AB55-E0D515F17735}" destId="{BBECAE11-94CC-457A-B533-AE47FE7D4D57}" srcOrd="0" destOrd="0" parTransId="{16F3CA83-29FF-416F-8036-01CC8DA22FBD}" sibTransId="{0E6FA1AD-1A2F-4EA0-9760-79575D953AD7}"/>
    <dgm:cxn modelId="{33B3C1BD-D5DD-4743-AEB5-BF102D7417A5}" srcId="{CCB75381-B66D-4B20-8298-A5FD070AB22C}" destId="{FAF27AE8-06DD-4446-8C08-04D22F1E8DE2}" srcOrd="1" destOrd="0" parTransId="{C3E9D8E5-FF43-4EE3-9F20-3FBF7E9CFC80}" sibTransId="{A79BDEF5-AB57-435B-833F-5DAB541E05D9}"/>
    <dgm:cxn modelId="{5B9CADDB-EC8B-4081-8604-3D0BA2969018}" type="presOf" srcId="{E6154748-05AB-4B57-A334-AC886BBDAA91}" destId="{61247A71-DC9E-4A76-B169-395D763BB202}" srcOrd="0" destOrd="0" presId="urn:microsoft.com/office/officeart/2005/8/layout/vList5"/>
    <dgm:cxn modelId="{B8B99259-F423-440F-9C75-B14E49218F62}" type="presOf" srcId="{FAF27AE8-06DD-4446-8C08-04D22F1E8DE2}" destId="{F8539A12-2D82-4C88-98C3-1B1E242F4079}" srcOrd="0" destOrd="0" presId="urn:microsoft.com/office/officeart/2005/8/layout/vList5"/>
    <dgm:cxn modelId="{FB0B6A07-1F7B-45F2-A9F1-3E806C6CBF19}" srcId="{CCB75381-B66D-4B20-8298-A5FD070AB22C}" destId="{8072FA85-1F1D-4E2E-9ED3-9E9729269312}" srcOrd="4" destOrd="0" parTransId="{E02D0F2D-B6D5-4A84-A096-E2E9D2A0A408}" sibTransId="{93DB633C-C6BF-440C-B5B6-859547B1A5F4}"/>
    <dgm:cxn modelId="{67C16753-411E-4574-9F46-F8E6B48B8F95}" type="presOf" srcId="{CCB75381-B66D-4B20-8298-A5FD070AB22C}" destId="{E03513B6-B757-4D79-B241-089506EEB20F}" srcOrd="0" destOrd="0" presId="urn:microsoft.com/office/officeart/2005/8/layout/vList5"/>
    <dgm:cxn modelId="{EA5B683E-F334-4A68-8510-C52EE55EA941}" type="presOf" srcId="{16268D6F-1FBF-4F5B-93DA-7B7C16DB4419}" destId="{4F53A1C7-4C5E-467C-93C1-9040792E7E19}"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D0184A21-1B29-40F6-8745-AEC05EF807F1}" type="presParOf" srcId="{E03513B6-B757-4D79-B241-089506EEB20F}" destId="{AECF78DC-FB51-458F-89A0-70CD518BE9AB}" srcOrd="1" destOrd="0" presId="urn:microsoft.com/office/officeart/2005/8/layout/vList5"/>
    <dgm:cxn modelId="{D95C8944-B338-4B94-B998-4B7CB5B61F4B}" type="presParOf" srcId="{E03513B6-B757-4D79-B241-089506EEB20F}" destId="{D9BC9853-CAA1-4148-A673-3B0A44857445}" srcOrd="2" destOrd="0" presId="urn:microsoft.com/office/officeart/2005/8/layout/vList5"/>
    <dgm:cxn modelId="{F8C5C6F1-7923-4858-8145-052F22872C55}" type="presParOf" srcId="{D9BC9853-CAA1-4148-A673-3B0A44857445}" destId="{F8539A12-2D82-4C88-98C3-1B1E242F4079}" srcOrd="0" destOrd="0" presId="urn:microsoft.com/office/officeart/2005/8/layout/vList5"/>
    <dgm:cxn modelId="{FDDD0359-2525-4960-95B4-0B1343597344}" type="presParOf" srcId="{D9BC9853-CAA1-4148-A673-3B0A44857445}" destId="{E6420154-04FB-467D-88B8-1F7D05114D7E}" srcOrd="1" destOrd="0" presId="urn:microsoft.com/office/officeart/2005/8/layout/vList5"/>
    <dgm:cxn modelId="{08FB22C7-D5BE-4D84-8A7D-6F2083930958}" type="presParOf" srcId="{E03513B6-B757-4D79-B241-089506EEB20F}" destId="{20D60ED1-AE92-40F7-AC2F-7B477EA5526C}" srcOrd="3" destOrd="0" presId="urn:microsoft.com/office/officeart/2005/8/layout/vList5"/>
    <dgm:cxn modelId="{9A374BDC-6E62-403D-A312-563A9CB6C36D}" type="presParOf" srcId="{E03513B6-B757-4D79-B241-089506EEB20F}" destId="{3AE3D3FD-823E-4B6F-B092-5517828C0D06}" srcOrd="4" destOrd="0" presId="urn:microsoft.com/office/officeart/2005/8/layout/vList5"/>
    <dgm:cxn modelId="{DF2C4E05-FA8F-4715-B00F-FE5984BFB857}" type="presParOf" srcId="{3AE3D3FD-823E-4B6F-B092-5517828C0D06}" destId="{1D40B9DC-3DB8-4751-BFF0-8DBEF83FF13C}" srcOrd="0" destOrd="0" presId="urn:microsoft.com/office/officeart/2005/8/layout/vList5"/>
    <dgm:cxn modelId="{D995E393-96F1-4A20-96DD-F21DFB39741C}" type="presParOf" srcId="{3AE3D3FD-823E-4B6F-B092-5517828C0D06}" destId="{61247A71-DC9E-4A76-B169-395D763BB202}" srcOrd="1" destOrd="0" presId="urn:microsoft.com/office/officeart/2005/8/layout/vList5"/>
    <dgm:cxn modelId="{DAD28B9B-DD76-45D0-8ABB-A6D3F3DEF50C}" type="presParOf" srcId="{E03513B6-B757-4D79-B241-089506EEB20F}" destId="{78C94F29-AAD7-4E61-AC0C-664F1DFF66F7}" srcOrd="5" destOrd="0" presId="urn:microsoft.com/office/officeart/2005/8/layout/vList5"/>
    <dgm:cxn modelId="{26FB0737-6004-40DF-A562-2C9FBC0FCF8B}" type="presParOf" srcId="{E03513B6-B757-4D79-B241-089506EEB20F}" destId="{9FB58336-4F8E-4B9A-A44D-131F820B99E1}" srcOrd="6" destOrd="0" presId="urn:microsoft.com/office/officeart/2005/8/layout/vList5"/>
    <dgm:cxn modelId="{84289C49-85B1-4B1F-8618-63B42ED68936}" type="presParOf" srcId="{9FB58336-4F8E-4B9A-A44D-131F820B99E1}" destId="{03632F8B-4E93-4840-9E4E-68F53BBC5873}" srcOrd="0" destOrd="0" presId="urn:microsoft.com/office/officeart/2005/8/layout/vList5"/>
    <dgm:cxn modelId="{9D5BDE58-CCA8-4F31-98EA-6E60411F4D82}" type="presParOf" srcId="{9FB58336-4F8E-4B9A-A44D-131F820B99E1}" destId="{735907E8-CD71-421F-8950-285DC6511AD6}" srcOrd="1" destOrd="0" presId="urn:microsoft.com/office/officeart/2005/8/layout/vList5"/>
    <dgm:cxn modelId="{F9C24B6A-94A9-4455-8929-4456C92218D9}" type="presParOf" srcId="{E03513B6-B757-4D79-B241-089506EEB20F}" destId="{C8A65DFF-BF2A-4EFF-B569-CCD2D7529CE9}" srcOrd="7" destOrd="0" presId="urn:microsoft.com/office/officeart/2005/8/layout/vList5"/>
    <dgm:cxn modelId="{88EB4C6E-97DA-4279-856C-E7B6C5425631}" type="presParOf" srcId="{E03513B6-B757-4D79-B241-089506EEB20F}" destId="{F1EB1088-51AB-4DC7-91D6-4C6D26B61E33}" srcOrd="8" destOrd="0" presId="urn:microsoft.com/office/officeart/2005/8/layout/vList5"/>
    <dgm:cxn modelId="{43C92139-5E39-4FFC-9FDD-13D442AF4085}" type="presParOf" srcId="{F1EB1088-51AB-4DC7-91D6-4C6D26B61E33}" destId="{7F905116-DF52-47DE-BE38-A75756ACB8D6}" srcOrd="0" destOrd="0" presId="urn:microsoft.com/office/officeart/2005/8/layout/vList5"/>
    <dgm:cxn modelId="{7D0F791B-FB81-40AD-ACE0-FBEA9FBD19E5}" type="presParOf" srcId="{F1EB1088-51AB-4DC7-91D6-4C6D26B61E33}" destId="{4F53A1C7-4C5E-467C-93C1-9040792E7E19}" srcOrd="1" destOrd="0" presId="urn:microsoft.com/office/officeart/2005/8/layout/vList5"/>
    <dgm:cxn modelId="{F04CE34C-52C9-4411-A5D9-FC283A08C882}" type="presParOf" srcId="{E03513B6-B757-4D79-B241-089506EEB20F}" destId="{2B1D75C4-CB07-4847-87C0-9CBA68424C25}" srcOrd="9" destOrd="0" presId="urn:microsoft.com/office/officeart/2005/8/layout/vList5"/>
    <dgm:cxn modelId="{0B79F412-147E-45C5-ABCB-2FEEA51FC9A8}" type="presParOf" srcId="{E03513B6-B757-4D79-B241-089506EEB20F}" destId="{1991AD84-BDBE-42D1-8C2A-D4CCF78EEA24}" srcOrd="10" destOrd="0" presId="urn:microsoft.com/office/officeart/2005/8/layout/vList5"/>
    <dgm:cxn modelId="{65D50379-F1E5-4A28-8186-C2CC52ADF932}" type="presParOf" srcId="{1991AD84-BDBE-42D1-8C2A-D4CCF78EEA24}" destId="{291529A3-D216-4DC4-835B-3321FFD0318C}" srcOrd="0" destOrd="0" presId="urn:microsoft.com/office/officeart/2005/8/layout/vList5"/>
    <dgm:cxn modelId="{565D5989-69D7-479B-B768-88696DB03421}" type="presParOf" srcId="{1991AD84-BDBE-42D1-8C2A-D4CCF78EEA24}" destId="{68B4BBEF-B3B9-44EE-93CE-818230DA2604}" srcOrd="1" destOrd="0" presId="urn:microsoft.com/office/officeart/2005/8/layout/vList5"/>
    <dgm:cxn modelId="{4834B936-9E6C-4D3E-AF59-06B68E57AA4E}" type="presParOf" srcId="{E03513B6-B757-4D79-B241-089506EEB20F}" destId="{0E0D5A53-4642-4B5B-810C-A713EA5F096D}" srcOrd="11" destOrd="0" presId="urn:microsoft.com/office/officeart/2005/8/layout/vList5"/>
    <dgm:cxn modelId="{165536AE-617F-4D27-BCEC-5A6F7CECF7A6}" type="presParOf" srcId="{E03513B6-B757-4D79-B241-089506EEB20F}" destId="{37E90A6C-0546-43A9-A7DD-B8FBA4253431}" srcOrd="12" destOrd="0" presId="urn:microsoft.com/office/officeart/2005/8/layout/vList5"/>
    <dgm:cxn modelId="{397B7561-F59C-4F4C-B695-503F417427A8}" type="presParOf" srcId="{37E90A6C-0546-43A9-A7DD-B8FBA4253431}" destId="{F1C64B8A-0378-48EC-9D61-9DDE57011B84}" srcOrd="0" destOrd="0" presId="urn:microsoft.com/office/officeart/2005/8/layout/vList5"/>
    <dgm:cxn modelId="{50A49F42-9A82-48DA-86FF-B4814D5C2BF7}" type="presParOf" srcId="{37E90A6C-0546-43A9-A7DD-B8FBA4253431}" destId="{12B67329-6C74-4CE3-AA42-7F4F34AD07B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HOL 1</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FAF27AE8-06DD-4446-8C08-04D22F1E8DE2}">
      <dgm:prSet/>
      <dgm:spPr/>
      <dgm:t>
        <a:bodyPr/>
        <a:lstStyle/>
        <a:p>
          <a:r>
            <a:rPr lang="en-US" dirty="0"/>
            <a:t>HOL 2</a:t>
          </a:r>
        </a:p>
      </dgm:t>
    </dgm:pt>
    <dgm:pt modelId="{C3E9D8E5-FF43-4EE3-9F20-3FBF7E9CFC80}" type="parTrans" cxnId="{33B3C1BD-D5DD-4743-AEB5-BF102D7417A5}">
      <dgm:prSet/>
      <dgm:spPr/>
      <dgm:t>
        <a:bodyPr/>
        <a:lstStyle/>
        <a:p>
          <a:endParaRPr lang="en-US"/>
        </a:p>
      </dgm:t>
    </dgm:pt>
    <dgm:pt modelId="{A79BDEF5-AB57-435B-833F-5DAB541E05D9}" type="sibTrans" cxnId="{33B3C1BD-D5DD-4743-AEB5-BF102D7417A5}">
      <dgm:prSet/>
      <dgm:spPr/>
      <dgm:t>
        <a:bodyPr/>
        <a:lstStyle/>
        <a:p>
          <a:endParaRPr lang="en-US"/>
        </a:p>
      </dgm:t>
    </dgm:pt>
    <dgm:pt modelId="{7B3DB122-1D8E-4822-ADCD-16B4D4E14E42}">
      <dgm:prSet/>
      <dgm:spPr/>
      <dgm:t>
        <a:bodyPr/>
        <a:lstStyle/>
        <a:p>
          <a:r>
            <a:rPr lang="en-US" dirty="0"/>
            <a:t>HOL 3</a:t>
          </a:r>
        </a:p>
      </dgm:t>
    </dgm:pt>
    <dgm:pt modelId="{75EC45A3-1D1D-48C9-BF47-CB60F9C6623F}" type="parTrans" cxnId="{7ED99E10-2C83-45F5-8D7B-3F580B16288E}">
      <dgm:prSet/>
      <dgm:spPr/>
      <dgm:t>
        <a:bodyPr/>
        <a:lstStyle/>
        <a:p>
          <a:endParaRPr lang="en-US"/>
        </a:p>
      </dgm:t>
    </dgm:pt>
    <dgm:pt modelId="{2851B0A7-5F5A-45AF-9490-3367702A5D85}" type="sibTrans" cxnId="{7ED99E10-2C83-45F5-8D7B-3F580B16288E}">
      <dgm:prSet/>
      <dgm:spPr/>
      <dgm:t>
        <a:bodyPr/>
        <a:lstStyle/>
        <a:p>
          <a:endParaRPr lang="en-US"/>
        </a:p>
      </dgm:t>
    </dgm:pt>
    <dgm:pt modelId="{1CF5DF33-87B5-4E4E-AA3D-3AAB51BBEAF4}">
      <dgm:prSet/>
      <dgm:spPr/>
      <dgm:t>
        <a:bodyPr/>
        <a:lstStyle/>
        <a:p>
          <a:r>
            <a:rPr lang="en-US" dirty="0"/>
            <a:t>HOL 4</a:t>
          </a:r>
        </a:p>
      </dgm:t>
    </dgm:pt>
    <dgm:pt modelId="{2EB37C57-E0A1-4FAE-B508-4880184BEA17}" type="parTrans" cxnId="{269588A6-23F5-449C-A001-E79AB2B5C23D}">
      <dgm:prSet/>
      <dgm:spPr/>
      <dgm:t>
        <a:bodyPr/>
        <a:lstStyle/>
        <a:p>
          <a:endParaRPr lang="en-US"/>
        </a:p>
      </dgm:t>
    </dgm:pt>
    <dgm:pt modelId="{DC8EF80B-2D40-4713-8290-1266424F2A82}" type="sibTrans" cxnId="{269588A6-23F5-449C-A001-E79AB2B5C23D}">
      <dgm:prSet/>
      <dgm:spPr/>
      <dgm:t>
        <a:bodyPr/>
        <a:lstStyle/>
        <a:p>
          <a:endParaRPr lang="en-US"/>
        </a:p>
      </dgm:t>
    </dgm:pt>
    <dgm:pt modelId="{8072FA85-1F1D-4E2E-9ED3-9E9729269312}">
      <dgm:prSet/>
      <dgm:spPr/>
      <dgm:t>
        <a:bodyPr/>
        <a:lstStyle/>
        <a:p>
          <a:r>
            <a:rPr lang="en-US" dirty="0"/>
            <a:t>HOL 5</a:t>
          </a:r>
        </a:p>
      </dgm:t>
    </dgm:pt>
    <dgm:pt modelId="{E02D0F2D-B6D5-4A84-A096-E2E9D2A0A408}" type="parTrans" cxnId="{FB0B6A07-1F7B-45F2-A9F1-3E806C6CBF19}">
      <dgm:prSet/>
      <dgm:spPr/>
      <dgm:t>
        <a:bodyPr/>
        <a:lstStyle/>
        <a:p>
          <a:endParaRPr lang="en-US"/>
        </a:p>
      </dgm:t>
    </dgm:pt>
    <dgm:pt modelId="{93DB633C-C6BF-440C-B5B6-859547B1A5F4}" type="sibTrans" cxnId="{FB0B6A07-1F7B-45F2-A9F1-3E806C6CBF19}">
      <dgm:prSet/>
      <dgm:spPr/>
      <dgm:t>
        <a:bodyPr/>
        <a:lstStyle/>
        <a:p>
          <a:endParaRPr lang="en-US"/>
        </a:p>
      </dgm:t>
    </dgm:pt>
    <dgm:pt modelId="{EF398454-E407-442E-8779-2A1D6C0CDD9C}">
      <dgm:prSet phldrT="[Text]"/>
      <dgm:spPr/>
      <dgm:t>
        <a:bodyPr/>
        <a:lstStyle/>
        <a:p>
          <a:r>
            <a:rPr lang="en-US" dirty="0"/>
            <a:t>Setting up your developer environment</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7DC5F7BD-3CC0-4E13-9D86-95B3993232D1}">
      <dgm:prSet/>
      <dgm:spPr/>
      <dgm:t>
        <a:bodyPr/>
        <a:lstStyle/>
        <a:p>
          <a:r>
            <a:rPr lang="en-US" dirty="0"/>
            <a:t>Building modern cloud apps</a:t>
          </a:r>
        </a:p>
      </dgm:t>
    </dgm:pt>
    <dgm:pt modelId="{721C77BA-4CE4-4B7D-AD5B-D60CF25D46D4}" type="parTrans" cxnId="{3CD2EC5B-23F7-4B28-B998-0D7DDC22CD87}">
      <dgm:prSet/>
      <dgm:spPr/>
      <dgm:t>
        <a:bodyPr/>
        <a:lstStyle/>
        <a:p>
          <a:endParaRPr lang="en-US"/>
        </a:p>
      </dgm:t>
    </dgm:pt>
    <dgm:pt modelId="{8CC2376B-AD45-44A2-8559-20AB408DD5BE}" type="sibTrans" cxnId="{3CD2EC5B-23F7-4B28-B998-0D7DDC22CD87}">
      <dgm:prSet/>
      <dgm:spPr/>
      <dgm:t>
        <a:bodyPr/>
        <a:lstStyle/>
        <a:p>
          <a:endParaRPr lang="en-US"/>
        </a:p>
      </dgm:t>
    </dgm:pt>
    <dgm:pt modelId="{E6154748-05AB-4B57-A334-AC886BBDAA91}">
      <dgm:prSet/>
      <dgm:spPr/>
      <dgm:t>
        <a:bodyPr/>
        <a:lstStyle/>
        <a:p>
          <a:r>
            <a:rPr lang="en-US" dirty="0"/>
            <a:t>Identity with Azure AD and Office 365 APIs</a:t>
          </a:r>
        </a:p>
      </dgm:t>
    </dgm:pt>
    <dgm:pt modelId="{C37A14E3-FBD2-4DCF-B2AE-D85276CBFF5D}" type="parTrans" cxnId="{C13073C1-018D-4689-92D0-C57E2DBFF222}">
      <dgm:prSet/>
      <dgm:spPr/>
      <dgm:t>
        <a:bodyPr/>
        <a:lstStyle/>
        <a:p>
          <a:endParaRPr lang="en-US"/>
        </a:p>
      </dgm:t>
    </dgm:pt>
    <dgm:pt modelId="{8D94650C-E9F5-4078-8262-33A0CA09A61A}" type="sibTrans" cxnId="{C13073C1-018D-4689-92D0-C57E2DBFF222}">
      <dgm:prSet/>
      <dgm:spPr/>
      <dgm:t>
        <a:bodyPr/>
        <a:lstStyle/>
        <a:p>
          <a:endParaRPr lang="en-US"/>
        </a:p>
      </dgm:t>
    </dgm:pt>
    <dgm:pt modelId="{FC3D354A-EBE1-4774-AB56-0B9FF30BED09}">
      <dgm:prSet/>
      <dgm:spPr/>
      <dgm:t>
        <a:bodyPr/>
        <a:lstStyle/>
        <a:p>
          <a:r>
            <a:rPr lang="en-US" dirty="0"/>
            <a:t>DevOps with Azure and Visual Studio Team Services</a:t>
          </a:r>
        </a:p>
      </dgm:t>
    </dgm:pt>
    <dgm:pt modelId="{AF9A9549-6500-45DB-9602-F453FD4EE8D7}" type="parTrans" cxnId="{078EA4E9-17D1-4FD2-820E-A56076B08368}">
      <dgm:prSet/>
      <dgm:spPr/>
      <dgm:t>
        <a:bodyPr/>
        <a:lstStyle/>
        <a:p>
          <a:endParaRPr lang="en-US"/>
        </a:p>
      </dgm:t>
    </dgm:pt>
    <dgm:pt modelId="{27A36833-2C4D-44B8-8DF5-43A6FADE4336}" type="sibTrans" cxnId="{078EA4E9-17D1-4FD2-820E-A56076B08368}">
      <dgm:prSet/>
      <dgm:spPr/>
      <dgm:t>
        <a:bodyPr/>
        <a:lstStyle/>
        <a:p>
          <a:endParaRPr lang="en-US"/>
        </a:p>
      </dgm:t>
    </dgm:pt>
    <dgm:pt modelId="{16268D6F-1FBF-4F5B-93DA-7B7C16DB4419}">
      <dgm:prSet/>
      <dgm:spPr/>
      <dgm:t>
        <a:bodyPr/>
        <a:lstStyle/>
        <a:p>
          <a:r>
            <a:rPr lang="en-US" b="0" i="0" u="none" dirty="0"/>
            <a:t>Infrastructure as code with </a:t>
          </a:r>
          <a:r>
            <a:rPr lang="en-US" dirty="0"/>
            <a:t>Azure Resource Manager (ARM)</a:t>
          </a:r>
        </a:p>
      </dgm:t>
    </dgm:pt>
    <dgm:pt modelId="{D62585A0-4FAE-40C0-89E0-82356A8DBF27}" type="parTrans" cxnId="{D6D75707-1FF8-4884-910B-2E14BEC0842B}">
      <dgm:prSet/>
      <dgm:spPr/>
      <dgm:t>
        <a:bodyPr/>
        <a:lstStyle/>
        <a:p>
          <a:endParaRPr lang="en-US"/>
        </a:p>
      </dgm:t>
    </dgm:pt>
    <dgm:pt modelId="{C1E3ECAD-14AE-457E-AA60-908D3B165065}" type="sibTrans" cxnId="{D6D75707-1FF8-4884-910B-2E14BEC0842B}">
      <dgm:prSet/>
      <dgm:spPr/>
      <dgm:t>
        <a:bodyPr/>
        <a:lstStyle/>
        <a:p>
          <a:endParaRPr lang="en-US"/>
        </a:p>
      </dgm:t>
    </dgm:pt>
    <dgm:pt modelId="{132639D9-7817-45F6-AEFB-CD6A63413582}">
      <dgm:prSet/>
      <dgm:spPr/>
      <dgm:t>
        <a:bodyPr/>
        <a:lstStyle/>
        <a:p>
          <a:r>
            <a:rPr lang="en-US" dirty="0"/>
            <a:t>HOL 6</a:t>
          </a:r>
        </a:p>
      </dgm:t>
    </dgm:pt>
    <dgm:pt modelId="{B8E0FA2C-1CD4-48A6-85E5-6FA2212B29F4}" type="parTrans" cxnId="{5EEDF5C4-D44D-4E92-8F5D-FD74D6B98B2B}">
      <dgm:prSet/>
      <dgm:spPr/>
      <dgm:t>
        <a:bodyPr/>
        <a:lstStyle/>
        <a:p>
          <a:endParaRPr lang="en-US"/>
        </a:p>
      </dgm:t>
    </dgm:pt>
    <dgm:pt modelId="{DCAFE381-EF1A-4B8E-86DF-48DDB9BD3ABC}" type="sibTrans" cxnId="{5EEDF5C4-D44D-4E92-8F5D-FD74D6B98B2B}">
      <dgm:prSet/>
      <dgm:spPr/>
      <dgm:t>
        <a:bodyPr/>
        <a:lstStyle/>
        <a:p>
          <a:endParaRPr lang="en-US"/>
        </a:p>
      </dgm:t>
    </dgm:pt>
    <dgm:pt modelId="{AFDBFF0B-7F98-4C3B-9485-18B15960BBEE}">
      <dgm:prSet/>
      <dgm:spPr/>
      <dgm:t>
        <a:bodyPr/>
        <a:lstStyle/>
        <a:p>
          <a:r>
            <a:rPr lang="en-US" dirty="0"/>
            <a:t>Monitoring applications with App Insights</a:t>
          </a:r>
        </a:p>
      </dgm:t>
    </dgm:pt>
    <dgm:pt modelId="{D0CE218C-1B49-41EE-9048-CEE965B83EBB}" type="parTrans" cxnId="{79E6B6E0-4ED6-4302-8D45-9C754CAFCBF5}">
      <dgm:prSet/>
      <dgm:spPr/>
      <dgm:t>
        <a:bodyPr/>
        <a:lstStyle/>
        <a:p>
          <a:endParaRPr lang="en-US"/>
        </a:p>
      </dgm:t>
    </dgm:pt>
    <dgm:pt modelId="{5836F86D-EBCA-4209-88BC-2CCC58461F2B}" type="sibTrans" cxnId="{79E6B6E0-4ED6-4302-8D45-9C754CAFCBF5}">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6">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6">
        <dgm:presLayoutVars>
          <dgm:bulletEnabled val="1"/>
        </dgm:presLayoutVars>
      </dgm:prSet>
      <dgm:spPr/>
    </dgm:pt>
    <dgm:pt modelId="{AECF78DC-FB51-458F-89A0-70CD518BE9AB}" type="pres">
      <dgm:prSet presAssocID="{E1BECD42-1710-4068-A3A8-0907A4291122}" presName="sp" presStyleCnt="0"/>
      <dgm:spPr/>
    </dgm:pt>
    <dgm:pt modelId="{D9BC9853-CAA1-4148-A673-3B0A44857445}" type="pres">
      <dgm:prSet presAssocID="{FAF27AE8-06DD-4446-8C08-04D22F1E8DE2}" presName="linNode" presStyleCnt="0"/>
      <dgm:spPr/>
    </dgm:pt>
    <dgm:pt modelId="{F8539A12-2D82-4C88-98C3-1B1E242F4079}" type="pres">
      <dgm:prSet presAssocID="{FAF27AE8-06DD-4446-8C08-04D22F1E8DE2}" presName="parentText" presStyleLbl="node1" presStyleIdx="1" presStyleCnt="6">
        <dgm:presLayoutVars>
          <dgm:chMax val="1"/>
          <dgm:bulletEnabled val="1"/>
        </dgm:presLayoutVars>
      </dgm:prSet>
      <dgm:spPr/>
    </dgm:pt>
    <dgm:pt modelId="{E6420154-04FB-467D-88B8-1F7D05114D7E}" type="pres">
      <dgm:prSet presAssocID="{FAF27AE8-06DD-4446-8C08-04D22F1E8DE2}" presName="descendantText" presStyleLbl="alignAccFollowNode1" presStyleIdx="1" presStyleCnt="6">
        <dgm:presLayoutVars>
          <dgm:bulletEnabled val="1"/>
        </dgm:presLayoutVars>
      </dgm:prSet>
      <dgm:spPr/>
    </dgm:pt>
    <dgm:pt modelId="{20D60ED1-AE92-40F7-AC2F-7B477EA5526C}" type="pres">
      <dgm:prSet presAssocID="{A79BDEF5-AB57-435B-833F-5DAB541E05D9}" presName="sp" presStyleCnt="0"/>
      <dgm:spPr/>
    </dgm:pt>
    <dgm:pt modelId="{3AE3D3FD-823E-4B6F-B092-5517828C0D06}" type="pres">
      <dgm:prSet presAssocID="{7B3DB122-1D8E-4822-ADCD-16B4D4E14E42}" presName="linNode" presStyleCnt="0"/>
      <dgm:spPr/>
    </dgm:pt>
    <dgm:pt modelId="{1D40B9DC-3DB8-4751-BFF0-8DBEF83FF13C}" type="pres">
      <dgm:prSet presAssocID="{7B3DB122-1D8E-4822-ADCD-16B4D4E14E42}" presName="parentText" presStyleLbl="node1" presStyleIdx="2" presStyleCnt="6">
        <dgm:presLayoutVars>
          <dgm:chMax val="1"/>
          <dgm:bulletEnabled val="1"/>
        </dgm:presLayoutVars>
      </dgm:prSet>
      <dgm:spPr/>
    </dgm:pt>
    <dgm:pt modelId="{61247A71-DC9E-4A76-B169-395D763BB202}" type="pres">
      <dgm:prSet presAssocID="{7B3DB122-1D8E-4822-ADCD-16B4D4E14E42}" presName="descendantText" presStyleLbl="alignAccFollowNode1" presStyleIdx="2" presStyleCnt="6">
        <dgm:presLayoutVars>
          <dgm:bulletEnabled val="1"/>
        </dgm:presLayoutVars>
      </dgm:prSet>
      <dgm:spPr/>
    </dgm:pt>
    <dgm:pt modelId="{78C94F29-AAD7-4E61-AC0C-664F1DFF66F7}" type="pres">
      <dgm:prSet presAssocID="{2851B0A7-5F5A-45AF-9490-3367702A5D85}" presName="sp" presStyleCnt="0"/>
      <dgm:spPr/>
    </dgm:pt>
    <dgm:pt modelId="{9FB58336-4F8E-4B9A-A44D-131F820B99E1}" type="pres">
      <dgm:prSet presAssocID="{1CF5DF33-87B5-4E4E-AA3D-3AAB51BBEAF4}" presName="linNode" presStyleCnt="0"/>
      <dgm:spPr/>
    </dgm:pt>
    <dgm:pt modelId="{03632F8B-4E93-4840-9E4E-68F53BBC5873}" type="pres">
      <dgm:prSet presAssocID="{1CF5DF33-87B5-4E4E-AA3D-3AAB51BBEAF4}" presName="parentText" presStyleLbl="node1" presStyleIdx="3" presStyleCnt="6">
        <dgm:presLayoutVars>
          <dgm:chMax val="1"/>
          <dgm:bulletEnabled val="1"/>
        </dgm:presLayoutVars>
      </dgm:prSet>
      <dgm:spPr/>
    </dgm:pt>
    <dgm:pt modelId="{735907E8-CD71-421F-8950-285DC6511AD6}" type="pres">
      <dgm:prSet presAssocID="{1CF5DF33-87B5-4E4E-AA3D-3AAB51BBEAF4}" presName="descendantText" presStyleLbl="alignAccFollowNode1" presStyleIdx="3" presStyleCnt="6">
        <dgm:presLayoutVars>
          <dgm:bulletEnabled val="1"/>
        </dgm:presLayoutVars>
      </dgm:prSet>
      <dgm:spPr/>
    </dgm:pt>
    <dgm:pt modelId="{C8A65DFF-BF2A-4EFF-B569-CCD2D7529CE9}" type="pres">
      <dgm:prSet presAssocID="{DC8EF80B-2D40-4713-8290-1266424F2A82}" presName="sp" presStyleCnt="0"/>
      <dgm:spPr/>
    </dgm:pt>
    <dgm:pt modelId="{F1EB1088-51AB-4DC7-91D6-4C6D26B61E33}" type="pres">
      <dgm:prSet presAssocID="{8072FA85-1F1D-4E2E-9ED3-9E9729269312}" presName="linNode" presStyleCnt="0"/>
      <dgm:spPr/>
    </dgm:pt>
    <dgm:pt modelId="{7F905116-DF52-47DE-BE38-A75756ACB8D6}" type="pres">
      <dgm:prSet presAssocID="{8072FA85-1F1D-4E2E-9ED3-9E9729269312}" presName="parentText" presStyleLbl="node1" presStyleIdx="4" presStyleCnt="6">
        <dgm:presLayoutVars>
          <dgm:chMax val="1"/>
          <dgm:bulletEnabled val="1"/>
        </dgm:presLayoutVars>
      </dgm:prSet>
      <dgm:spPr/>
    </dgm:pt>
    <dgm:pt modelId="{4F53A1C7-4C5E-467C-93C1-9040792E7E19}" type="pres">
      <dgm:prSet presAssocID="{8072FA85-1F1D-4E2E-9ED3-9E9729269312}" presName="descendantText" presStyleLbl="alignAccFollowNode1" presStyleIdx="4" presStyleCnt="6">
        <dgm:presLayoutVars>
          <dgm:bulletEnabled val="1"/>
        </dgm:presLayoutVars>
      </dgm:prSet>
      <dgm:spPr/>
    </dgm:pt>
    <dgm:pt modelId="{6B8BF165-BA2F-4C0E-8051-CE935A40F2EB}" type="pres">
      <dgm:prSet presAssocID="{93DB633C-C6BF-440C-B5B6-859547B1A5F4}" presName="sp" presStyleCnt="0"/>
      <dgm:spPr/>
    </dgm:pt>
    <dgm:pt modelId="{C62C1156-226C-4302-BA2C-77610C76E687}" type="pres">
      <dgm:prSet presAssocID="{132639D9-7817-45F6-AEFB-CD6A63413582}" presName="linNode" presStyleCnt="0"/>
      <dgm:spPr/>
    </dgm:pt>
    <dgm:pt modelId="{855CB823-9B0A-44F5-93DF-71A72EAFEDC3}" type="pres">
      <dgm:prSet presAssocID="{132639D9-7817-45F6-AEFB-CD6A63413582}" presName="parentText" presStyleLbl="node1" presStyleIdx="5" presStyleCnt="6">
        <dgm:presLayoutVars>
          <dgm:chMax val="1"/>
          <dgm:bulletEnabled val="1"/>
        </dgm:presLayoutVars>
      </dgm:prSet>
      <dgm:spPr/>
    </dgm:pt>
    <dgm:pt modelId="{221D5F81-3BC4-4811-940D-8B1BBEDB27DE}" type="pres">
      <dgm:prSet presAssocID="{132639D9-7817-45F6-AEFB-CD6A63413582}" presName="descendantText" presStyleLbl="alignAccFollowNode1" presStyleIdx="5" presStyleCnt="6">
        <dgm:presLayoutVars>
          <dgm:bulletEnabled val="1"/>
        </dgm:presLayoutVars>
      </dgm:prSet>
      <dgm:spPr/>
    </dgm:pt>
  </dgm:ptLst>
  <dgm:cxnLst>
    <dgm:cxn modelId="{7ED99E10-2C83-45F5-8D7B-3F580B16288E}" srcId="{CCB75381-B66D-4B20-8298-A5FD070AB22C}" destId="{7B3DB122-1D8E-4822-ADCD-16B4D4E14E42}" srcOrd="2" destOrd="0" parTransId="{75EC45A3-1D1D-48C9-BF47-CB60F9C6623F}" sibTransId="{2851B0A7-5F5A-45AF-9490-3367702A5D85}"/>
    <dgm:cxn modelId="{2E426905-E13B-4321-8394-204F0DD94D64}" type="presOf" srcId="{1CF5DF33-87B5-4E4E-AA3D-3AAB51BBEAF4}" destId="{03632F8B-4E93-4840-9E4E-68F53BBC5873}" srcOrd="0" destOrd="0" presId="urn:microsoft.com/office/officeart/2005/8/layout/vList5"/>
    <dgm:cxn modelId="{269588A6-23F5-449C-A001-E79AB2B5C23D}" srcId="{CCB75381-B66D-4B20-8298-A5FD070AB22C}" destId="{1CF5DF33-87B5-4E4E-AA3D-3AAB51BBEAF4}" srcOrd="3" destOrd="0" parTransId="{2EB37C57-E0A1-4FAE-B508-4880184BEA17}" sibTransId="{DC8EF80B-2D40-4713-8290-1266424F2A82}"/>
    <dgm:cxn modelId="{C13073C1-018D-4689-92D0-C57E2DBFF222}" srcId="{7B3DB122-1D8E-4822-ADCD-16B4D4E14E42}" destId="{E6154748-05AB-4B57-A334-AC886BBDAA91}" srcOrd="0" destOrd="0" parTransId="{C37A14E3-FBD2-4DCF-B2AE-D85276CBFF5D}" sibTransId="{8D94650C-E9F5-4078-8262-33A0CA09A61A}"/>
    <dgm:cxn modelId="{0F2BAFD8-DB72-4ED5-BCC2-C92F30F9D457}" srcId="{9F0B2B7E-A445-41E4-8304-BACDE1F08B70}" destId="{EF398454-E407-442E-8779-2A1D6C0CDD9C}" srcOrd="0" destOrd="0" parTransId="{E7D9BB19-EA0D-40AD-BFA3-A74CDD009642}" sibTransId="{CE3E07A8-27A8-4CE3-9A44-B5D3B72B60F5}"/>
    <dgm:cxn modelId="{3CD2EC5B-23F7-4B28-B998-0D7DDC22CD87}" srcId="{FAF27AE8-06DD-4446-8C08-04D22F1E8DE2}" destId="{7DC5F7BD-3CC0-4E13-9D86-95B3993232D1}" srcOrd="0" destOrd="0" parTransId="{721C77BA-4CE4-4B7D-AD5B-D60CF25D46D4}" sibTransId="{8CC2376B-AD45-44A2-8559-20AB408DD5BE}"/>
    <dgm:cxn modelId="{96A048EA-712A-4B8B-BFE5-FFAEB03FC498}" type="presOf" srcId="{7DC5F7BD-3CC0-4E13-9D86-95B3993232D1}" destId="{E6420154-04FB-467D-88B8-1F7D05114D7E}" srcOrd="0" destOrd="0" presId="urn:microsoft.com/office/officeart/2005/8/layout/vList5"/>
    <dgm:cxn modelId="{580B4A90-6CCD-433B-90A3-1A83A324AD0A}" type="presOf" srcId="{7B3DB122-1D8E-4822-ADCD-16B4D4E14E42}" destId="{1D40B9DC-3DB8-4751-BFF0-8DBEF83FF13C}"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078EA4E9-17D1-4FD2-820E-A56076B08368}" srcId="{1CF5DF33-87B5-4E4E-AA3D-3AAB51BBEAF4}" destId="{FC3D354A-EBE1-4774-AB56-0B9FF30BED09}" srcOrd="0" destOrd="0" parTransId="{AF9A9549-6500-45DB-9602-F453FD4EE8D7}" sibTransId="{27A36833-2C4D-44B8-8DF5-43A6FADE4336}"/>
    <dgm:cxn modelId="{C4C97EAB-D53F-4024-95EF-7A4A2A8E07B3}" type="presOf" srcId="{FC3D354A-EBE1-4774-AB56-0B9FF30BED09}" destId="{735907E8-CD71-421F-8950-285DC6511AD6}" srcOrd="0" destOrd="0" presId="urn:microsoft.com/office/officeart/2005/8/layout/vList5"/>
    <dgm:cxn modelId="{326DC576-8391-4952-A8CA-B51E65A4C424}" type="presOf" srcId="{8072FA85-1F1D-4E2E-9ED3-9E9729269312}" destId="{7F905116-DF52-47DE-BE38-A75756ACB8D6}" srcOrd="0" destOrd="0" presId="urn:microsoft.com/office/officeart/2005/8/layout/vList5"/>
    <dgm:cxn modelId="{9ED57F24-3A9A-4F5E-BB62-86912E7063B2}" type="presOf" srcId="{132639D9-7817-45F6-AEFB-CD6A63413582}" destId="{855CB823-9B0A-44F5-93DF-71A72EAFEDC3}" srcOrd="0" destOrd="0" presId="urn:microsoft.com/office/officeart/2005/8/layout/vList5"/>
    <dgm:cxn modelId="{70804612-C34C-41A6-9DA0-39B2C2EAD8CB}" type="presOf" srcId="{AFDBFF0B-7F98-4C3B-9485-18B15960BBEE}" destId="{221D5F81-3BC4-4811-940D-8B1BBEDB27DE}" srcOrd="0" destOrd="0" presId="urn:microsoft.com/office/officeart/2005/8/layout/vList5"/>
    <dgm:cxn modelId="{340B6AFA-CF80-4CA2-B1B5-84F55BC7366D}" type="presOf" srcId="{EF398454-E407-442E-8779-2A1D6C0CDD9C}" destId="{0CF624A4-1729-464B-A0E7-F90B1343283F}" srcOrd="0" destOrd="0" presId="urn:microsoft.com/office/officeart/2005/8/layout/vList5"/>
    <dgm:cxn modelId="{CBA34A51-026B-433B-821D-BA42B48B2DE8}" type="presOf" srcId="{9F0B2B7E-A445-41E4-8304-BACDE1F08B70}" destId="{A5438C1E-89FB-411C-9EAB-7842FD136D3A}" srcOrd="0" destOrd="0" presId="urn:microsoft.com/office/officeart/2005/8/layout/vList5"/>
    <dgm:cxn modelId="{D6D75707-1FF8-4884-910B-2E14BEC0842B}" srcId="{8072FA85-1F1D-4E2E-9ED3-9E9729269312}" destId="{16268D6F-1FBF-4F5B-93DA-7B7C16DB4419}" srcOrd="0" destOrd="0" parTransId="{D62585A0-4FAE-40C0-89E0-82356A8DBF27}" sibTransId="{C1E3ECAD-14AE-457E-AA60-908D3B165065}"/>
    <dgm:cxn modelId="{33B3C1BD-D5DD-4743-AEB5-BF102D7417A5}" srcId="{CCB75381-B66D-4B20-8298-A5FD070AB22C}" destId="{FAF27AE8-06DD-4446-8C08-04D22F1E8DE2}" srcOrd="1" destOrd="0" parTransId="{C3E9D8E5-FF43-4EE3-9F20-3FBF7E9CFC80}" sibTransId="{A79BDEF5-AB57-435B-833F-5DAB541E05D9}"/>
    <dgm:cxn modelId="{5B9CADDB-EC8B-4081-8604-3D0BA2969018}" type="presOf" srcId="{E6154748-05AB-4B57-A334-AC886BBDAA91}" destId="{61247A71-DC9E-4A76-B169-395D763BB202}" srcOrd="0" destOrd="0" presId="urn:microsoft.com/office/officeart/2005/8/layout/vList5"/>
    <dgm:cxn modelId="{B8B99259-F423-440F-9C75-B14E49218F62}" type="presOf" srcId="{FAF27AE8-06DD-4446-8C08-04D22F1E8DE2}" destId="{F8539A12-2D82-4C88-98C3-1B1E242F4079}" srcOrd="0" destOrd="0" presId="urn:microsoft.com/office/officeart/2005/8/layout/vList5"/>
    <dgm:cxn modelId="{FB0B6A07-1F7B-45F2-A9F1-3E806C6CBF19}" srcId="{CCB75381-B66D-4B20-8298-A5FD070AB22C}" destId="{8072FA85-1F1D-4E2E-9ED3-9E9729269312}" srcOrd="4" destOrd="0" parTransId="{E02D0F2D-B6D5-4A84-A096-E2E9D2A0A408}" sibTransId="{93DB633C-C6BF-440C-B5B6-859547B1A5F4}"/>
    <dgm:cxn modelId="{67C16753-411E-4574-9F46-F8E6B48B8F95}" type="presOf" srcId="{CCB75381-B66D-4B20-8298-A5FD070AB22C}" destId="{E03513B6-B757-4D79-B241-089506EEB20F}" srcOrd="0" destOrd="0" presId="urn:microsoft.com/office/officeart/2005/8/layout/vList5"/>
    <dgm:cxn modelId="{EA5B683E-F334-4A68-8510-C52EE55EA941}" type="presOf" srcId="{16268D6F-1FBF-4F5B-93DA-7B7C16DB4419}" destId="{4F53A1C7-4C5E-467C-93C1-9040792E7E19}" srcOrd="0" destOrd="0" presId="urn:microsoft.com/office/officeart/2005/8/layout/vList5"/>
    <dgm:cxn modelId="{79E6B6E0-4ED6-4302-8D45-9C754CAFCBF5}" srcId="{132639D9-7817-45F6-AEFB-CD6A63413582}" destId="{AFDBFF0B-7F98-4C3B-9485-18B15960BBEE}" srcOrd="0" destOrd="0" parTransId="{D0CE218C-1B49-41EE-9048-CEE965B83EBB}" sibTransId="{5836F86D-EBCA-4209-88BC-2CCC58461F2B}"/>
    <dgm:cxn modelId="{5EEDF5C4-D44D-4E92-8F5D-FD74D6B98B2B}" srcId="{CCB75381-B66D-4B20-8298-A5FD070AB22C}" destId="{132639D9-7817-45F6-AEFB-CD6A63413582}" srcOrd="5" destOrd="0" parTransId="{B8E0FA2C-1CD4-48A6-85E5-6FA2212B29F4}" sibTransId="{DCAFE381-EF1A-4B8E-86DF-48DDB9BD3ABC}"/>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D0184A21-1B29-40F6-8745-AEC05EF807F1}" type="presParOf" srcId="{E03513B6-B757-4D79-B241-089506EEB20F}" destId="{AECF78DC-FB51-458F-89A0-70CD518BE9AB}" srcOrd="1" destOrd="0" presId="urn:microsoft.com/office/officeart/2005/8/layout/vList5"/>
    <dgm:cxn modelId="{D95C8944-B338-4B94-B998-4B7CB5B61F4B}" type="presParOf" srcId="{E03513B6-B757-4D79-B241-089506EEB20F}" destId="{D9BC9853-CAA1-4148-A673-3B0A44857445}" srcOrd="2" destOrd="0" presId="urn:microsoft.com/office/officeart/2005/8/layout/vList5"/>
    <dgm:cxn modelId="{F8C5C6F1-7923-4858-8145-052F22872C55}" type="presParOf" srcId="{D9BC9853-CAA1-4148-A673-3B0A44857445}" destId="{F8539A12-2D82-4C88-98C3-1B1E242F4079}" srcOrd="0" destOrd="0" presId="urn:microsoft.com/office/officeart/2005/8/layout/vList5"/>
    <dgm:cxn modelId="{FDDD0359-2525-4960-95B4-0B1343597344}" type="presParOf" srcId="{D9BC9853-CAA1-4148-A673-3B0A44857445}" destId="{E6420154-04FB-467D-88B8-1F7D05114D7E}" srcOrd="1" destOrd="0" presId="urn:microsoft.com/office/officeart/2005/8/layout/vList5"/>
    <dgm:cxn modelId="{08FB22C7-D5BE-4D84-8A7D-6F2083930958}" type="presParOf" srcId="{E03513B6-B757-4D79-B241-089506EEB20F}" destId="{20D60ED1-AE92-40F7-AC2F-7B477EA5526C}" srcOrd="3" destOrd="0" presId="urn:microsoft.com/office/officeart/2005/8/layout/vList5"/>
    <dgm:cxn modelId="{9A374BDC-6E62-403D-A312-563A9CB6C36D}" type="presParOf" srcId="{E03513B6-B757-4D79-B241-089506EEB20F}" destId="{3AE3D3FD-823E-4B6F-B092-5517828C0D06}" srcOrd="4" destOrd="0" presId="urn:microsoft.com/office/officeart/2005/8/layout/vList5"/>
    <dgm:cxn modelId="{DF2C4E05-FA8F-4715-B00F-FE5984BFB857}" type="presParOf" srcId="{3AE3D3FD-823E-4B6F-B092-5517828C0D06}" destId="{1D40B9DC-3DB8-4751-BFF0-8DBEF83FF13C}" srcOrd="0" destOrd="0" presId="urn:microsoft.com/office/officeart/2005/8/layout/vList5"/>
    <dgm:cxn modelId="{D995E393-96F1-4A20-96DD-F21DFB39741C}" type="presParOf" srcId="{3AE3D3FD-823E-4B6F-B092-5517828C0D06}" destId="{61247A71-DC9E-4A76-B169-395D763BB202}" srcOrd="1" destOrd="0" presId="urn:microsoft.com/office/officeart/2005/8/layout/vList5"/>
    <dgm:cxn modelId="{DAD28B9B-DD76-45D0-8ABB-A6D3F3DEF50C}" type="presParOf" srcId="{E03513B6-B757-4D79-B241-089506EEB20F}" destId="{78C94F29-AAD7-4E61-AC0C-664F1DFF66F7}" srcOrd="5" destOrd="0" presId="urn:microsoft.com/office/officeart/2005/8/layout/vList5"/>
    <dgm:cxn modelId="{26FB0737-6004-40DF-A562-2C9FBC0FCF8B}" type="presParOf" srcId="{E03513B6-B757-4D79-B241-089506EEB20F}" destId="{9FB58336-4F8E-4B9A-A44D-131F820B99E1}" srcOrd="6" destOrd="0" presId="urn:microsoft.com/office/officeart/2005/8/layout/vList5"/>
    <dgm:cxn modelId="{84289C49-85B1-4B1F-8618-63B42ED68936}" type="presParOf" srcId="{9FB58336-4F8E-4B9A-A44D-131F820B99E1}" destId="{03632F8B-4E93-4840-9E4E-68F53BBC5873}" srcOrd="0" destOrd="0" presId="urn:microsoft.com/office/officeart/2005/8/layout/vList5"/>
    <dgm:cxn modelId="{9D5BDE58-CCA8-4F31-98EA-6E60411F4D82}" type="presParOf" srcId="{9FB58336-4F8E-4B9A-A44D-131F820B99E1}" destId="{735907E8-CD71-421F-8950-285DC6511AD6}" srcOrd="1" destOrd="0" presId="urn:microsoft.com/office/officeart/2005/8/layout/vList5"/>
    <dgm:cxn modelId="{F9C24B6A-94A9-4455-8929-4456C92218D9}" type="presParOf" srcId="{E03513B6-B757-4D79-B241-089506EEB20F}" destId="{C8A65DFF-BF2A-4EFF-B569-CCD2D7529CE9}" srcOrd="7" destOrd="0" presId="urn:microsoft.com/office/officeart/2005/8/layout/vList5"/>
    <dgm:cxn modelId="{88EB4C6E-97DA-4279-856C-E7B6C5425631}" type="presParOf" srcId="{E03513B6-B757-4D79-B241-089506EEB20F}" destId="{F1EB1088-51AB-4DC7-91D6-4C6D26B61E33}" srcOrd="8" destOrd="0" presId="urn:microsoft.com/office/officeart/2005/8/layout/vList5"/>
    <dgm:cxn modelId="{43C92139-5E39-4FFC-9FDD-13D442AF4085}" type="presParOf" srcId="{F1EB1088-51AB-4DC7-91D6-4C6D26B61E33}" destId="{7F905116-DF52-47DE-BE38-A75756ACB8D6}" srcOrd="0" destOrd="0" presId="urn:microsoft.com/office/officeart/2005/8/layout/vList5"/>
    <dgm:cxn modelId="{7D0F791B-FB81-40AD-ACE0-FBEA9FBD19E5}" type="presParOf" srcId="{F1EB1088-51AB-4DC7-91D6-4C6D26B61E33}" destId="{4F53A1C7-4C5E-467C-93C1-9040792E7E19}" srcOrd="1" destOrd="0" presId="urn:microsoft.com/office/officeart/2005/8/layout/vList5"/>
    <dgm:cxn modelId="{79EF5D89-1472-48F0-AB55-C793098A2D04}" type="presParOf" srcId="{E03513B6-B757-4D79-B241-089506EEB20F}" destId="{6B8BF165-BA2F-4C0E-8051-CE935A40F2EB}" srcOrd="9" destOrd="0" presId="urn:microsoft.com/office/officeart/2005/8/layout/vList5"/>
    <dgm:cxn modelId="{A07B08F8-4C4E-4BC1-AE9A-2CA531DF3B64}" type="presParOf" srcId="{E03513B6-B757-4D79-B241-089506EEB20F}" destId="{C62C1156-226C-4302-BA2C-77610C76E687}" srcOrd="10" destOrd="0" presId="urn:microsoft.com/office/officeart/2005/8/layout/vList5"/>
    <dgm:cxn modelId="{9659F5AD-B371-4918-8876-199771C4EEB1}" type="presParOf" srcId="{C62C1156-226C-4302-BA2C-77610C76E687}" destId="{855CB823-9B0A-44F5-93DF-71A72EAFEDC3}" srcOrd="0" destOrd="0" presId="urn:microsoft.com/office/officeart/2005/8/layout/vList5"/>
    <dgm:cxn modelId="{655A6968-3577-44FF-AB00-D7EAE327F32F}" type="presParOf" srcId="{C62C1156-226C-4302-BA2C-77610C76E687}" destId="{221D5F81-3BC4-4811-940D-8B1BBEDB27D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F0B2B7E-A445-41E4-8304-BACDE1F08B70}">
      <dgm:prSet phldrT="[Text]"/>
      <dgm:spPr/>
      <dgm:t>
        <a:bodyPr/>
        <a:lstStyle/>
        <a:p>
          <a:r>
            <a:rPr lang="en-US" dirty="0"/>
            <a:t>9:00 AM – 9:30</a:t>
          </a:r>
        </a:p>
      </dgm:t>
    </dgm:pt>
    <dgm:pt modelId="{149B9860-E902-4D08-823D-A454C45A0165}" type="parTrans" cxnId="{5F94E221-444D-4C0F-A880-7BB280139F5F}">
      <dgm:prSet/>
      <dgm:spPr/>
      <dgm:t>
        <a:bodyPr/>
        <a:lstStyle/>
        <a:p>
          <a:endParaRPr lang="en-US"/>
        </a:p>
      </dgm:t>
    </dgm:pt>
    <dgm:pt modelId="{E1BECD42-1710-4068-A3A8-0907A4291122}" type="sibTrans" cxnId="{5F94E221-444D-4C0F-A880-7BB280139F5F}">
      <dgm:prSet/>
      <dgm:spPr/>
      <dgm:t>
        <a:bodyPr/>
        <a:lstStyle/>
        <a:p>
          <a:endParaRPr lang="en-US"/>
        </a:p>
      </dgm:t>
    </dgm:pt>
    <dgm:pt modelId="{EF398454-E407-442E-8779-2A1D6C0CDD9C}">
      <dgm:prSet phldrT="[Text]"/>
      <dgm:spPr/>
      <dgm:t>
        <a:bodyPr/>
        <a:lstStyle/>
        <a:p>
          <a:r>
            <a:rPr lang="en-US" dirty="0"/>
            <a:t>Overview</a:t>
          </a:r>
        </a:p>
      </dgm:t>
    </dgm:pt>
    <dgm:pt modelId="{E7D9BB19-EA0D-40AD-BFA3-A74CDD009642}" type="parTrans" cxnId="{0F2BAFD8-DB72-4ED5-BCC2-C92F30F9D457}">
      <dgm:prSet/>
      <dgm:spPr/>
      <dgm:t>
        <a:bodyPr/>
        <a:lstStyle/>
        <a:p>
          <a:endParaRPr lang="en-US"/>
        </a:p>
      </dgm:t>
    </dgm:pt>
    <dgm:pt modelId="{CE3E07A8-27A8-4CE3-9A44-B5D3B72B60F5}" type="sibTrans" cxnId="{0F2BAFD8-DB72-4ED5-BCC2-C92F30F9D457}">
      <dgm:prSet/>
      <dgm:spPr/>
      <dgm:t>
        <a:bodyPr/>
        <a:lstStyle/>
        <a:p>
          <a:endParaRPr lang="en-US"/>
        </a:p>
      </dgm:t>
    </dgm:pt>
    <dgm:pt modelId="{3912455F-7E2C-436E-BFA3-E53E483D42C7}">
      <dgm:prSet phldrT="[Text]"/>
      <dgm:spPr/>
      <dgm:t>
        <a:bodyPr/>
        <a:lstStyle/>
        <a:p>
          <a:r>
            <a:rPr lang="en-US" dirty="0"/>
            <a:t>9:30 – 10:00</a:t>
          </a:r>
        </a:p>
      </dgm:t>
    </dgm:pt>
    <dgm:pt modelId="{7FB59202-62D3-4747-BC26-7D8505D844D1}" type="parTrans" cxnId="{456F7882-3166-40D1-84C5-BE51DBDF5760}">
      <dgm:prSet/>
      <dgm:spPr/>
      <dgm:t>
        <a:bodyPr/>
        <a:lstStyle/>
        <a:p>
          <a:endParaRPr lang="en-US"/>
        </a:p>
      </dgm:t>
    </dgm:pt>
    <dgm:pt modelId="{7C48392E-7F54-44BE-B2C9-B04B739682BA}" type="sibTrans" cxnId="{456F7882-3166-40D1-84C5-BE51DBDF5760}">
      <dgm:prSet/>
      <dgm:spPr/>
      <dgm:t>
        <a:bodyPr/>
        <a:lstStyle/>
        <a:p>
          <a:endParaRPr lang="en-US"/>
        </a:p>
      </dgm:t>
    </dgm:pt>
    <dgm:pt modelId="{DB282EAE-C338-443B-AE78-F073BB9663BE}">
      <dgm:prSet phldrT="[Text]"/>
      <dgm:spPr/>
      <dgm:t>
        <a:bodyPr/>
        <a:lstStyle/>
        <a:p>
          <a:r>
            <a:rPr lang="en-US" dirty="0"/>
            <a:t>Tools and developer environment overview </a:t>
          </a:r>
          <a:r>
            <a:rPr lang="en-US" b="0" i="0" u="none" dirty="0"/>
            <a:t>Lecture + Demo</a:t>
          </a:r>
          <a:endParaRPr lang="en-US" dirty="0"/>
        </a:p>
      </dgm:t>
    </dgm:pt>
    <dgm:pt modelId="{618445B9-E416-4FD3-898E-AC512684445E}" type="parTrans" cxnId="{37C34DAF-21ED-499B-B0EC-52218D78FB3F}">
      <dgm:prSet/>
      <dgm:spPr/>
      <dgm:t>
        <a:bodyPr/>
        <a:lstStyle/>
        <a:p>
          <a:endParaRPr lang="en-US"/>
        </a:p>
      </dgm:t>
    </dgm:pt>
    <dgm:pt modelId="{F28BEF30-0205-4CAC-90E0-CF17CAD8222E}" type="sibTrans" cxnId="{37C34DAF-21ED-499B-B0EC-52218D78FB3F}">
      <dgm:prSet/>
      <dgm:spPr/>
      <dgm:t>
        <a:bodyPr/>
        <a:lstStyle/>
        <a:p>
          <a:endParaRPr lang="en-US"/>
        </a:p>
      </dgm:t>
    </dgm:pt>
    <dgm:pt modelId="{0EB97EAF-E203-44BA-B335-6E82AA848447}">
      <dgm:prSet phldrT="[Text]"/>
      <dgm:spPr/>
      <dgm:t>
        <a:bodyPr/>
        <a:lstStyle/>
        <a:p>
          <a:r>
            <a:rPr lang="en-US" dirty="0"/>
            <a:t>10:00 – 10:30</a:t>
          </a:r>
        </a:p>
      </dgm:t>
    </dgm:pt>
    <dgm:pt modelId="{F60EC55F-6FCD-4970-BCF7-B4B827E3311F}" type="parTrans" cxnId="{83997B9D-75F6-44B3-A4E9-8B3C5F1BEB08}">
      <dgm:prSet/>
      <dgm:spPr/>
      <dgm:t>
        <a:bodyPr/>
        <a:lstStyle/>
        <a:p>
          <a:endParaRPr lang="en-US"/>
        </a:p>
      </dgm:t>
    </dgm:pt>
    <dgm:pt modelId="{D08130F4-D7F1-4562-AA8A-18E541D897F4}" type="sibTrans" cxnId="{83997B9D-75F6-44B3-A4E9-8B3C5F1BEB08}">
      <dgm:prSet/>
      <dgm:spPr/>
      <dgm:t>
        <a:bodyPr/>
        <a:lstStyle/>
        <a:p>
          <a:endParaRPr lang="en-US"/>
        </a:p>
      </dgm:t>
    </dgm:pt>
    <dgm:pt modelId="{7F14D543-64AC-4DC2-BD65-05EA502C3A39}">
      <dgm:prSet phldrT="[Text]"/>
      <dgm:spPr/>
      <dgm:t>
        <a:bodyPr/>
        <a:lstStyle/>
        <a:p>
          <a:r>
            <a:rPr lang="en-US" dirty="0"/>
            <a:t>HOL 1 - Tools and Developer Environment Setup</a:t>
          </a:r>
        </a:p>
      </dgm:t>
    </dgm:pt>
    <dgm:pt modelId="{742C2C95-BC08-4AAC-B1C3-AB8FC55E2FFE}" type="parTrans" cxnId="{C9D65FE5-CECD-4C21-ADDC-45D7B6837686}">
      <dgm:prSet/>
      <dgm:spPr/>
      <dgm:t>
        <a:bodyPr/>
        <a:lstStyle/>
        <a:p>
          <a:endParaRPr lang="en-US"/>
        </a:p>
      </dgm:t>
    </dgm:pt>
    <dgm:pt modelId="{1E722822-4E23-4485-B1CF-372A46AC0CA8}" type="sibTrans" cxnId="{C9D65FE5-CECD-4C21-ADDC-45D7B6837686}">
      <dgm:prSet/>
      <dgm:spPr/>
      <dgm:t>
        <a:bodyPr/>
        <a:lstStyle/>
        <a:p>
          <a:endParaRPr lang="en-US"/>
        </a:p>
      </dgm:t>
    </dgm:pt>
    <dgm:pt modelId="{E1AF72BC-0CC7-488C-9FDB-8B6B707BDFCB}">
      <dgm:prSet phldrT="[Text]"/>
      <dgm:spPr/>
      <dgm:t>
        <a:bodyPr/>
        <a:lstStyle/>
        <a:p>
          <a:r>
            <a:rPr lang="en-US" dirty="0"/>
            <a:t>10:30 – 10:45</a:t>
          </a:r>
        </a:p>
      </dgm:t>
    </dgm:pt>
    <dgm:pt modelId="{42A4C684-C530-4CAA-A14D-9258BA80D793}" type="parTrans" cxnId="{D8BDC5A2-249F-46FE-8296-2E505E1AB27A}">
      <dgm:prSet/>
      <dgm:spPr/>
      <dgm:t>
        <a:bodyPr/>
        <a:lstStyle/>
        <a:p>
          <a:endParaRPr lang="en-US"/>
        </a:p>
      </dgm:t>
    </dgm:pt>
    <dgm:pt modelId="{141125C2-0820-4920-9DA2-8E2BD393E4F6}" type="sibTrans" cxnId="{D8BDC5A2-249F-46FE-8296-2E505E1AB27A}">
      <dgm:prSet/>
      <dgm:spPr/>
      <dgm:t>
        <a:bodyPr/>
        <a:lstStyle/>
        <a:p>
          <a:endParaRPr lang="en-US"/>
        </a:p>
      </dgm:t>
    </dgm:pt>
    <dgm:pt modelId="{75BEEE2A-01A0-4876-93E8-699BE9C41E4E}">
      <dgm:prSet phldrT="[Text]"/>
      <dgm:spPr/>
      <dgm:t>
        <a:bodyPr/>
        <a:lstStyle/>
        <a:p>
          <a:r>
            <a:rPr lang="en-US" dirty="0"/>
            <a:t>Break</a:t>
          </a:r>
        </a:p>
      </dgm:t>
    </dgm:pt>
    <dgm:pt modelId="{D719DBCC-417E-4E0E-A631-0D333D10FDF2}" type="parTrans" cxnId="{5BCB81E6-F6C2-4E9E-BDAA-330FD1BC2BFB}">
      <dgm:prSet/>
      <dgm:spPr/>
      <dgm:t>
        <a:bodyPr/>
        <a:lstStyle/>
        <a:p>
          <a:endParaRPr lang="en-US"/>
        </a:p>
      </dgm:t>
    </dgm:pt>
    <dgm:pt modelId="{DCFFCB17-705A-42C4-85D7-46AA0189BC85}" type="sibTrans" cxnId="{5BCB81E6-F6C2-4E9E-BDAA-330FD1BC2BFB}">
      <dgm:prSet/>
      <dgm:spPr/>
      <dgm:t>
        <a:bodyPr/>
        <a:lstStyle/>
        <a:p>
          <a:endParaRPr lang="en-US"/>
        </a:p>
      </dgm:t>
    </dgm:pt>
    <dgm:pt modelId="{57BC5268-F6FE-4BD9-BC33-92BB62190DAB}">
      <dgm:prSet phldrT="[Text]"/>
      <dgm:spPr/>
      <dgm:t>
        <a:bodyPr/>
        <a:lstStyle/>
        <a:p>
          <a:r>
            <a:rPr lang="en-US" dirty="0"/>
            <a:t> 10:45 -11:15</a:t>
          </a:r>
        </a:p>
      </dgm:t>
    </dgm:pt>
    <dgm:pt modelId="{8B1EB986-BE0F-402F-A113-B4DF7744CA6E}" type="parTrans" cxnId="{2F62553E-77AC-4DD1-9C59-1732F058CC67}">
      <dgm:prSet/>
      <dgm:spPr/>
      <dgm:t>
        <a:bodyPr/>
        <a:lstStyle/>
        <a:p>
          <a:endParaRPr lang="en-US"/>
        </a:p>
      </dgm:t>
    </dgm:pt>
    <dgm:pt modelId="{B6E3F47A-1B82-46C0-9D09-3816B93A339F}" type="sibTrans" cxnId="{2F62553E-77AC-4DD1-9C59-1732F058CC67}">
      <dgm:prSet/>
      <dgm:spPr/>
      <dgm:t>
        <a:bodyPr/>
        <a:lstStyle/>
        <a:p>
          <a:endParaRPr lang="en-US"/>
        </a:p>
      </dgm:t>
    </dgm:pt>
    <dgm:pt modelId="{A50C8847-BCBB-4339-AD63-FA4A368C7973}">
      <dgm:prSet/>
      <dgm:spPr/>
      <dgm:t>
        <a:bodyPr/>
        <a:lstStyle/>
        <a:p>
          <a:r>
            <a:rPr lang="en-US" dirty="0"/>
            <a:t>HOL1 - Tools and Developer Environment Setup (Cont'd)</a:t>
          </a:r>
        </a:p>
      </dgm:t>
    </dgm:pt>
    <dgm:pt modelId="{7F695F4C-51B5-4E1B-BC31-2CE3E22943F1}" type="parTrans" cxnId="{5BB1B6C1-15FD-4310-94F7-9D2237C39F84}">
      <dgm:prSet/>
      <dgm:spPr/>
      <dgm:t>
        <a:bodyPr/>
        <a:lstStyle/>
        <a:p>
          <a:endParaRPr lang="en-US"/>
        </a:p>
      </dgm:t>
    </dgm:pt>
    <dgm:pt modelId="{E556C9B4-2E07-4CD2-914B-033EB2A1FF62}" type="sibTrans" cxnId="{5BB1B6C1-15FD-4310-94F7-9D2237C39F84}">
      <dgm:prSet/>
      <dgm:spPr/>
      <dgm:t>
        <a:bodyPr/>
        <a:lstStyle/>
        <a:p>
          <a:endParaRPr lang="en-US"/>
        </a:p>
      </dgm:t>
    </dgm:pt>
    <dgm:pt modelId="{02C38A57-573F-41EC-B204-13AC764E360E}">
      <dgm:prSet/>
      <dgm:spPr/>
      <dgm:t>
        <a:bodyPr/>
        <a:lstStyle/>
        <a:p>
          <a:r>
            <a:rPr lang="en-US" dirty="0"/>
            <a:t>11:15 - 12:00 PM</a:t>
          </a:r>
        </a:p>
      </dgm:t>
    </dgm:pt>
    <dgm:pt modelId="{0E577D1C-25F1-4267-BE9D-37F168869956}" type="parTrans" cxnId="{75342C07-666E-4E3D-AECF-28FD41A32181}">
      <dgm:prSet/>
      <dgm:spPr/>
      <dgm:t>
        <a:bodyPr/>
        <a:lstStyle/>
        <a:p>
          <a:endParaRPr lang="en-US"/>
        </a:p>
      </dgm:t>
    </dgm:pt>
    <dgm:pt modelId="{DEF0C6FE-EAC7-46C9-AB73-15E08891C7B5}" type="sibTrans" cxnId="{75342C07-666E-4E3D-AECF-28FD41A32181}">
      <dgm:prSet/>
      <dgm:spPr/>
      <dgm:t>
        <a:bodyPr/>
        <a:lstStyle/>
        <a:p>
          <a:endParaRPr lang="en-US"/>
        </a:p>
      </dgm:t>
    </dgm:pt>
    <dgm:pt modelId="{130563A8-8AFA-4873-A379-1C4EFD20928C}">
      <dgm:prSet/>
      <dgm:spPr/>
      <dgm:t>
        <a:bodyPr/>
        <a:lstStyle/>
        <a:p>
          <a:r>
            <a:rPr lang="en-US" dirty="0"/>
            <a:t>Modern Cloud Apps </a:t>
          </a:r>
          <a:r>
            <a:rPr lang="en-US" b="0" i="0" u="none" dirty="0"/>
            <a:t>Lecture + Demo</a:t>
          </a:r>
          <a:endParaRPr lang="en-US" dirty="0"/>
        </a:p>
      </dgm:t>
    </dgm:pt>
    <dgm:pt modelId="{9749E3E0-3BB0-4DE6-B851-284757582D81}" type="parTrans" cxnId="{85FBF960-791D-45FA-B603-F9806D436CCE}">
      <dgm:prSet/>
      <dgm:spPr/>
      <dgm:t>
        <a:bodyPr/>
        <a:lstStyle/>
        <a:p>
          <a:endParaRPr lang="en-US"/>
        </a:p>
      </dgm:t>
    </dgm:pt>
    <dgm:pt modelId="{1F8FE404-DEF9-48DD-9F47-5EF6EC5B5520}" type="sibTrans" cxnId="{85FBF960-791D-45FA-B603-F9806D436CCE}">
      <dgm:prSet/>
      <dgm:spPr/>
      <dgm:t>
        <a:bodyPr/>
        <a:lstStyle/>
        <a:p>
          <a:endParaRPr lang="en-US"/>
        </a:p>
      </dgm:t>
    </dgm:pt>
    <dgm:pt modelId="{EC7A42D0-E98A-48B2-B6F1-C856870C9A56}">
      <dgm:prSet/>
      <dgm:spPr/>
      <dgm:t>
        <a:bodyPr/>
        <a:lstStyle/>
        <a:p>
          <a:r>
            <a:rPr lang="en-US" dirty="0"/>
            <a:t>12:00 -1:00</a:t>
          </a:r>
        </a:p>
      </dgm:t>
    </dgm:pt>
    <dgm:pt modelId="{3016F0CB-F9AB-4C78-AD81-3775B3170B17}" type="parTrans" cxnId="{2E45DD9F-C163-4E0B-84FB-50A8D03BDB7D}">
      <dgm:prSet/>
      <dgm:spPr/>
      <dgm:t>
        <a:bodyPr/>
        <a:lstStyle/>
        <a:p>
          <a:endParaRPr lang="en-US"/>
        </a:p>
      </dgm:t>
    </dgm:pt>
    <dgm:pt modelId="{0E0E40C6-F041-4BEC-84E8-53C150B80A67}" type="sibTrans" cxnId="{2E45DD9F-C163-4E0B-84FB-50A8D03BDB7D}">
      <dgm:prSet/>
      <dgm:spPr/>
      <dgm:t>
        <a:bodyPr/>
        <a:lstStyle/>
        <a:p>
          <a:endParaRPr lang="en-US"/>
        </a:p>
      </dgm:t>
    </dgm:pt>
    <dgm:pt modelId="{A266C618-27D0-4C5F-B7C9-446E3A5DFF94}">
      <dgm:prSet/>
      <dgm:spPr/>
      <dgm:t>
        <a:bodyPr/>
        <a:lstStyle/>
        <a:p>
          <a:r>
            <a:rPr lang="en-US" dirty="0"/>
            <a:t>Lunch</a:t>
          </a:r>
        </a:p>
      </dgm:t>
    </dgm:pt>
    <dgm:pt modelId="{34726315-AA5C-4654-8131-450B889E4563}" type="parTrans" cxnId="{4BE407B5-4387-4004-BEB2-0B044F2CBD8B}">
      <dgm:prSet/>
      <dgm:spPr/>
      <dgm:t>
        <a:bodyPr/>
        <a:lstStyle/>
        <a:p>
          <a:endParaRPr lang="en-US"/>
        </a:p>
      </dgm:t>
    </dgm:pt>
    <dgm:pt modelId="{EF344BB1-EAD9-4724-9C2A-08766C8871F2}" type="sibTrans" cxnId="{4BE407B5-4387-4004-BEB2-0B044F2CBD8B}">
      <dgm:prSet/>
      <dgm:spPr/>
      <dgm:t>
        <a:bodyPr/>
        <a:lstStyle/>
        <a:p>
          <a:endParaRPr lang="en-US"/>
        </a:p>
      </dgm:t>
    </dgm:pt>
    <dgm:pt modelId="{2D71E925-A8AF-43B5-B979-BDE3983F2A65}">
      <dgm:prSet/>
      <dgm:spPr/>
      <dgm:t>
        <a:bodyPr/>
        <a:lstStyle/>
        <a:p>
          <a:r>
            <a:rPr lang="en-US" dirty="0"/>
            <a:t>1:00 - 2:30</a:t>
          </a:r>
        </a:p>
      </dgm:t>
    </dgm:pt>
    <dgm:pt modelId="{67DDE4FC-53C0-477C-92E6-017C5D7EB832}" type="parTrans" cxnId="{C69573CA-97B1-443B-A6CE-C5157ABE4AD2}">
      <dgm:prSet/>
      <dgm:spPr/>
      <dgm:t>
        <a:bodyPr/>
        <a:lstStyle/>
        <a:p>
          <a:endParaRPr lang="en-US"/>
        </a:p>
      </dgm:t>
    </dgm:pt>
    <dgm:pt modelId="{8B1B7467-613F-4E8F-88EB-4053FB2C86A6}" type="sibTrans" cxnId="{C69573CA-97B1-443B-A6CE-C5157ABE4AD2}">
      <dgm:prSet/>
      <dgm:spPr/>
      <dgm:t>
        <a:bodyPr/>
        <a:lstStyle/>
        <a:p>
          <a:endParaRPr lang="en-US"/>
        </a:p>
      </dgm:t>
    </dgm:pt>
    <dgm:pt modelId="{77BB74A2-3D49-48AD-A2AA-DD45F45FEC72}">
      <dgm:prSet/>
      <dgm:spPr/>
      <dgm:t>
        <a:bodyPr/>
        <a:lstStyle/>
        <a:p>
          <a:r>
            <a:rPr lang="en-US" dirty="0"/>
            <a:t>HOL 2 - Modern Cloud Apps</a:t>
          </a:r>
        </a:p>
      </dgm:t>
    </dgm:pt>
    <dgm:pt modelId="{30E06841-9FD6-4638-A2F9-D8225570C395}" type="parTrans" cxnId="{4D84B0BB-4811-4C6F-B129-D39C27732F78}">
      <dgm:prSet/>
      <dgm:spPr/>
      <dgm:t>
        <a:bodyPr/>
        <a:lstStyle/>
        <a:p>
          <a:endParaRPr lang="en-US"/>
        </a:p>
      </dgm:t>
    </dgm:pt>
    <dgm:pt modelId="{11890B66-6449-4D3E-A146-9733F71B89B2}" type="sibTrans" cxnId="{4D84B0BB-4811-4C6F-B129-D39C27732F78}">
      <dgm:prSet/>
      <dgm:spPr/>
      <dgm:t>
        <a:bodyPr/>
        <a:lstStyle/>
        <a:p>
          <a:endParaRPr lang="en-US"/>
        </a:p>
      </dgm:t>
    </dgm:pt>
    <dgm:pt modelId="{591EF917-983B-47C5-8C06-8A86F5AA62C8}">
      <dgm:prSet/>
      <dgm:spPr/>
      <dgm:t>
        <a:bodyPr/>
        <a:lstStyle/>
        <a:p>
          <a:r>
            <a:rPr lang="en-US" dirty="0"/>
            <a:t>2:30 - 2:45</a:t>
          </a:r>
        </a:p>
      </dgm:t>
    </dgm:pt>
    <dgm:pt modelId="{E01852F2-D29C-442C-8A59-BB44BE3EC286}" type="parTrans" cxnId="{5A9A7159-0D4A-45B4-8912-C97F2AFAAB34}">
      <dgm:prSet/>
      <dgm:spPr/>
      <dgm:t>
        <a:bodyPr/>
        <a:lstStyle/>
        <a:p>
          <a:endParaRPr lang="en-US"/>
        </a:p>
      </dgm:t>
    </dgm:pt>
    <dgm:pt modelId="{2BF346E7-6295-4752-AB66-0F9EA3D1F201}" type="sibTrans" cxnId="{5A9A7159-0D4A-45B4-8912-C97F2AFAAB34}">
      <dgm:prSet/>
      <dgm:spPr/>
      <dgm:t>
        <a:bodyPr/>
        <a:lstStyle/>
        <a:p>
          <a:endParaRPr lang="en-US"/>
        </a:p>
      </dgm:t>
    </dgm:pt>
    <dgm:pt modelId="{33A6432D-E9CC-4E79-9DF2-4341E63D29FA}">
      <dgm:prSet/>
      <dgm:spPr/>
      <dgm:t>
        <a:bodyPr/>
        <a:lstStyle/>
        <a:p>
          <a:r>
            <a:rPr lang="en-US" dirty="0"/>
            <a:t>2:45 - 3:45</a:t>
          </a:r>
        </a:p>
      </dgm:t>
    </dgm:pt>
    <dgm:pt modelId="{177D4903-D528-436A-AFBB-5C78761E6DF7}" type="parTrans" cxnId="{1F86AB37-E6C7-48ED-80CE-B576FC0EE452}">
      <dgm:prSet/>
      <dgm:spPr/>
      <dgm:t>
        <a:bodyPr/>
        <a:lstStyle/>
        <a:p>
          <a:endParaRPr lang="en-US"/>
        </a:p>
      </dgm:t>
    </dgm:pt>
    <dgm:pt modelId="{E746D764-D626-4ECC-ACB6-EF3710F5ABBF}" type="sibTrans" cxnId="{1F86AB37-E6C7-48ED-80CE-B576FC0EE452}">
      <dgm:prSet/>
      <dgm:spPr/>
      <dgm:t>
        <a:bodyPr/>
        <a:lstStyle/>
        <a:p>
          <a:endParaRPr lang="en-US"/>
        </a:p>
      </dgm:t>
    </dgm:pt>
    <dgm:pt modelId="{CB8B6AAF-6FB9-457B-BE3B-1957D9E18F53}">
      <dgm:prSet/>
      <dgm:spPr/>
      <dgm:t>
        <a:bodyPr/>
        <a:lstStyle/>
        <a:p>
          <a:r>
            <a:rPr lang="en-US" dirty="0"/>
            <a:t>Identity and Office365 APIs Overview </a:t>
          </a:r>
          <a:r>
            <a:rPr lang="en-US" b="0" i="0" u="none" dirty="0"/>
            <a:t>Lecture + Demo</a:t>
          </a:r>
          <a:endParaRPr lang="en-US" dirty="0"/>
        </a:p>
      </dgm:t>
    </dgm:pt>
    <dgm:pt modelId="{C023D776-9D2A-470A-8740-19146FE656F6}" type="parTrans" cxnId="{AEA2696A-1A9F-4306-91EF-CF2F53230B3F}">
      <dgm:prSet/>
      <dgm:spPr/>
      <dgm:t>
        <a:bodyPr/>
        <a:lstStyle/>
        <a:p>
          <a:endParaRPr lang="en-US"/>
        </a:p>
      </dgm:t>
    </dgm:pt>
    <dgm:pt modelId="{4E257B00-7310-457E-B483-ADB3CAE8E453}" type="sibTrans" cxnId="{AEA2696A-1A9F-4306-91EF-CF2F53230B3F}">
      <dgm:prSet/>
      <dgm:spPr/>
      <dgm:t>
        <a:bodyPr/>
        <a:lstStyle/>
        <a:p>
          <a:endParaRPr lang="en-US"/>
        </a:p>
      </dgm:t>
    </dgm:pt>
    <dgm:pt modelId="{0AAA634C-49A9-4601-9886-C522AC9707DF}">
      <dgm:prSet/>
      <dgm:spPr/>
      <dgm:t>
        <a:bodyPr/>
        <a:lstStyle/>
        <a:p>
          <a:r>
            <a:rPr lang="en-US" dirty="0"/>
            <a:t>3:45 - 4:45</a:t>
          </a:r>
        </a:p>
      </dgm:t>
    </dgm:pt>
    <dgm:pt modelId="{0666C81F-2B5E-4A82-A092-B6F7D5D32848}" type="parTrans" cxnId="{38DA0241-2569-4F97-8B73-00837DAE3192}">
      <dgm:prSet/>
      <dgm:spPr/>
      <dgm:t>
        <a:bodyPr/>
        <a:lstStyle/>
        <a:p>
          <a:endParaRPr lang="en-US"/>
        </a:p>
      </dgm:t>
    </dgm:pt>
    <dgm:pt modelId="{F1E13ECC-4D7E-4F2F-AA12-D5EE26111D87}" type="sibTrans" cxnId="{38DA0241-2569-4F97-8B73-00837DAE3192}">
      <dgm:prSet/>
      <dgm:spPr/>
      <dgm:t>
        <a:bodyPr/>
        <a:lstStyle/>
        <a:p>
          <a:endParaRPr lang="en-US"/>
        </a:p>
      </dgm:t>
    </dgm:pt>
    <dgm:pt modelId="{81539807-E286-49F5-B693-C1735F67FD87}">
      <dgm:prSet/>
      <dgm:spPr/>
      <dgm:t>
        <a:bodyPr/>
        <a:lstStyle/>
        <a:p>
          <a:r>
            <a:rPr lang="en-US" dirty="0"/>
            <a:t>HOL 3 - Identity and Office365 APIs</a:t>
          </a:r>
        </a:p>
      </dgm:t>
    </dgm:pt>
    <dgm:pt modelId="{E67BF368-A616-4B13-9410-49FB1B7698B9}" type="parTrans" cxnId="{034DA899-8E02-4D47-8E58-876CFFF6ABBB}">
      <dgm:prSet/>
      <dgm:spPr/>
      <dgm:t>
        <a:bodyPr/>
        <a:lstStyle/>
        <a:p>
          <a:endParaRPr lang="en-US"/>
        </a:p>
      </dgm:t>
    </dgm:pt>
    <dgm:pt modelId="{44A6C845-D1CB-4EF4-911C-32122DB2677C}" type="sibTrans" cxnId="{034DA899-8E02-4D47-8E58-876CFFF6ABBB}">
      <dgm:prSet/>
      <dgm:spPr/>
      <dgm:t>
        <a:bodyPr/>
        <a:lstStyle/>
        <a:p>
          <a:endParaRPr lang="en-US"/>
        </a:p>
      </dgm:t>
    </dgm:pt>
    <dgm:pt modelId="{9A28830A-EC42-40F9-8E14-CF70637D1A76}">
      <dgm:prSet/>
      <dgm:spPr/>
      <dgm:t>
        <a:bodyPr/>
        <a:lstStyle/>
        <a:p>
          <a:r>
            <a:rPr lang="en-US" dirty="0"/>
            <a:t>4:45 - 5:00</a:t>
          </a:r>
        </a:p>
      </dgm:t>
    </dgm:pt>
    <dgm:pt modelId="{71065D94-717E-45B5-8739-0FF40AE3C42A}" type="parTrans" cxnId="{D9FA4620-43D2-4FEF-AC27-F8AE8178A174}">
      <dgm:prSet/>
      <dgm:spPr/>
      <dgm:t>
        <a:bodyPr/>
        <a:lstStyle/>
        <a:p>
          <a:endParaRPr lang="en-US"/>
        </a:p>
      </dgm:t>
    </dgm:pt>
    <dgm:pt modelId="{51B2B0F2-D638-4DF5-90F0-886A6265E989}" type="sibTrans" cxnId="{D9FA4620-43D2-4FEF-AC27-F8AE8178A174}">
      <dgm:prSet/>
      <dgm:spPr/>
      <dgm:t>
        <a:bodyPr/>
        <a:lstStyle/>
        <a:p>
          <a:endParaRPr lang="en-US"/>
        </a:p>
      </dgm:t>
    </dgm:pt>
    <dgm:pt modelId="{A85776AF-68B1-4751-9647-8435B9DAAF6D}">
      <dgm:prSet/>
      <dgm:spPr/>
      <dgm:t>
        <a:bodyPr/>
        <a:lstStyle/>
        <a:p>
          <a:r>
            <a:rPr lang="en-US" dirty="0"/>
            <a:t>Break</a:t>
          </a:r>
        </a:p>
      </dgm:t>
    </dgm:pt>
    <dgm:pt modelId="{C432B59E-B836-4B96-B844-CEBF1ADDED43}" type="parTrans" cxnId="{548B01F5-014B-47B1-8C08-A6B1319E1769}">
      <dgm:prSet/>
      <dgm:spPr/>
      <dgm:t>
        <a:bodyPr/>
        <a:lstStyle/>
        <a:p>
          <a:endParaRPr lang="en-US"/>
        </a:p>
      </dgm:t>
    </dgm:pt>
    <dgm:pt modelId="{C0F2658F-DEFD-42E5-B463-33BB6920F73D}" type="sibTrans" cxnId="{548B01F5-014B-47B1-8C08-A6B1319E1769}">
      <dgm:prSet/>
      <dgm:spPr/>
      <dgm:t>
        <a:bodyPr/>
        <a:lstStyle/>
        <a:p>
          <a:endParaRPr lang="en-US"/>
        </a:p>
      </dgm:t>
    </dgm:pt>
    <dgm:pt modelId="{000AF8C9-6088-41E7-914D-1B594F4075E7}">
      <dgm:prSet/>
      <dgm:spPr/>
      <dgm:t>
        <a:bodyPr/>
        <a:lstStyle/>
        <a:p>
          <a:r>
            <a:rPr lang="en-US" dirty="0"/>
            <a:t>Q&amp;A</a:t>
          </a:r>
        </a:p>
      </dgm:t>
    </dgm:pt>
    <dgm:pt modelId="{BCE3C775-BCC0-4BA4-BF58-56B09DC51C98}" type="parTrans" cxnId="{033B7588-068B-4C1C-A192-684C35C8FC45}">
      <dgm:prSet/>
      <dgm:spPr/>
      <dgm:t>
        <a:bodyPr/>
        <a:lstStyle/>
        <a:p>
          <a:endParaRPr lang="en-US"/>
        </a:p>
      </dgm:t>
    </dgm:pt>
    <dgm:pt modelId="{5D13A44C-27E4-456E-A1F1-0AC9AC4733A9}" type="sibTrans" cxnId="{033B7588-068B-4C1C-A192-684C35C8FC45}">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B14083D2-AEFE-4EDD-8F47-DD87CC24BE96}" type="pres">
      <dgm:prSet presAssocID="{9F0B2B7E-A445-41E4-8304-BACDE1F08B70}" presName="linNode" presStyleCnt="0"/>
      <dgm:spPr/>
    </dgm:pt>
    <dgm:pt modelId="{A5438C1E-89FB-411C-9EAB-7842FD136D3A}" type="pres">
      <dgm:prSet presAssocID="{9F0B2B7E-A445-41E4-8304-BACDE1F08B70}" presName="parentText" presStyleLbl="node1" presStyleIdx="0" presStyleCnt="12">
        <dgm:presLayoutVars>
          <dgm:chMax val="1"/>
          <dgm:bulletEnabled val="1"/>
        </dgm:presLayoutVars>
      </dgm:prSet>
      <dgm:spPr/>
    </dgm:pt>
    <dgm:pt modelId="{0CF624A4-1729-464B-A0E7-F90B1343283F}" type="pres">
      <dgm:prSet presAssocID="{9F0B2B7E-A445-41E4-8304-BACDE1F08B70}" presName="descendantText" presStyleLbl="alignAccFollowNode1" presStyleIdx="0" presStyleCnt="12">
        <dgm:presLayoutVars>
          <dgm:bulletEnabled val="1"/>
        </dgm:presLayoutVars>
      </dgm:prSet>
      <dgm:spPr/>
    </dgm:pt>
    <dgm:pt modelId="{C65B7BA1-2A9A-4CA8-A6DC-7C36A0C04CEC}" type="pres">
      <dgm:prSet presAssocID="{E1BECD42-1710-4068-A3A8-0907A4291122}" presName="sp" presStyleCnt="0"/>
      <dgm:spPr/>
    </dgm:pt>
    <dgm:pt modelId="{6BBD1F62-C23B-43E5-B590-9E299233B9AA}" type="pres">
      <dgm:prSet presAssocID="{3912455F-7E2C-436E-BFA3-E53E483D42C7}" presName="linNode" presStyleCnt="0"/>
      <dgm:spPr/>
    </dgm:pt>
    <dgm:pt modelId="{8FF1422C-FB3D-4E40-B9AA-2876EA0039EA}" type="pres">
      <dgm:prSet presAssocID="{3912455F-7E2C-436E-BFA3-E53E483D42C7}" presName="parentText" presStyleLbl="node1" presStyleIdx="1" presStyleCnt="12">
        <dgm:presLayoutVars>
          <dgm:chMax val="1"/>
          <dgm:bulletEnabled val="1"/>
        </dgm:presLayoutVars>
      </dgm:prSet>
      <dgm:spPr/>
    </dgm:pt>
    <dgm:pt modelId="{0F76540A-83A1-43AF-A915-E9CCF31AD761}" type="pres">
      <dgm:prSet presAssocID="{3912455F-7E2C-436E-BFA3-E53E483D42C7}" presName="descendantText" presStyleLbl="alignAccFollowNode1" presStyleIdx="1" presStyleCnt="12">
        <dgm:presLayoutVars>
          <dgm:bulletEnabled val="1"/>
        </dgm:presLayoutVars>
      </dgm:prSet>
      <dgm:spPr/>
    </dgm:pt>
    <dgm:pt modelId="{12E4470F-777D-444F-8836-6B21882B5948}" type="pres">
      <dgm:prSet presAssocID="{7C48392E-7F54-44BE-B2C9-B04B739682BA}" presName="sp" presStyleCnt="0"/>
      <dgm:spPr/>
    </dgm:pt>
    <dgm:pt modelId="{FD99D915-598C-4179-9418-9BB3EBC3A384}" type="pres">
      <dgm:prSet presAssocID="{0EB97EAF-E203-44BA-B335-6E82AA848447}" presName="linNode" presStyleCnt="0"/>
      <dgm:spPr/>
    </dgm:pt>
    <dgm:pt modelId="{4F72D66B-A8F6-4DB6-8FBA-070AAE1CF9EE}" type="pres">
      <dgm:prSet presAssocID="{0EB97EAF-E203-44BA-B335-6E82AA848447}" presName="parentText" presStyleLbl="node1" presStyleIdx="2" presStyleCnt="12">
        <dgm:presLayoutVars>
          <dgm:chMax val="1"/>
          <dgm:bulletEnabled val="1"/>
        </dgm:presLayoutVars>
      </dgm:prSet>
      <dgm:spPr/>
    </dgm:pt>
    <dgm:pt modelId="{45F3B3F6-2CED-45D8-B6E2-0409440DA4C3}" type="pres">
      <dgm:prSet presAssocID="{0EB97EAF-E203-44BA-B335-6E82AA848447}" presName="descendantText" presStyleLbl="alignAccFollowNode1" presStyleIdx="2" presStyleCnt="12">
        <dgm:presLayoutVars>
          <dgm:bulletEnabled val="1"/>
        </dgm:presLayoutVars>
      </dgm:prSet>
      <dgm:spPr/>
    </dgm:pt>
    <dgm:pt modelId="{4F0049AA-1216-4492-980F-0F45D881F119}" type="pres">
      <dgm:prSet presAssocID="{D08130F4-D7F1-4562-AA8A-18E541D897F4}" presName="sp" presStyleCnt="0"/>
      <dgm:spPr/>
    </dgm:pt>
    <dgm:pt modelId="{726496A0-D34F-43D9-8D54-076BF1F13BBE}" type="pres">
      <dgm:prSet presAssocID="{E1AF72BC-0CC7-488C-9FDB-8B6B707BDFCB}" presName="linNode" presStyleCnt="0"/>
      <dgm:spPr/>
    </dgm:pt>
    <dgm:pt modelId="{71590097-DEB6-41CE-BD82-632DBACBA39B}" type="pres">
      <dgm:prSet presAssocID="{E1AF72BC-0CC7-488C-9FDB-8B6B707BDFCB}" presName="parentText" presStyleLbl="node1" presStyleIdx="3" presStyleCnt="12">
        <dgm:presLayoutVars>
          <dgm:chMax val="1"/>
          <dgm:bulletEnabled val="1"/>
        </dgm:presLayoutVars>
      </dgm:prSet>
      <dgm:spPr/>
    </dgm:pt>
    <dgm:pt modelId="{E12892D9-F98F-4E4E-B9C8-0D972EE87560}" type="pres">
      <dgm:prSet presAssocID="{E1AF72BC-0CC7-488C-9FDB-8B6B707BDFCB}" presName="descendantText" presStyleLbl="alignAccFollowNode1" presStyleIdx="3" presStyleCnt="12">
        <dgm:presLayoutVars>
          <dgm:bulletEnabled val="1"/>
        </dgm:presLayoutVars>
      </dgm:prSet>
      <dgm:spPr/>
    </dgm:pt>
    <dgm:pt modelId="{C92679D6-E396-49CC-93EB-82BE4CCDB3CF}" type="pres">
      <dgm:prSet presAssocID="{141125C2-0820-4920-9DA2-8E2BD393E4F6}" presName="sp" presStyleCnt="0"/>
      <dgm:spPr/>
    </dgm:pt>
    <dgm:pt modelId="{4B5DB596-DC5D-4F0F-B412-77A1DE50BB68}" type="pres">
      <dgm:prSet presAssocID="{57BC5268-F6FE-4BD9-BC33-92BB62190DAB}" presName="linNode" presStyleCnt="0"/>
      <dgm:spPr/>
    </dgm:pt>
    <dgm:pt modelId="{350959BE-A20B-4B1B-9A79-239BC65E6964}" type="pres">
      <dgm:prSet presAssocID="{57BC5268-F6FE-4BD9-BC33-92BB62190DAB}" presName="parentText" presStyleLbl="node1" presStyleIdx="4" presStyleCnt="12">
        <dgm:presLayoutVars>
          <dgm:chMax val="1"/>
          <dgm:bulletEnabled val="1"/>
        </dgm:presLayoutVars>
      </dgm:prSet>
      <dgm:spPr/>
    </dgm:pt>
    <dgm:pt modelId="{E27862F7-10C7-472B-87FB-B72257CD730B}" type="pres">
      <dgm:prSet presAssocID="{57BC5268-F6FE-4BD9-BC33-92BB62190DAB}" presName="descendantText" presStyleLbl="alignAccFollowNode1" presStyleIdx="4" presStyleCnt="12">
        <dgm:presLayoutVars>
          <dgm:bulletEnabled val="1"/>
        </dgm:presLayoutVars>
      </dgm:prSet>
      <dgm:spPr/>
    </dgm:pt>
    <dgm:pt modelId="{6C1BAB1B-0079-4E9A-8A47-E6B3C6D5AC37}" type="pres">
      <dgm:prSet presAssocID="{B6E3F47A-1B82-46C0-9D09-3816B93A339F}" presName="sp" presStyleCnt="0"/>
      <dgm:spPr/>
    </dgm:pt>
    <dgm:pt modelId="{30EC264E-C014-4ABE-85C4-AF737DAD28A0}" type="pres">
      <dgm:prSet presAssocID="{02C38A57-573F-41EC-B204-13AC764E360E}" presName="linNode" presStyleCnt="0"/>
      <dgm:spPr/>
    </dgm:pt>
    <dgm:pt modelId="{9BE55685-5B91-4ED0-A3F3-E0AFDD677C54}" type="pres">
      <dgm:prSet presAssocID="{02C38A57-573F-41EC-B204-13AC764E360E}" presName="parentText" presStyleLbl="node1" presStyleIdx="5" presStyleCnt="12">
        <dgm:presLayoutVars>
          <dgm:chMax val="1"/>
          <dgm:bulletEnabled val="1"/>
        </dgm:presLayoutVars>
      </dgm:prSet>
      <dgm:spPr/>
    </dgm:pt>
    <dgm:pt modelId="{B61D215C-99BF-4A69-A71B-1F574E932348}" type="pres">
      <dgm:prSet presAssocID="{02C38A57-573F-41EC-B204-13AC764E360E}" presName="descendantText" presStyleLbl="alignAccFollowNode1" presStyleIdx="5" presStyleCnt="12">
        <dgm:presLayoutVars>
          <dgm:bulletEnabled val="1"/>
        </dgm:presLayoutVars>
      </dgm:prSet>
      <dgm:spPr/>
    </dgm:pt>
    <dgm:pt modelId="{D7343CB2-7A7B-4948-80F1-4FBC7A0A557A}" type="pres">
      <dgm:prSet presAssocID="{DEF0C6FE-EAC7-46C9-AB73-15E08891C7B5}" presName="sp" presStyleCnt="0"/>
      <dgm:spPr/>
    </dgm:pt>
    <dgm:pt modelId="{17B980EC-80AC-41C4-864B-EB6887B5CF2F}" type="pres">
      <dgm:prSet presAssocID="{EC7A42D0-E98A-48B2-B6F1-C856870C9A56}" presName="linNode" presStyleCnt="0"/>
      <dgm:spPr/>
    </dgm:pt>
    <dgm:pt modelId="{A22C4155-616D-4F4C-A223-723BEA428ED7}" type="pres">
      <dgm:prSet presAssocID="{EC7A42D0-E98A-48B2-B6F1-C856870C9A56}" presName="parentText" presStyleLbl="node1" presStyleIdx="6" presStyleCnt="12">
        <dgm:presLayoutVars>
          <dgm:chMax val="1"/>
          <dgm:bulletEnabled val="1"/>
        </dgm:presLayoutVars>
      </dgm:prSet>
      <dgm:spPr/>
    </dgm:pt>
    <dgm:pt modelId="{400F7EFE-C693-404B-97E3-2D2B46DCED50}" type="pres">
      <dgm:prSet presAssocID="{EC7A42D0-E98A-48B2-B6F1-C856870C9A56}" presName="descendantText" presStyleLbl="alignAccFollowNode1" presStyleIdx="6" presStyleCnt="12">
        <dgm:presLayoutVars>
          <dgm:bulletEnabled val="1"/>
        </dgm:presLayoutVars>
      </dgm:prSet>
      <dgm:spPr/>
    </dgm:pt>
    <dgm:pt modelId="{168164D7-515E-4B62-80DF-60363D86D068}" type="pres">
      <dgm:prSet presAssocID="{0E0E40C6-F041-4BEC-84E8-53C150B80A67}" presName="sp" presStyleCnt="0"/>
      <dgm:spPr/>
    </dgm:pt>
    <dgm:pt modelId="{6E54583B-6A30-4DFA-A301-6E542E6CA141}" type="pres">
      <dgm:prSet presAssocID="{2D71E925-A8AF-43B5-B979-BDE3983F2A65}" presName="linNode" presStyleCnt="0"/>
      <dgm:spPr/>
    </dgm:pt>
    <dgm:pt modelId="{FBCD6E4D-02F9-4B96-B891-81E6D680DC0C}" type="pres">
      <dgm:prSet presAssocID="{2D71E925-A8AF-43B5-B979-BDE3983F2A65}" presName="parentText" presStyleLbl="node1" presStyleIdx="7" presStyleCnt="12">
        <dgm:presLayoutVars>
          <dgm:chMax val="1"/>
          <dgm:bulletEnabled val="1"/>
        </dgm:presLayoutVars>
      </dgm:prSet>
      <dgm:spPr/>
    </dgm:pt>
    <dgm:pt modelId="{D43E34EF-5CE0-465E-BECF-EAD8EAC9838E}" type="pres">
      <dgm:prSet presAssocID="{2D71E925-A8AF-43B5-B979-BDE3983F2A65}" presName="descendantText" presStyleLbl="alignAccFollowNode1" presStyleIdx="7" presStyleCnt="12">
        <dgm:presLayoutVars>
          <dgm:bulletEnabled val="1"/>
        </dgm:presLayoutVars>
      </dgm:prSet>
      <dgm:spPr/>
    </dgm:pt>
    <dgm:pt modelId="{DEFA9D42-79D1-4130-8F3E-0BC09B2BA57C}" type="pres">
      <dgm:prSet presAssocID="{8B1B7467-613F-4E8F-88EB-4053FB2C86A6}" presName="sp" presStyleCnt="0"/>
      <dgm:spPr/>
    </dgm:pt>
    <dgm:pt modelId="{65BCECA9-0C7B-420A-B994-2E1614EDA9E4}" type="pres">
      <dgm:prSet presAssocID="{591EF917-983B-47C5-8C06-8A86F5AA62C8}" presName="linNode" presStyleCnt="0"/>
      <dgm:spPr/>
    </dgm:pt>
    <dgm:pt modelId="{0EF06FAD-3524-4BD1-B078-697A8FAE965D}" type="pres">
      <dgm:prSet presAssocID="{591EF917-983B-47C5-8C06-8A86F5AA62C8}" presName="parentText" presStyleLbl="node1" presStyleIdx="8" presStyleCnt="12">
        <dgm:presLayoutVars>
          <dgm:chMax val="1"/>
          <dgm:bulletEnabled val="1"/>
        </dgm:presLayoutVars>
      </dgm:prSet>
      <dgm:spPr/>
    </dgm:pt>
    <dgm:pt modelId="{FC331AB9-0D83-4CC7-9D27-73A841AB883D}" type="pres">
      <dgm:prSet presAssocID="{591EF917-983B-47C5-8C06-8A86F5AA62C8}" presName="descendantText" presStyleLbl="alignAccFollowNode1" presStyleIdx="8" presStyleCnt="12">
        <dgm:presLayoutVars>
          <dgm:bulletEnabled val="1"/>
        </dgm:presLayoutVars>
      </dgm:prSet>
      <dgm:spPr/>
    </dgm:pt>
    <dgm:pt modelId="{965E6388-7131-49CC-8A2D-44A2F9D91316}" type="pres">
      <dgm:prSet presAssocID="{2BF346E7-6295-4752-AB66-0F9EA3D1F201}" presName="sp" presStyleCnt="0"/>
      <dgm:spPr/>
    </dgm:pt>
    <dgm:pt modelId="{9C389F04-B7BF-4FE1-9A22-A271D4D0CCC4}" type="pres">
      <dgm:prSet presAssocID="{33A6432D-E9CC-4E79-9DF2-4341E63D29FA}" presName="linNode" presStyleCnt="0"/>
      <dgm:spPr/>
    </dgm:pt>
    <dgm:pt modelId="{B33B9E8A-E9A9-4A69-9E54-CDC82E49B1FD}" type="pres">
      <dgm:prSet presAssocID="{33A6432D-E9CC-4E79-9DF2-4341E63D29FA}" presName="parentText" presStyleLbl="node1" presStyleIdx="9" presStyleCnt="12">
        <dgm:presLayoutVars>
          <dgm:chMax val="1"/>
          <dgm:bulletEnabled val="1"/>
        </dgm:presLayoutVars>
      </dgm:prSet>
      <dgm:spPr/>
    </dgm:pt>
    <dgm:pt modelId="{80AC146E-A9F7-4B60-B06C-7F0E6092BDB4}" type="pres">
      <dgm:prSet presAssocID="{33A6432D-E9CC-4E79-9DF2-4341E63D29FA}" presName="descendantText" presStyleLbl="alignAccFollowNode1" presStyleIdx="9" presStyleCnt="12">
        <dgm:presLayoutVars>
          <dgm:bulletEnabled val="1"/>
        </dgm:presLayoutVars>
      </dgm:prSet>
      <dgm:spPr/>
    </dgm:pt>
    <dgm:pt modelId="{FA1B19DF-7ADD-44D9-91C6-A1CAA9A64117}" type="pres">
      <dgm:prSet presAssocID="{E746D764-D626-4ECC-ACB6-EF3710F5ABBF}" presName="sp" presStyleCnt="0"/>
      <dgm:spPr/>
    </dgm:pt>
    <dgm:pt modelId="{7DA3B285-2906-4A87-81D6-C6D856B87E4C}" type="pres">
      <dgm:prSet presAssocID="{0AAA634C-49A9-4601-9886-C522AC9707DF}" presName="linNode" presStyleCnt="0"/>
      <dgm:spPr/>
    </dgm:pt>
    <dgm:pt modelId="{BA362265-BFC7-4AAA-9A72-FAE87330D06A}" type="pres">
      <dgm:prSet presAssocID="{0AAA634C-49A9-4601-9886-C522AC9707DF}" presName="parentText" presStyleLbl="node1" presStyleIdx="10" presStyleCnt="12">
        <dgm:presLayoutVars>
          <dgm:chMax val="1"/>
          <dgm:bulletEnabled val="1"/>
        </dgm:presLayoutVars>
      </dgm:prSet>
      <dgm:spPr/>
    </dgm:pt>
    <dgm:pt modelId="{34CC8437-3B2F-4B76-B5DF-2EE06EE97321}" type="pres">
      <dgm:prSet presAssocID="{0AAA634C-49A9-4601-9886-C522AC9707DF}" presName="descendantText" presStyleLbl="alignAccFollowNode1" presStyleIdx="10" presStyleCnt="12">
        <dgm:presLayoutVars>
          <dgm:bulletEnabled val="1"/>
        </dgm:presLayoutVars>
      </dgm:prSet>
      <dgm:spPr/>
    </dgm:pt>
    <dgm:pt modelId="{56860537-3922-4018-8ED4-10656E807BE2}" type="pres">
      <dgm:prSet presAssocID="{F1E13ECC-4D7E-4F2F-AA12-D5EE26111D87}" presName="sp" presStyleCnt="0"/>
      <dgm:spPr/>
    </dgm:pt>
    <dgm:pt modelId="{6E69EAF6-E951-4D76-8F8F-07AAA02C5C8D}" type="pres">
      <dgm:prSet presAssocID="{9A28830A-EC42-40F9-8E14-CF70637D1A76}" presName="linNode" presStyleCnt="0"/>
      <dgm:spPr/>
    </dgm:pt>
    <dgm:pt modelId="{4402A6D0-E73F-47D7-AFAB-86D03A52490D}" type="pres">
      <dgm:prSet presAssocID="{9A28830A-EC42-40F9-8E14-CF70637D1A76}" presName="parentText" presStyleLbl="node1" presStyleIdx="11" presStyleCnt="12">
        <dgm:presLayoutVars>
          <dgm:chMax val="1"/>
          <dgm:bulletEnabled val="1"/>
        </dgm:presLayoutVars>
      </dgm:prSet>
      <dgm:spPr/>
    </dgm:pt>
    <dgm:pt modelId="{156A4FBD-5C59-4C21-B9DB-EA5715FD3136}" type="pres">
      <dgm:prSet presAssocID="{9A28830A-EC42-40F9-8E14-CF70637D1A76}" presName="descendantText" presStyleLbl="alignAccFollowNode1" presStyleIdx="11" presStyleCnt="12">
        <dgm:presLayoutVars>
          <dgm:bulletEnabled val="1"/>
        </dgm:presLayoutVars>
      </dgm:prSet>
      <dgm:spPr/>
    </dgm:pt>
  </dgm:ptLst>
  <dgm:cxnLst>
    <dgm:cxn modelId="{034DA899-8E02-4D47-8E58-876CFFF6ABBB}" srcId="{0AAA634C-49A9-4601-9886-C522AC9707DF}" destId="{81539807-E286-49F5-B693-C1735F67FD87}" srcOrd="0" destOrd="0" parTransId="{E67BF368-A616-4B13-9410-49FB1B7698B9}" sibTransId="{44A6C845-D1CB-4EF4-911C-32122DB2677C}"/>
    <dgm:cxn modelId="{4EDE232A-6012-4C2A-B654-27AD46AE18FB}" type="presOf" srcId="{CB8B6AAF-6FB9-457B-BE3B-1957D9E18F53}" destId="{80AC146E-A9F7-4B60-B06C-7F0E6092BDB4}" srcOrd="0" destOrd="0" presId="urn:microsoft.com/office/officeart/2005/8/layout/vList5"/>
    <dgm:cxn modelId="{75342C07-666E-4E3D-AECF-28FD41A32181}" srcId="{CCB75381-B66D-4B20-8298-A5FD070AB22C}" destId="{02C38A57-573F-41EC-B204-13AC764E360E}" srcOrd="5" destOrd="0" parTransId="{0E577D1C-25F1-4267-BE9D-37F168869956}" sibTransId="{DEF0C6FE-EAC7-46C9-AB73-15E08891C7B5}"/>
    <dgm:cxn modelId="{0A46A8D6-55D4-444C-B330-4930836DCEEA}" type="presOf" srcId="{3912455F-7E2C-436E-BFA3-E53E483D42C7}" destId="{8FF1422C-FB3D-4E40-B9AA-2876EA0039EA}" srcOrd="0" destOrd="0" presId="urn:microsoft.com/office/officeart/2005/8/layout/vList5"/>
    <dgm:cxn modelId="{85FBF960-791D-45FA-B603-F9806D436CCE}" srcId="{02C38A57-573F-41EC-B204-13AC764E360E}" destId="{130563A8-8AFA-4873-A379-1C4EFD20928C}" srcOrd="0" destOrd="0" parTransId="{9749E3E0-3BB0-4DE6-B851-284757582D81}" sibTransId="{1F8FE404-DEF9-48DD-9F47-5EF6EC5B5520}"/>
    <dgm:cxn modelId="{0F0F7BE1-1B57-4040-B8C1-A9F69924803C}" type="presOf" srcId="{A50C8847-BCBB-4339-AD63-FA4A368C7973}" destId="{E27862F7-10C7-472B-87FB-B72257CD730B}" srcOrd="0" destOrd="0" presId="urn:microsoft.com/office/officeart/2005/8/layout/vList5"/>
    <dgm:cxn modelId="{A6222478-AB04-4164-97F7-85EA9531ABC7}" type="presOf" srcId="{81539807-E286-49F5-B693-C1735F67FD87}" destId="{34CC8437-3B2F-4B76-B5DF-2EE06EE97321}" srcOrd="0" destOrd="0" presId="urn:microsoft.com/office/officeart/2005/8/layout/vList5"/>
    <dgm:cxn modelId="{1F86AB37-E6C7-48ED-80CE-B576FC0EE452}" srcId="{CCB75381-B66D-4B20-8298-A5FD070AB22C}" destId="{33A6432D-E9CC-4E79-9DF2-4341E63D29FA}" srcOrd="9" destOrd="0" parTransId="{177D4903-D528-436A-AFBB-5C78761E6DF7}" sibTransId="{E746D764-D626-4ECC-ACB6-EF3710F5ABBF}"/>
    <dgm:cxn modelId="{FEA3A7F7-BDB0-4A4B-9A78-7CC5886AF8B6}" type="presOf" srcId="{0EB97EAF-E203-44BA-B335-6E82AA848447}" destId="{4F72D66B-A8F6-4DB6-8FBA-070AAE1CF9EE}" srcOrd="0" destOrd="0" presId="urn:microsoft.com/office/officeart/2005/8/layout/vList5"/>
    <dgm:cxn modelId="{CDC4FC25-78BC-4368-AF4E-7E6E91D44A74}" type="presOf" srcId="{130563A8-8AFA-4873-A379-1C4EFD20928C}" destId="{B61D215C-99BF-4A69-A71B-1F574E932348}" srcOrd="0" destOrd="0" presId="urn:microsoft.com/office/officeart/2005/8/layout/vList5"/>
    <dgm:cxn modelId="{2F62553E-77AC-4DD1-9C59-1732F058CC67}" srcId="{CCB75381-B66D-4B20-8298-A5FD070AB22C}" destId="{57BC5268-F6FE-4BD9-BC33-92BB62190DAB}" srcOrd="4" destOrd="0" parTransId="{8B1EB986-BE0F-402F-A113-B4DF7744CA6E}" sibTransId="{B6E3F47A-1B82-46C0-9D09-3816B93A339F}"/>
    <dgm:cxn modelId="{033B7588-068B-4C1C-A192-684C35C8FC45}" srcId="{9A28830A-EC42-40F9-8E14-CF70637D1A76}" destId="{000AF8C9-6088-41E7-914D-1B594F4075E7}" srcOrd="0" destOrd="0" parTransId="{BCE3C775-BCC0-4BA4-BF58-56B09DC51C98}" sibTransId="{5D13A44C-27E4-456E-A1F1-0AC9AC4733A9}"/>
    <dgm:cxn modelId="{3C78547B-B17B-4C93-901F-2881828E2528}" type="presOf" srcId="{A266C618-27D0-4C5F-B7C9-446E3A5DFF94}" destId="{400F7EFE-C693-404B-97E3-2D2B46DCED50}" srcOrd="0" destOrd="0" presId="urn:microsoft.com/office/officeart/2005/8/layout/vList5"/>
    <dgm:cxn modelId="{DF9E5755-1A22-4A49-A773-92B0B881357F}" type="presOf" srcId="{0AAA634C-49A9-4601-9886-C522AC9707DF}" destId="{BA362265-BFC7-4AAA-9A72-FAE87330D06A}" srcOrd="0" destOrd="0" presId="urn:microsoft.com/office/officeart/2005/8/layout/vList5"/>
    <dgm:cxn modelId="{5A9A7159-0D4A-45B4-8912-C97F2AFAAB34}" srcId="{CCB75381-B66D-4B20-8298-A5FD070AB22C}" destId="{591EF917-983B-47C5-8C06-8A86F5AA62C8}" srcOrd="8" destOrd="0" parTransId="{E01852F2-D29C-442C-8A59-BB44BE3EC286}" sibTransId="{2BF346E7-6295-4752-AB66-0F9EA3D1F201}"/>
    <dgm:cxn modelId="{602F74EE-8C29-40B9-8766-28CAFD552D3E}" type="presOf" srcId="{DB282EAE-C338-443B-AE78-F073BB9663BE}" destId="{0F76540A-83A1-43AF-A915-E9CCF31AD761}" srcOrd="0" destOrd="0" presId="urn:microsoft.com/office/officeart/2005/8/layout/vList5"/>
    <dgm:cxn modelId="{4BE407B5-4387-4004-BEB2-0B044F2CBD8B}" srcId="{EC7A42D0-E98A-48B2-B6F1-C856870C9A56}" destId="{A266C618-27D0-4C5F-B7C9-446E3A5DFF94}" srcOrd="0" destOrd="0" parTransId="{34726315-AA5C-4654-8131-450B889E4563}" sibTransId="{EF344BB1-EAD9-4724-9C2A-08766C8871F2}"/>
    <dgm:cxn modelId="{F8881057-B62D-41C5-BFB3-0C267F3F9A25}" type="presOf" srcId="{A85776AF-68B1-4751-9647-8435B9DAAF6D}" destId="{FC331AB9-0D83-4CC7-9D27-73A841AB883D}" srcOrd="0" destOrd="0" presId="urn:microsoft.com/office/officeart/2005/8/layout/vList5"/>
    <dgm:cxn modelId="{5F94E221-444D-4C0F-A880-7BB280139F5F}" srcId="{CCB75381-B66D-4B20-8298-A5FD070AB22C}" destId="{9F0B2B7E-A445-41E4-8304-BACDE1F08B70}" srcOrd="0" destOrd="0" parTransId="{149B9860-E902-4D08-823D-A454C45A0165}" sibTransId="{E1BECD42-1710-4068-A3A8-0907A4291122}"/>
    <dgm:cxn modelId="{1936D454-E6DF-44DA-BEBB-4930ACAB4837}" type="presOf" srcId="{000AF8C9-6088-41E7-914D-1B594F4075E7}" destId="{156A4FBD-5C59-4C21-B9DB-EA5715FD3136}" srcOrd="0" destOrd="0" presId="urn:microsoft.com/office/officeart/2005/8/layout/vList5"/>
    <dgm:cxn modelId="{4D84B0BB-4811-4C6F-B129-D39C27732F78}" srcId="{2D71E925-A8AF-43B5-B979-BDE3983F2A65}" destId="{77BB74A2-3D49-48AD-A2AA-DD45F45FEC72}" srcOrd="0" destOrd="0" parTransId="{30E06841-9FD6-4638-A2F9-D8225570C395}" sibTransId="{11890B66-6449-4D3E-A146-9733F71B89B2}"/>
    <dgm:cxn modelId="{CBA34A51-026B-433B-821D-BA42B48B2DE8}" type="presOf" srcId="{9F0B2B7E-A445-41E4-8304-BACDE1F08B70}" destId="{A5438C1E-89FB-411C-9EAB-7842FD136D3A}" srcOrd="0" destOrd="0" presId="urn:microsoft.com/office/officeart/2005/8/layout/vList5"/>
    <dgm:cxn modelId="{0D80E966-50E3-40A8-8F55-3DE60361678A}" type="presOf" srcId="{77BB74A2-3D49-48AD-A2AA-DD45F45FEC72}" destId="{D43E34EF-5CE0-465E-BECF-EAD8EAC9838E}" srcOrd="0" destOrd="0" presId="urn:microsoft.com/office/officeart/2005/8/layout/vList5"/>
    <dgm:cxn modelId="{5BCB81E6-F6C2-4E9E-BDAA-330FD1BC2BFB}" srcId="{E1AF72BC-0CC7-488C-9FDB-8B6B707BDFCB}" destId="{75BEEE2A-01A0-4876-93E8-699BE9C41E4E}" srcOrd="0" destOrd="0" parTransId="{D719DBCC-417E-4E0E-A631-0D333D10FDF2}" sibTransId="{DCFFCB17-705A-42C4-85D7-46AA0189BC85}"/>
    <dgm:cxn modelId="{035B839A-88E8-4598-88E6-F9799143C1D1}" type="presOf" srcId="{02C38A57-573F-41EC-B204-13AC764E360E}" destId="{9BE55685-5B91-4ED0-A3F3-E0AFDD677C54}" srcOrd="0" destOrd="0" presId="urn:microsoft.com/office/officeart/2005/8/layout/vList5"/>
    <dgm:cxn modelId="{9970BC50-8EAA-454A-8FCC-91DF0E9E6FA1}" type="presOf" srcId="{E1AF72BC-0CC7-488C-9FDB-8B6B707BDFCB}" destId="{71590097-DEB6-41CE-BD82-632DBACBA39B}" srcOrd="0" destOrd="0" presId="urn:microsoft.com/office/officeart/2005/8/layout/vList5"/>
    <dgm:cxn modelId="{0F2BAFD8-DB72-4ED5-BCC2-C92F30F9D457}" srcId="{9F0B2B7E-A445-41E4-8304-BACDE1F08B70}" destId="{EF398454-E407-442E-8779-2A1D6C0CDD9C}" srcOrd="0" destOrd="0" parTransId="{E7D9BB19-EA0D-40AD-BFA3-A74CDD009642}" sibTransId="{CE3E07A8-27A8-4CE3-9A44-B5D3B72B60F5}"/>
    <dgm:cxn modelId="{38DA0241-2569-4F97-8B73-00837DAE3192}" srcId="{CCB75381-B66D-4B20-8298-A5FD070AB22C}" destId="{0AAA634C-49A9-4601-9886-C522AC9707DF}" srcOrd="10" destOrd="0" parTransId="{0666C81F-2B5E-4A82-A092-B6F7D5D32848}" sibTransId="{F1E13ECC-4D7E-4F2F-AA12-D5EE26111D87}"/>
    <dgm:cxn modelId="{2E45DD9F-C163-4E0B-84FB-50A8D03BDB7D}" srcId="{CCB75381-B66D-4B20-8298-A5FD070AB22C}" destId="{EC7A42D0-E98A-48B2-B6F1-C856870C9A56}" srcOrd="6" destOrd="0" parTransId="{3016F0CB-F9AB-4C78-AD81-3775B3170B17}" sibTransId="{0E0E40C6-F041-4BEC-84E8-53C150B80A67}"/>
    <dgm:cxn modelId="{3C6FCBEA-3873-483D-94CF-91C708DCA435}" type="presOf" srcId="{2D71E925-A8AF-43B5-B979-BDE3983F2A65}" destId="{FBCD6E4D-02F9-4B96-B891-81E6D680DC0C}" srcOrd="0" destOrd="0" presId="urn:microsoft.com/office/officeart/2005/8/layout/vList5"/>
    <dgm:cxn modelId="{C69573CA-97B1-443B-A6CE-C5157ABE4AD2}" srcId="{CCB75381-B66D-4B20-8298-A5FD070AB22C}" destId="{2D71E925-A8AF-43B5-B979-BDE3983F2A65}" srcOrd="7" destOrd="0" parTransId="{67DDE4FC-53C0-477C-92E6-017C5D7EB832}" sibTransId="{8B1B7467-613F-4E8F-88EB-4053FB2C86A6}"/>
    <dgm:cxn modelId="{5A55CCF0-8B93-458E-B7B8-66D668B3960D}" type="presOf" srcId="{EC7A42D0-E98A-48B2-B6F1-C856870C9A56}" destId="{A22C4155-616D-4F4C-A223-723BEA428ED7}" srcOrd="0" destOrd="0" presId="urn:microsoft.com/office/officeart/2005/8/layout/vList5"/>
    <dgm:cxn modelId="{5BB1B6C1-15FD-4310-94F7-9D2237C39F84}" srcId="{57BC5268-F6FE-4BD9-BC33-92BB62190DAB}" destId="{A50C8847-BCBB-4339-AD63-FA4A368C7973}" srcOrd="0" destOrd="0" parTransId="{7F695F4C-51B5-4E1B-BC31-2CE3E22943F1}" sibTransId="{E556C9B4-2E07-4CD2-914B-033EB2A1FF62}"/>
    <dgm:cxn modelId="{456F7882-3166-40D1-84C5-BE51DBDF5760}" srcId="{CCB75381-B66D-4B20-8298-A5FD070AB22C}" destId="{3912455F-7E2C-436E-BFA3-E53E483D42C7}" srcOrd="1" destOrd="0" parTransId="{7FB59202-62D3-4747-BC26-7D8505D844D1}" sibTransId="{7C48392E-7F54-44BE-B2C9-B04B739682BA}"/>
    <dgm:cxn modelId="{37C34DAF-21ED-499B-B0EC-52218D78FB3F}" srcId="{3912455F-7E2C-436E-BFA3-E53E483D42C7}" destId="{DB282EAE-C338-443B-AE78-F073BB9663BE}" srcOrd="0" destOrd="0" parTransId="{618445B9-E416-4FD3-898E-AC512684445E}" sibTransId="{F28BEF30-0205-4CAC-90E0-CF17CAD8222E}"/>
    <dgm:cxn modelId="{070C2224-0169-4653-AB3C-55D11E6235EA}" type="presOf" srcId="{591EF917-983B-47C5-8C06-8A86F5AA62C8}" destId="{0EF06FAD-3524-4BD1-B078-697A8FAE965D}" srcOrd="0" destOrd="0" presId="urn:microsoft.com/office/officeart/2005/8/layout/vList5"/>
    <dgm:cxn modelId="{83997B9D-75F6-44B3-A4E9-8B3C5F1BEB08}" srcId="{CCB75381-B66D-4B20-8298-A5FD070AB22C}" destId="{0EB97EAF-E203-44BA-B335-6E82AA848447}" srcOrd="2" destOrd="0" parTransId="{F60EC55F-6FCD-4970-BCF7-B4B827E3311F}" sibTransId="{D08130F4-D7F1-4562-AA8A-18E541D897F4}"/>
    <dgm:cxn modelId="{340B6AFA-CF80-4CA2-B1B5-84F55BC7366D}" type="presOf" srcId="{EF398454-E407-442E-8779-2A1D6C0CDD9C}" destId="{0CF624A4-1729-464B-A0E7-F90B1343283F}" srcOrd="0" destOrd="0" presId="urn:microsoft.com/office/officeart/2005/8/layout/vList5"/>
    <dgm:cxn modelId="{AEA2696A-1A9F-4306-91EF-CF2F53230B3F}" srcId="{33A6432D-E9CC-4E79-9DF2-4341E63D29FA}" destId="{CB8B6AAF-6FB9-457B-BE3B-1957D9E18F53}" srcOrd="0" destOrd="0" parTransId="{C023D776-9D2A-470A-8740-19146FE656F6}" sibTransId="{4E257B00-7310-457E-B483-ADB3CAE8E453}"/>
    <dgm:cxn modelId="{B8CD81E9-B8E9-4DB5-9172-8B02F66128E7}" type="presOf" srcId="{33A6432D-E9CC-4E79-9DF2-4341E63D29FA}" destId="{B33B9E8A-E9A9-4A69-9E54-CDC82E49B1FD}" srcOrd="0" destOrd="0" presId="urn:microsoft.com/office/officeart/2005/8/layout/vList5"/>
    <dgm:cxn modelId="{6586920F-349A-45E3-8BFC-E44784D8D16F}" type="presOf" srcId="{7F14D543-64AC-4DC2-BD65-05EA502C3A39}" destId="{45F3B3F6-2CED-45D8-B6E2-0409440DA4C3}" srcOrd="0" destOrd="0" presId="urn:microsoft.com/office/officeart/2005/8/layout/vList5"/>
    <dgm:cxn modelId="{E1DDEACF-3B31-4133-BA90-0358DBA1AF76}" type="presOf" srcId="{57BC5268-F6FE-4BD9-BC33-92BB62190DAB}" destId="{350959BE-A20B-4B1B-9A79-239BC65E6964}" srcOrd="0" destOrd="0" presId="urn:microsoft.com/office/officeart/2005/8/layout/vList5"/>
    <dgm:cxn modelId="{C9D65FE5-CECD-4C21-ADDC-45D7B6837686}" srcId="{0EB97EAF-E203-44BA-B335-6E82AA848447}" destId="{7F14D543-64AC-4DC2-BD65-05EA502C3A39}" srcOrd="0" destOrd="0" parTransId="{742C2C95-BC08-4AAC-B1C3-AB8FC55E2FFE}" sibTransId="{1E722822-4E23-4485-B1CF-372A46AC0CA8}"/>
    <dgm:cxn modelId="{948CC94B-BE3C-4194-B69F-86ABC8BB4666}" type="presOf" srcId="{9A28830A-EC42-40F9-8E14-CF70637D1A76}" destId="{4402A6D0-E73F-47D7-AFAB-86D03A52490D}" srcOrd="0" destOrd="0" presId="urn:microsoft.com/office/officeart/2005/8/layout/vList5"/>
    <dgm:cxn modelId="{D8BDC5A2-249F-46FE-8296-2E505E1AB27A}" srcId="{CCB75381-B66D-4B20-8298-A5FD070AB22C}" destId="{E1AF72BC-0CC7-488C-9FDB-8B6B707BDFCB}" srcOrd="3" destOrd="0" parTransId="{42A4C684-C530-4CAA-A14D-9258BA80D793}" sibTransId="{141125C2-0820-4920-9DA2-8E2BD393E4F6}"/>
    <dgm:cxn modelId="{67C16753-411E-4574-9F46-F8E6B48B8F95}" type="presOf" srcId="{CCB75381-B66D-4B20-8298-A5FD070AB22C}" destId="{E03513B6-B757-4D79-B241-089506EEB20F}" srcOrd="0" destOrd="0" presId="urn:microsoft.com/office/officeart/2005/8/layout/vList5"/>
    <dgm:cxn modelId="{548B01F5-014B-47B1-8C08-A6B1319E1769}" srcId="{591EF917-983B-47C5-8C06-8A86F5AA62C8}" destId="{A85776AF-68B1-4751-9647-8435B9DAAF6D}" srcOrd="0" destOrd="0" parTransId="{C432B59E-B836-4B96-B844-CEBF1ADDED43}" sibTransId="{C0F2658F-DEFD-42E5-B463-33BB6920F73D}"/>
    <dgm:cxn modelId="{D9FA4620-43D2-4FEF-AC27-F8AE8178A174}" srcId="{CCB75381-B66D-4B20-8298-A5FD070AB22C}" destId="{9A28830A-EC42-40F9-8E14-CF70637D1A76}" srcOrd="11" destOrd="0" parTransId="{71065D94-717E-45B5-8739-0FF40AE3C42A}" sibTransId="{51B2B0F2-D638-4DF5-90F0-886A6265E989}"/>
    <dgm:cxn modelId="{3A3829A3-EF4F-4C7A-9391-7DD36661EAC3}" type="presOf" srcId="{75BEEE2A-01A0-4876-93E8-699BE9C41E4E}" destId="{E12892D9-F98F-4E4E-B9C8-0D972EE87560}" srcOrd="0" destOrd="0" presId="urn:microsoft.com/office/officeart/2005/8/layout/vList5"/>
    <dgm:cxn modelId="{C2B9D6FC-49C4-41A9-AF6D-AB4D13E5FB53}" type="presParOf" srcId="{E03513B6-B757-4D79-B241-089506EEB20F}" destId="{B14083D2-AEFE-4EDD-8F47-DD87CC24BE96}" srcOrd="0" destOrd="0" presId="urn:microsoft.com/office/officeart/2005/8/layout/vList5"/>
    <dgm:cxn modelId="{7E09CE24-43A3-4A4B-96D6-F4DE074EF6FB}" type="presParOf" srcId="{B14083D2-AEFE-4EDD-8F47-DD87CC24BE96}" destId="{A5438C1E-89FB-411C-9EAB-7842FD136D3A}" srcOrd="0" destOrd="0" presId="urn:microsoft.com/office/officeart/2005/8/layout/vList5"/>
    <dgm:cxn modelId="{19096C8D-9E04-48E5-8FF2-6E6D4B0D780B}" type="presParOf" srcId="{B14083D2-AEFE-4EDD-8F47-DD87CC24BE96}" destId="{0CF624A4-1729-464B-A0E7-F90B1343283F}" srcOrd="1" destOrd="0" presId="urn:microsoft.com/office/officeart/2005/8/layout/vList5"/>
    <dgm:cxn modelId="{CF369052-FBE1-45A9-9100-18D730D9A438}" type="presParOf" srcId="{E03513B6-B757-4D79-B241-089506EEB20F}" destId="{C65B7BA1-2A9A-4CA8-A6DC-7C36A0C04CEC}" srcOrd="1" destOrd="0" presId="urn:microsoft.com/office/officeart/2005/8/layout/vList5"/>
    <dgm:cxn modelId="{ACD54A72-730D-429A-A21D-FD186644DAFE}" type="presParOf" srcId="{E03513B6-B757-4D79-B241-089506EEB20F}" destId="{6BBD1F62-C23B-43E5-B590-9E299233B9AA}" srcOrd="2" destOrd="0" presId="urn:microsoft.com/office/officeart/2005/8/layout/vList5"/>
    <dgm:cxn modelId="{CDB02D1D-E88A-4C84-BF4E-F56F824E06FB}" type="presParOf" srcId="{6BBD1F62-C23B-43E5-B590-9E299233B9AA}" destId="{8FF1422C-FB3D-4E40-B9AA-2876EA0039EA}" srcOrd="0" destOrd="0" presId="urn:microsoft.com/office/officeart/2005/8/layout/vList5"/>
    <dgm:cxn modelId="{82EAE185-1866-465B-9E95-DF6FFDEA90A8}" type="presParOf" srcId="{6BBD1F62-C23B-43E5-B590-9E299233B9AA}" destId="{0F76540A-83A1-43AF-A915-E9CCF31AD761}" srcOrd="1" destOrd="0" presId="urn:microsoft.com/office/officeart/2005/8/layout/vList5"/>
    <dgm:cxn modelId="{2B6860A8-6DED-4483-A5B5-8D5194A45ED7}" type="presParOf" srcId="{E03513B6-B757-4D79-B241-089506EEB20F}" destId="{12E4470F-777D-444F-8836-6B21882B5948}" srcOrd="3" destOrd="0" presId="urn:microsoft.com/office/officeart/2005/8/layout/vList5"/>
    <dgm:cxn modelId="{A0EF452B-CA15-473E-91A2-130E487C38A3}" type="presParOf" srcId="{E03513B6-B757-4D79-B241-089506EEB20F}" destId="{FD99D915-598C-4179-9418-9BB3EBC3A384}" srcOrd="4" destOrd="0" presId="urn:microsoft.com/office/officeart/2005/8/layout/vList5"/>
    <dgm:cxn modelId="{8E181E47-9E7F-429A-AAA6-96B81C368EBA}" type="presParOf" srcId="{FD99D915-598C-4179-9418-9BB3EBC3A384}" destId="{4F72D66B-A8F6-4DB6-8FBA-070AAE1CF9EE}" srcOrd="0" destOrd="0" presId="urn:microsoft.com/office/officeart/2005/8/layout/vList5"/>
    <dgm:cxn modelId="{198EC592-9CC1-4C60-970D-CB1DB5411BCC}" type="presParOf" srcId="{FD99D915-598C-4179-9418-9BB3EBC3A384}" destId="{45F3B3F6-2CED-45D8-B6E2-0409440DA4C3}" srcOrd="1" destOrd="0" presId="urn:microsoft.com/office/officeart/2005/8/layout/vList5"/>
    <dgm:cxn modelId="{478F91B0-6E5A-41B6-859B-9C29DE3F1826}" type="presParOf" srcId="{E03513B6-B757-4D79-B241-089506EEB20F}" destId="{4F0049AA-1216-4492-980F-0F45D881F119}" srcOrd="5" destOrd="0" presId="urn:microsoft.com/office/officeart/2005/8/layout/vList5"/>
    <dgm:cxn modelId="{781ACE3E-0FC4-4BBF-9B55-30F8A9543244}" type="presParOf" srcId="{E03513B6-B757-4D79-B241-089506EEB20F}" destId="{726496A0-D34F-43D9-8D54-076BF1F13BBE}" srcOrd="6" destOrd="0" presId="urn:microsoft.com/office/officeart/2005/8/layout/vList5"/>
    <dgm:cxn modelId="{D10699B6-1C38-4C8A-97E1-EBEB21A9D3F7}" type="presParOf" srcId="{726496A0-D34F-43D9-8D54-076BF1F13BBE}" destId="{71590097-DEB6-41CE-BD82-632DBACBA39B}" srcOrd="0" destOrd="0" presId="urn:microsoft.com/office/officeart/2005/8/layout/vList5"/>
    <dgm:cxn modelId="{25B576B7-982F-444B-A5FC-9B3C622A535A}" type="presParOf" srcId="{726496A0-D34F-43D9-8D54-076BF1F13BBE}" destId="{E12892D9-F98F-4E4E-B9C8-0D972EE87560}" srcOrd="1" destOrd="0" presId="urn:microsoft.com/office/officeart/2005/8/layout/vList5"/>
    <dgm:cxn modelId="{BEB69896-1A6B-49C5-8C24-54BCC8AF25F8}" type="presParOf" srcId="{E03513B6-B757-4D79-B241-089506EEB20F}" destId="{C92679D6-E396-49CC-93EB-82BE4CCDB3CF}" srcOrd="7" destOrd="0" presId="urn:microsoft.com/office/officeart/2005/8/layout/vList5"/>
    <dgm:cxn modelId="{D4D2EF89-FBA0-4F9F-8DB8-943CFDE21F5A}" type="presParOf" srcId="{E03513B6-B757-4D79-B241-089506EEB20F}" destId="{4B5DB596-DC5D-4F0F-B412-77A1DE50BB68}" srcOrd="8" destOrd="0" presId="urn:microsoft.com/office/officeart/2005/8/layout/vList5"/>
    <dgm:cxn modelId="{C6985407-6FDB-4D8E-AF8A-264C23435278}" type="presParOf" srcId="{4B5DB596-DC5D-4F0F-B412-77A1DE50BB68}" destId="{350959BE-A20B-4B1B-9A79-239BC65E6964}" srcOrd="0" destOrd="0" presId="urn:microsoft.com/office/officeart/2005/8/layout/vList5"/>
    <dgm:cxn modelId="{90C08A93-1E9B-487D-8EF7-801E1EFDF445}" type="presParOf" srcId="{4B5DB596-DC5D-4F0F-B412-77A1DE50BB68}" destId="{E27862F7-10C7-472B-87FB-B72257CD730B}" srcOrd="1" destOrd="0" presId="urn:microsoft.com/office/officeart/2005/8/layout/vList5"/>
    <dgm:cxn modelId="{75E45B01-4E30-433C-B957-A957EF9DC1D2}" type="presParOf" srcId="{E03513B6-B757-4D79-B241-089506EEB20F}" destId="{6C1BAB1B-0079-4E9A-8A47-E6B3C6D5AC37}" srcOrd="9" destOrd="0" presId="urn:microsoft.com/office/officeart/2005/8/layout/vList5"/>
    <dgm:cxn modelId="{9A3014A5-F104-4782-91BC-79B88B82AC94}" type="presParOf" srcId="{E03513B6-B757-4D79-B241-089506EEB20F}" destId="{30EC264E-C014-4ABE-85C4-AF737DAD28A0}" srcOrd="10" destOrd="0" presId="urn:microsoft.com/office/officeart/2005/8/layout/vList5"/>
    <dgm:cxn modelId="{5F23D9D0-E8A8-4327-8F01-9CD0AA57CAAE}" type="presParOf" srcId="{30EC264E-C014-4ABE-85C4-AF737DAD28A0}" destId="{9BE55685-5B91-4ED0-A3F3-E0AFDD677C54}" srcOrd="0" destOrd="0" presId="urn:microsoft.com/office/officeart/2005/8/layout/vList5"/>
    <dgm:cxn modelId="{7CFC394A-2944-41DA-86BD-75279C68AA6A}" type="presParOf" srcId="{30EC264E-C014-4ABE-85C4-AF737DAD28A0}" destId="{B61D215C-99BF-4A69-A71B-1F574E932348}" srcOrd="1" destOrd="0" presId="urn:microsoft.com/office/officeart/2005/8/layout/vList5"/>
    <dgm:cxn modelId="{268237A4-5ED8-4109-8A08-B00A5C867992}" type="presParOf" srcId="{E03513B6-B757-4D79-B241-089506EEB20F}" destId="{D7343CB2-7A7B-4948-80F1-4FBC7A0A557A}" srcOrd="11" destOrd="0" presId="urn:microsoft.com/office/officeart/2005/8/layout/vList5"/>
    <dgm:cxn modelId="{5D145F3C-041B-40C3-81BF-F94D314D3E67}" type="presParOf" srcId="{E03513B6-B757-4D79-B241-089506EEB20F}" destId="{17B980EC-80AC-41C4-864B-EB6887B5CF2F}" srcOrd="12" destOrd="0" presId="urn:microsoft.com/office/officeart/2005/8/layout/vList5"/>
    <dgm:cxn modelId="{26E03841-5863-464A-8206-CBFD4707E831}" type="presParOf" srcId="{17B980EC-80AC-41C4-864B-EB6887B5CF2F}" destId="{A22C4155-616D-4F4C-A223-723BEA428ED7}" srcOrd="0" destOrd="0" presId="urn:microsoft.com/office/officeart/2005/8/layout/vList5"/>
    <dgm:cxn modelId="{C5C81116-0929-41D7-B425-ED13E0ABAB59}" type="presParOf" srcId="{17B980EC-80AC-41C4-864B-EB6887B5CF2F}" destId="{400F7EFE-C693-404B-97E3-2D2B46DCED50}" srcOrd="1" destOrd="0" presId="urn:microsoft.com/office/officeart/2005/8/layout/vList5"/>
    <dgm:cxn modelId="{8A29020E-4891-439F-A33B-4BF6201D154F}" type="presParOf" srcId="{E03513B6-B757-4D79-B241-089506EEB20F}" destId="{168164D7-515E-4B62-80DF-60363D86D068}" srcOrd="13" destOrd="0" presId="urn:microsoft.com/office/officeart/2005/8/layout/vList5"/>
    <dgm:cxn modelId="{BA60E89B-3EE1-4B1E-9024-AB584B044BE0}" type="presParOf" srcId="{E03513B6-B757-4D79-B241-089506EEB20F}" destId="{6E54583B-6A30-4DFA-A301-6E542E6CA141}" srcOrd="14" destOrd="0" presId="urn:microsoft.com/office/officeart/2005/8/layout/vList5"/>
    <dgm:cxn modelId="{BA2B4158-4AFB-43F3-98C9-CB09017B0521}" type="presParOf" srcId="{6E54583B-6A30-4DFA-A301-6E542E6CA141}" destId="{FBCD6E4D-02F9-4B96-B891-81E6D680DC0C}" srcOrd="0" destOrd="0" presId="urn:microsoft.com/office/officeart/2005/8/layout/vList5"/>
    <dgm:cxn modelId="{FCD2E473-D7B1-45DF-A4EF-6AF220A397F9}" type="presParOf" srcId="{6E54583B-6A30-4DFA-A301-6E542E6CA141}" destId="{D43E34EF-5CE0-465E-BECF-EAD8EAC9838E}" srcOrd="1" destOrd="0" presId="urn:microsoft.com/office/officeart/2005/8/layout/vList5"/>
    <dgm:cxn modelId="{63AE24B7-53B5-4F24-B7CE-3528714EDB05}" type="presParOf" srcId="{E03513B6-B757-4D79-B241-089506EEB20F}" destId="{DEFA9D42-79D1-4130-8F3E-0BC09B2BA57C}" srcOrd="15" destOrd="0" presId="urn:microsoft.com/office/officeart/2005/8/layout/vList5"/>
    <dgm:cxn modelId="{E5AC6260-AE06-4639-A10B-8401614B05A7}" type="presParOf" srcId="{E03513B6-B757-4D79-B241-089506EEB20F}" destId="{65BCECA9-0C7B-420A-B994-2E1614EDA9E4}" srcOrd="16" destOrd="0" presId="urn:microsoft.com/office/officeart/2005/8/layout/vList5"/>
    <dgm:cxn modelId="{837D8D26-BB07-4499-B30A-B9FADE6CC5E9}" type="presParOf" srcId="{65BCECA9-0C7B-420A-B994-2E1614EDA9E4}" destId="{0EF06FAD-3524-4BD1-B078-697A8FAE965D}" srcOrd="0" destOrd="0" presId="urn:microsoft.com/office/officeart/2005/8/layout/vList5"/>
    <dgm:cxn modelId="{FDC75EFC-0E62-4508-AD13-007675DBD929}" type="presParOf" srcId="{65BCECA9-0C7B-420A-B994-2E1614EDA9E4}" destId="{FC331AB9-0D83-4CC7-9D27-73A841AB883D}" srcOrd="1" destOrd="0" presId="urn:microsoft.com/office/officeart/2005/8/layout/vList5"/>
    <dgm:cxn modelId="{CD9EAC02-6ED7-4AA4-9E69-994D2DB4F289}" type="presParOf" srcId="{E03513B6-B757-4D79-B241-089506EEB20F}" destId="{965E6388-7131-49CC-8A2D-44A2F9D91316}" srcOrd="17" destOrd="0" presId="urn:microsoft.com/office/officeart/2005/8/layout/vList5"/>
    <dgm:cxn modelId="{BED1751D-6E4B-4097-A5CF-0627A1238C65}" type="presParOf" srcId="{E03513B6-B757-4D79-B241-089506EEB20F}" destId="{9C389F04-B7BF-4FE1-9A22-A271D4D0CCC4}" srcOrd="18" destOrd="0" presId="urn:microsoft.com/office/officeart/2005/8/layout/vList5"/>
    <dgm:cxn modelId="{BED8D50D-7B8D-4782-8307-1230967CB862}" type="presParOf" srcId="{9C389F04-B7BF-4FE1-9A22-A271D4D0CCC4}" destId="{B33B9E8A-E9A9-4A69-9E54-CDC82E49B1FD}" srcOrd="0" destOrd="0" presId="urn:microsoft.com/office/officeart/2005/8/layout/vList5"/>
    <dgm:cxn modelId="{B19D3047-D7FF-4376-9A0C-5766689297AF}" type="presParOf" srcId="{9C389F04-B7BF-4FE1-9A22-A271D4D0CCC4}" destId="{80AC146E-A9F7-4B60-B06C-7F0E6092BDB4}" srcOrd="1" destOrd="0" presId="urn:microsoft.com/office/officeart/2005/8/layout/vList5"/>
    <dgm:cxn modelId="{C899431B-2810-46EC-B2D0-9FAF3FAC713C}" type="presParOf" srcId="{E03513B6-B757-4D79-B241-089506EEB20F}" destId="{FA1B19DF-7ADD-44D9-91C6-A1CAA9A64117}" srcOrd="19" destOrd="0" presId="urn:microsoft.com/office/officeart/2005/8/layout/vList5"/>
    <dgm:cxn modelId="{4C1FF3D9-2324-416A-8778-1BE5FA42068B}" type="presParOf" srcId="{E03513B6-B757-4D79-B241-089506EEB20F}" destId="{7DA3B285-2906-4A87-81D6-C6D856B87E4C}" srcOrd="20" destOrd="0" presId="urn:microsoft.com/office/officeart/2005/8/layout/vList5"/>
    <dgm:cxn modelId="{3E1C7D37-0384-4461-85D5-DABAF1F78506}" type="presParOf" srcId="{7DA3B285-2906-4A87-81D6-C6D856B87E4C}" destId="{BA362265-BFC7-4AAA-9A72-FAE87330D06A}" srcOrd="0" destOrd="0" presId="urn:microsoft.com/office/officeart/2005/8/layout/vList5"/>
    <dgm:cxn modelId="{00809A24-FABE-4EB0-A411-72519F2D0176}" type="presParOf" srcId="{7DA3B285-2906-4A87-81D6-C6D856B87E4C}" destId="{34CC8437-3B2F-4B76-B5DF-2EE06EE97321}" srcOrd="1" destOrd="0" presId="urn:microsoft.com/office/officeart/2005/8/layout/vList5"/>
    <dgm:cxn modelId="{2DC9E80B-86FD-4C96-92D4-85183FBC7733}" type="presParOf" srcId="{E03513B6-B757-4D79-B241-089506EEB20F}" destId="{56860537-3922-4018-8ED4-10656E807BE2}" srcOrd="21" destOrd="0" presId="urn:microsoft.com/office/officeart/2005/8/layout/vList5"/>
    <dgm:cxn modelId="{06E1C5F5-ED87-4DA7-AA21-245A26A4FCB9}" type="presParOf" srcId="{E03513B6-B757-4D79-B241-089506EEB20F}" destId="{6E69EAF6-E951-4D76-8F8F-07AAA02C5C8D}" srcOrd="22" destOrd="0" presId="urn:microsoft.com/office/officeart/2005/8/layout/vList5"/>
    <dgm:cxn modelId="{608D7A87-2D34-438D-B244-23A0CC3FC372}" type="presParOf" srcId="{6E69EAF6-E951-4D76-8F8F-07AAA02C5C8D}" destId="{4402A6D0-E73F-47D7-AFAB-86D03A52490D}" srcOrd="0" destOrd="0" presId="urn:microsoft.com/office/officeart/2005/8/layout/vList5"/>
    <dgm:cxn modelId="{CA7A1E1A-4FC4-49DF-979D-3431885D6271}" type="presParOf" srcId="{6E69EAF6-E951-4D76-8F8F-07AAA02C5C8D}" destId="{156A4FBD-5C59-4C21-B9DB-EA5715FD313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B75381-B66D-4B20-8298-A5FD070AB22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FF01370-7911-45DC-83C8-1822AC0FE027}">
      <dgm:prSet/>
      <dgm:spPr/>
      <dgm:t>
        <a:bodyPr/>
        <a:lstStyle/>
        <a:p>
          <a:r>
            <a:rPr lang="en-US" b="0" i="0" u="none" dirty="0"/>
            <a:t>9:00 AM-9:15</a:t>
          </a:r>
          <a:endParaRPr lang="en-US" dirty="0"/>
        </a:p>
      </dgm:t>
    </dgm:pt>
    <dgm:pt modelId="{A39C3794-EB84-4784-A2C7-51273B7CE8C8}" type="parTrans" cxnId="{0AF71467-5CB4-4158-A948-EBC919501A41}">
      <dgm:prSet/>
      <dgm:spPr/>
      <dgm:t>
        <a:bodyPr/>
        <a:lstStyle/>
        <a:p>
          <a:endParaRPr lang="en-US"/>
        </a:p>
      </dgm:t>
    </dgm:pt>
    <dgm:pt modelId="{8DB04DA7-E945-47C5-82AF-23AEEBD790C6}" type="sibTrans" cxnId="{0AF71467-5CB4-4158-A948-EBC919501A41}">
      <dgm:prSet/>
      <dgm:spPr/>
      <dgm:t>
        <a:bodyPr/>
        <a:lstStyle/>
        <a:p>
          <a:endParaRPr lang="en-US"/>
        </a:p>
      </dgm:t>
    </dgm:pt>
    <dgm:pt modelId="{38AA9620-CDFF-4986-9872-23ECE6C2FCBB}">
      <dgm:prSet/>
      <dgm:spPr/>
      <dgm:t>
        <a:bodyPr/>
        <a:lstStyle/>
        <a:p>
          <a:r>
            <a:rPr lang="en-US" b="0" i="0" u="none" dirty="0"/>
            <a:t>10:00 - 	10:15</a:t>
          </a:r>
          <a:endParaRPr lang="en-US" dirty="0"/>
        </a:p>
      </dgm:t>
    </dgm:pt>
    <dgm:pt modelId="{DA218ECC-59AA-4553-A756-F16295FBFC9A}" type="parTrans" cxnId="{90593CCD-89A6-4929-BA10-829F33078100}">
      <dgm:prSet/>
      <dgm:spPr/>
      <dgm:t>
        <a:bodyPr/>
        <a:lstStyle/>
        <a:p>
          <a:endParaRPr lang="en-US"/>
        </a:p>
      </dgm:t>
    </dgm:pt>
    <dgm:pt modelId="{3FF17A36-9D77-49B3-B8C8-9D7DF18D5F80}" type="sibTrans" cxnId="{90593CCD-89A6-4929-BA10-829F33078100}">
      <dgm:prSet/>
      <dgm:spPr/>
      <dgm:t>
        <a:bodyPr/>
        <a:lstStyle/>
        <a:p>
          <a:endParaRPr lang="en-US"/>
        </a:p>
      </dgm:t>
    </dgm:pt>
    <dgm:pt modelId="{42792F4C-9B0C-48DD-9699-697AF44C75B8}">
      <dgm:prSet/>
      <dgm:spPr/>
      <dgm:t>
        <a:bodyPr/>
        <a:lstStyle/>
        <a:p>
          <a:r>
            <a:rPr lang="en-US" b="0" i="0" u="none" dirty="0"/>
            <a:t>10:15 - 11:15</a:t>
          </a:r>
          <a:endParaRPr lang="en-US" dirty="0"/>
        </a:p>
      </dgm:t>
    </dgm:pt>
    <dgm:pt modelId="{857BAD97-7416-4CEF-AEEF-326EB29333B3}" type="parTrans" cxnId="{AC6A9332-9589-45E5-B011-1D04479F7D89}">
      <dgm:prSet/>
      <dgm:spPr/>
      <dgm:t>
        <a:bodyPr/>
        <a:lstStyle/>
        <a:p>
          <a:endParaRPr lang="en-US"/>
        </a:p>
      </dgm:t>
    </dgm:pt>
    <dgm:pt modelId="{63D4BA52-CB0C-45D3-8864-A12479D6D596}" type="sibTrans" cxnId="{AC6A9332-9589-45E5-B011-1D04479F7D89}">
      <dgm:prSet/>
      <dgm:spPr/>
      <dgm:t>
        <a:bodyPr/>
        <a:lstStyle/>
        <a:p>
          <a:endParaRPr lang="en-US"/>
        </a:p>
      </dgm:t>
    </dgm:pt>
    <dgm:pt modelId="{82922168-D541-4BA4-B645-F7993B150A48}">
      <dgm:prSet/>
      <dgm:spPr/>
      <dgm:t>
        <a:bodyPr/>
        <a:lstStyle/>
        <a:p>
          <a:r>
            <a:rPr lang="en-US" b="0" i="0" u="none" dirty="0"/>
            <a:t>12:00 - 1:00</a:t>
          </a:r>
          <a:endParaRPr lang="en-US" dirty="0"/>
        </a:p>
      </dgm:t>
    </dgm:pt>
    <dgm:pt modelId="{8A9EECC9-31C5-4FF7-B646-EDF57B71D8D4}" type="parTrans" cxnId="{C7A82039-77C4-4B77-BE79-D6DF1F1F8E5C}">
      <dgm:prSet/>
      <dgm:spPr/>
      <dgm:t>
        <a:bodyPr/>
        <a:lstStyle/>
        <a:p>
          <a:endParaRPr lang="en-US"/>
        </a:p>
      </dgm:t>
    </dgm:pt>
    <dgm:pt modelId="{DE09000C-1201-4C86-8895-390160AC31D4}" type="sibTrans" cxnId="{C7A82039-77C4-4B77-BE79-D6DF1F1F8E5C}">
      <dgm:prSet/>
      <dgm:spPr/>
      <dgm:t>
        <a:bodyPr/>
        <a:lstStyle/>
        <a:p>
          <a:endParaRPr lang="en-US"/>
        </a:p>
      </dgm:t>
    </dgm:pt>
    <dgm:pt modelId="{0A36482D-0ABF-4D93-A114-AA40B13E43F9}">
      <dgm:prSet/>
      <dgm:spPr/>
      <dgm:t>
        <a:bodyPr/>
        <a:lstStyle/>
        <a:p>
          <a:r>
            <a:rPr lang="fr-FR" b="0" i="0" u="none" dirty="0"/>
            <a:t>4:00 - 4:45</a:t>
          </a:r>
          <a:endParaRPr lang="fr-FR" dirty="0"/>
        </a:p>
      </dgm:t>
    </dgm:pt>
    <dgm:pt modelId="{29398887-733C-4682-9592-E9B1531ED5D6}" type="parTrans" cxnId="{386FABD9-DDF8-49D2-9891-BA144DF1BC67}">
      <dgm:prSet/>
      <dgm:spPr/>
      <dgm:t>
        <a:bodyPr/>
        <a:lstStyle/>
        <a:p>
          <a:endParaRPr lang="en-US"/>
        </a:p>
      </dgm:t>
    </dgm:pt>
    <dgm:pt modelId="{B12D2F7C-5A66-4EFE-A84B-D09CCA129D13}" type="sibTrans" cxnId="{386FABD9-DDF8-49D2-9891-BA144DF1BC67}">
      <dgm:prSet/>
      <dgm:spPr/>
      <dgm:t>
        <a:bodyPr/>
        <a:lstStyle/>
        <a:p>
          <a:endParaRPr lang="en-US"/>
        </a:p>
      </dgm:t>
    </dgm:pt>
    <dgm:pt modelId="{FEA5C35A-485C-447C-8321-5019EA547822}">
      <dgm:prSet/>
      <dgm:spPr/>
      <dgm:t>
        <a:bodyPr/>
        <a:lstStyle/>
        <a:p>
          <a:r>
            <a:rPr lang="pt-BR" b="0" i="0" u="none" dirty="0"/>
            <a:t>5:15 - 5:30PM</a:t>
          </a:r>
          <a:endParaRPr lang="pt-BR" dirty="0"/>
        </a:p>
      </dgm:t>
    </dgm:pt>
    <dgm:pt modelId="{EDB40079-55BE-4BA0-B103-8FE0F0C47CE7}" type="parTrans" cxnId="{EFC6BD29-1E1A-4A39-B926-5B8B2B3AB211}">
      <dgm:prSet/>
      <dgm:spPr/>
      <dgm:t>
        <a:bodyPr/>
        <a:lstStyle/>
        <a:p>
          <a:endParaRPr lang="en-US"/>
        </a:p>
      </dgm:t>
    </dgm:pt>
    <dgm:pt modelId="{8259510A-38C0-4A4E-B682-844C985B50FB}" type="sibTrans" cxnId="{EFC6BD29-1E1A-4A39-B926-5B8B2B3AB211}">
      <dgm:prSet/>
      <dgm:spPr/>
      <dgm:t>
        <a:bodyPr/>
        <a:lstStyle/>
        <a:p>
          <a:endParaRPr lang="en-US"/>
        </a:p>
      </dgm:t>
    </dgm:pt>
    <dgm:pt modelId="{0DB20A75-0528-4850-A12C-F34800054C55}">
      <dgm:prSet/>
      <dgm:spPr/>
      <dgm:t>
        <a:bodyPr/>
        <a:lstStyle/>
        <a:p>
          <a:r>
            <a:rPr lang="en-US" b="0" i="0" u="none" dirty="0"/>
            <a:t>Recap</a:t>
          </a:r>
          <a:endParaRPr lang="en-US" dirty="0"/>
        </a:p>
      </dgm:t>
    </dgm:pt>
    <dgm:pt modelId="{10A787C6-E478-4F7C-985B-915B881DF581}" type="parTrans" cxnId="{801D8B71-B458-435A-8000-A069506AD5EC}">
      <dgm:prSet/>
      <dgm:spPr/>
      <dgm:t>
        <a:bodyPr/>
        <a:lstStyle/>
        <a:p>
          <a:endParaRPr lang="en-US"/>
        </a:p>
      </dgm:t>
    </dgm:pt>
    <dgm:pt modelId="{A02DA5C0-60AF-4EED-B46F-14CBA8A53791}" type="sibTrans" cxnId="{801D8B71-B458-435A-8000-A069506AD5EC}">
      <dgm:prSet/>
      <dgm:spPr/>
      <dgm:t>
        <a:bodyPr/>
        <a:lstStyle/>
        <a:p>
          <a:endParaRPr lang="en-US"/>
        </a:p>
      </dgm:t>
    </dgm:pt>
    <dgm:pt modelId="{3458FC72-4B97-4E26-B116-29C83F618C1E}">
      <dgm:prSet/>
      <dgm:spPr/>
      <dgm:t>
        <a:bodyPr/>
        <a:lstStyle/>
        <a:p>
          <a:r>
            <a:rPr lang="en-US" b="0" i="0" u="none" dirty="0"/>
            <a:t>9:15 - 10:00</a:t>
          </a:r>
          <a:endParaRPr lang="en-US" dirty="0"/>
        </a:p>
      </dgm:t>
    </dgm:pt>
    <dgm:pt modelId="{286D2F1B-635F-439E-A9A9-746462DF6B89}" type="parTrans" cxnId="{C041E80A-3F8E-4D8A-B5DC-F6A59FF0BB94}">
      <dgm:prSet/>
      <dgm:spPr/>
      <dgm:t>
        <a:bodyPr/>
        <a:lstStyle/>
        <a:p>
          <a:endParaRPr lang="en-US"/>
        </a:p>
      </dgm:t>
    </dgm:pt>
    <dgm:pt modelId="{24BE2E34-B8BF-4931-A47F-C19E2DD112DE}" type="sibTrans" cxnId="{C041E80A-3F8E-4D8A-B5DC-F6A59FF0BB94}">
      <dgm:prSet/>
      <dgm:spPr/>
      <dgm:t>
        <a:bodyPr/>
        <a:lstStyle/>
        <a:p>
          <a:endParaRPr lang="en-US"/>
        </a:p>
      </dgm:t>
    </dgm:pt>
    <dgm:pt modelId="{D64F44AC-1067-4A30-9D80-A10651A89775}">
      <dgm:prSet/>
      <dgm:spPr/>
      <dgm:t>
        <a:bodyPr/>
        <a:lstStyle/>
        <a:p>
          <a:r>
            <a:rPr lang="pt-BR" b="0" i="0" u="none" dirty="0"/>
            <a:t>Q&amp;A</a:t>
          </a:r>
          <a:endParaRPr lang="pt-BR" dirty="0"/>
        </a:p>
      </dgm:t>
    </dgm:pt>
    <dgm:pt modelId="{F1360061-4618-47C4-991B-38D1382ED9B9}" type="parTrans" cxnId="{0CCEE4B4-EF81-455F-ABBE-11BB0AFBBCF9}">
      <dgm:prSet/>
      <dgm:spPr/>
      <dgm:t>
        <a:bodyPr/>
        <a:lstStyle/>
        <a:p>
          <a:endParaRPr lang="en-US"/>
        </a:p>
      </dgm:t>
    </dgm:pt>
    <dgm:pt modelId="{15F562C2-97B0-468A-A712-3EB6B4FB7402}" type="sibTrans" cxnId="{0CCEE4B4-EF81-455F-ABBE-11BB0AFBBCF9}">
      <dgm:prSet/>
      <dgm:spPr/>
      <dgm:t>
        <a:bodyPr/>
        <a:lstStyle/>
        <a:p>
          <a:endParaRPr lang="en-US"/>
        </a:p>
      </dgm:t>
    </dgm:pt>
    <dgm:pt modelId="{0B8475A1-7E95-41A8-8F3A-F9E767037EA2}">
      <dgm:prSet/>
      <dgm:spPr/>
      <dgm:t>
        <a:bodyPr/>
        <a:lstStyle/>
        <a:p>
          <a:r>
            <a:rPr lang="en-US" dirty="0"/>
            <a:t>Lap around other Azure dev focused features</a:t>
          </a:r>
        </a:p>
      </dgm:t>
    </dgm:pt>
    <dgm:pt modelId="{0C40A5ED-885A-46BD-BD54-E1C7070C3001}" type="parTrans" cxnId="{41DD924B-E412-4B83-B082-6F0E0C108B6F}">
      <dgm:prSet/>
      <dgm:spPr/>
      <dgm:t>
        <a:bodyPr/>
        <a:lstStyle/>
        <a:p>
          <a:endParaRPr lang="en-US"/>
        </a:p>
      </dgm:t>
    </dgm:pt>
    <dgm:pt modelId="{F0188217-EF6E-4FC7-912E-9C571BD6FC96}" type="sibTrans" cxnId="{41DD924B-E412-4B83-B082-6F0E0C108B6F}">
      <dgm:prSet/>
      <dgm:spPr/>
      <dgm:t>
        <a:bodyPr/>
        <a:lstStyle/>
        <a:p>
          <a:endParaRPr lang="en-US"/>
        </a:p>
      </dgm:t>
    </dgm:pt>
    <dgm:pt modelId="{66B5CBB4-F312-4A99-8AB9-7A124E3B65A7}">
      <dgm:prSet/>
      <dgm:spPr/>
      <dgm:t>
        <a:bodyPr/>
        <a:lstStyle/>
        <a:p>
          <a:r>
            <a:rPr lang="fr-FR" b="0" i="0" u="none" dirty="0"/>
            <a:t>Containers (Docker, ACS) </a:t>
          </a:r>
          <a:r>
            <a:rPr lang="en-US" b="0" i="0" u="none" dirty="0"/>
            <a:t>Lecture + Demo</a:t>
          </a:r>
          <a:endParaRPr lang="fr-FR" dirty="0"/>
        </a:p>
      </dgm:t>
    </dgm:pt>
    <dgm:pt modelId="{3D27B434-2FC2-4345-A3DE-004A3A2F08BE}" type="parTrans" cxnId="{C240B007-C6B7-414E-BA5B-2B87838E1F49}">
      <dgm:prSet/>
      <dgm:spPr/>
      <dgm:t>
        <a:bodyPr/>
        <a:lstStyle/>
        <a:p>
          <a:endParaRPr lang="en-US"/>
        </a:p>
      </dgm:t>
    </dgm:pt>
    <dgm:pt modelId="{702E1FAE-9CF7-40FD-8D4C-58A705AF8006}" type="sibTrans" cxnId="{C240B007-C6B7-414E-BA5B-2B87838E1F49}">
      <dgm:prSet/>
      <dgm:spPr/>
      <dgm:t>
        <a:bodyPr/>
        <a:lstStyle/>
        <a:p>
          <a:endParaRPr lang="en-US"/>
        </a:p>
      </dgm:t>
    </dgm:pt>
    <dgm:pt modelId="{E50C07C0-9B80-4F45-8B67-1A3C55FC1DB7}">
      <dgm:prSet/>
      <dgm:spPr/>
      <dgm:t>
        <a:bodyPr/>
        <a:lstStyle/>
        <a:p>
          <a:r>
            <a:rPr lang="en-US" b="0" i="0" u="none" dirty="0"/>
            <a:t>4:45 - 5:15</a:t>
          </a:r>
          <a:endParaRPr lang="fr-FR" dirty="0"/>
        </a:p>
      </dgm:t>
    </dgm:pt>
    <dgm:pt modelId="{96E807AC-7478-4DBD-9C29-03E619CBAB8F}" type="parTrans" cxnId="{6BA0FEB5-3AAE-4CA9-8D4E-540B56E5D3E3}">
      <dgm:prSet/>
      <dgm:spPr/>
      <dgm:t>
        <a:bodyPr/>
        <a:lstStyle/>
        <a:p>
          <a:endParaRPr lang="en-US"/>
        </a:p>
      </dgm:t>
    </dgm:pt>
    <dgm:pt modelId="{D0DA5ED5-C84D-4026-86CD-DDCCA97BF282}" type="sibTrans" cxnId="{6BA0FEB5-3AAE-4CA9-8D4E-540B56E5D3E3}">
      <dgm:prSet/>
      <dgm:spPr/>
      <dgm:t>
        <a:bodyPr/>
        <a:lstStyle/>
        <a:p>
          <a:endParaRPr lang="en-US"/>
        </a:p>
      </dgm:t>
    </dgm:pt>
    <dgm:pt modelId="{A825313B-4AFE-485D-9E16-83E9187A32A1}">
      <dgm:prSet/>
      <dgm:spPr/>
      <dgm:t>
        <a:bodyPr/>
        <a:lstStyle/>
        <a:p>
          <a:r>
            <a:rPr lang="en-US" b="0" i="0" u="none" dirty="0"/>
            <a:t>HOL 6 - </a:t>
          </a:r>
          <a:r>
            <a:rPr lang="en-US" dirty="0"/>
            <a:t>Monitoring applications with App Insights</a:t>
          </a:r>
        </a:p>
      </dgm:t>
    </dgm:pt>
    <dgm:pt modelId="{FA18F900-8909-499B-9008-9CF4BC3DC30D}" type="parTrans" cxnId="{9FC1933A-46FE-4D69-A71F-59A5218AA013}">
      <dgm:prSet/>
      <dgm:spPr/>
      <dgm:t>
        <a:bodyPr/>
        <a:lstStyle/>
        <a:p>
          <a:endParaRPr lang="en-US"/>
        </a:p>
      </dgm:t>
    </dgm:pt>
    <dgm:pt modelId="{9AB1B006-7338-4F08-B21D-C811402B0BAE}" type="sibTrans" cxnId="{9FC1933A-46FE-4D69-A71F-59A5218AA013}">
      <dgm:prSet/>
      <dgm:spPr/>
      <dgm:t>
        <a:bodyPr/>
        <a:lstStyle/>
        <a:p>
          <a:endParaRPr lang="en-US"/>
        </a:p>
      </dgm:t>
    </dgm:pt>
    <dgm:pt modelId="{64E85B5A-D895-42D8-9289-83C6034EA163}">
      <dgm:prSet/>
      <dgm:spPr/>
      <dgm:t>
        <a:bodyPr/>
        <a:lstStyle/>
        <a:p>
          <a:r>
            <a:rPr lang="en-US" b="0" i="0" u="none" dirty="0"/>
            <a:t>Monitoring  Lecture + Demo</a:t>
          </a:r>
          <a:endParaRPr lang="en-US" dirty="0"/>
        </a:p>
      </dgm:t>
    </dgm:pt>
    <dgm:pt modelId="{D71005F8-9144-4CAC-B523-28AA305EF61C}" type="parTrans" cxnId="{63C81026-1F23-4F9A-93CF-C1B601E97AF6}">
      <dgm:prSet/>
      <dgm:spPr/>
      <dgm:t>
        <a:bodyPr/>
        <a:lstStyle/>
        <a:p>
          <a:endParaRPr lang="en-US"/>
        </a:p>
      </dgm:t>
    </dgm:pt>
    <dgm:pt modelId="{9A01DE0B-47D3-4CB4-8716-DEEB3C85B27E}" type="sibTrans" cxnId="{63C81026-1F23-4F9A-93CF-C1B601E97AF6}">
      <dgm:prSet/>
      <dgm:spPr/>
      <dgm:t>
        <a:bodyPr/>
        <a:lstStyle/>
        <a:p>
          <a:endParaRPr lang="en-US"/>
        </a:p>
      </dgm:t>
    </dgm:pt>
    <dgm:pt modelId="{3C786015-1874-4A77-9AF6-EC44C4E9113E}">
      <dgm:prSet/>
      <dgm:spPr/>
      <dgm:t>
        <a:bodyPr/>
        <a:lstStyle/>
        <a:p>
          <a:r>
            <a:rPr lang="en-US" b="0" i="0" u="none" dirty="0"/>
            <a:t>3:00 - 4:00</a:t>
          </a:r>
          <a:endParaRPr lang="en-US" dirty="0"/>
        </a:p>
      </dgm:t>
    </dgm:pt>
    <dgm:pt modelId="{505F302E-B8F4-401A-9B8A-0364B151D74B}" type="parTrans" cxnId="{F3697665-C2A0-42C9-82EF-A5C003EDA9F9}">
      <dgm:prSet/>
      <dgm:spPr/>
      <dgm:t>
        <a:bodyPr/>
        <a:lstStyle/>
        <a:p>
          <a:endParaRPr lang="en-US"/>
        </a:p>
      </dgm:t>
    </dgm:pt>
    <dgm:pt modelId="{39EB3DB3-E204-4C84-BAC8-6D524D6CDED1}" type="sibTrans" cxnId="{F3697665-C2A0-42C9-82EF-A5C003EDA9F9}">
      <dgm:prSet/>
      <dgm:spPr/>
      <dgm:t>
        <a:bodyPr/>
        <a:lstStyle/>
        <a:p>
          <a:endParaRPr lang="en-US"/>
        </a:p>
      </dgm:t>
    </dgm:pt>
    <dgm:pt modelId="{4EF98749-2837-4404-8E0A-809D3A678584}">
      <dgm:prSet/>
      <dgm:spPr/>
      <dgm:t>
        <a:bodyPr/>
        <a:lstStyle/>
        <a:p>
          <a:r>
            <a:rPr lang="en-US" b="0" i="0" u="none" dirty="0"/>
            <a:t>Break</a:t>
          </a:r>
          <a:endParaRPr lang="en-US" dirty="0"/>
        </a:p>
      </dgm:t>
    </dgm:pt>
    <dgm:pt modelId="{AEECED02-6521-456F-A2D1-92D529A0B0E9}" type="parTrans" cxnId="{717FB82E-323D-4A4B-A831-0B3B1B55092F}">
      <dgm:prSet/>
      <dgm:spPr/>
      <dgm:t>
        <a:bodyPr/>
        <a:lstStyle/>
        <a:p>
          <a:endParaRPr lang="en-US"/>
        </a:p>
      </dgm:t>
    </dgm:pt>
    <dgm:pt modelId="{52E993B7-1548-4391-BA23-E3917C98AFDD}" type="sibTrans" cxnId="{717FB82E-323D-4A4B-A831-0B3B1B55092F}">
      <dgm:prSet/>
      <dgm:spPr/>
      <dgm:t>
        <a:bodyPr/>
        <a:lstStyle/>
        <a:p>
          <a:endParaRPr lang="en-US"/>
        </a:p>
      </dgm:t>
    </dgm:pt>
    <dgm:pt modelId="{231C7939-BF88-4D22-B859-C6BCE7DC3EA4}">
      <dgm:prSet/>
      <dgm:spPr/>
      <dgm:t>
        <a:bodyPr/>
        <a:lstStyle/>
        <a:p>
          <a:r>
            <a:rPr lang="en-US" b="0" i="0" u="none" dirty="0"/>
            <a:t>2:15 - 3:00</a:t>
          </a:r>
          <a:endParaRPr lang="en-US" dirty="0"/>
        </a:p>
      </dgm:t>
    </dgm:pt>
    <dgm:pt modelId="{6365A564-1A72-4BB1-B995-CED6EF3AA311}" type="parTrans" cxnId="{42E8BEFC-28F3-4D48-81A6-D6DAF168A83F}">
      <dgm:prSet/>
      <dgm:spPr/>
      <dgm:t>
        <a:bodyPr/>
        <a:lstStyle/>
        <a:p>
          <a:endParaRPr lang="en-US"/>
        </a:p>
      </dgm:t>
    </dgm:pt>
    <dgm:pt modelId="{720CD65E-5CA0-4A0E-B614-2CD9E4ECCD11}" type="sibTrans" cxnId="{42E8BEFC-28F3-4D48-81A6-D6DAF168A83F}">
      <dgm:prSet/>
      <dgm:spPr/>
      <dgm:t>
        <a:bodyPr/>
        <a:lstStyle/>
        <a:p>
          <a:endParaRPr lang="en-US"/>
        </a:p>
      </dgm:t>
    </dgm:pt>
    <dgm:pt modelId="{3FA3A685-90DC-46D9-9F26-8E4C0E317176}">
      <dgm:prSet/>
      <dgm:spPr/>
      <dgm:t>
        <a:bodyPr/>
        <a:lstStyle/>
        <a:p>
          <a:r>
            <a:rPr lang="en-US" b="0" i="0" u="none" dirty="0"/>
            <a:t>HOL 5 - Infrastructure as code (ARM)</a:t>
          </a:r>
          <a:endParaRPr lang="en-US" dirty="0"/>
        </a:p>
      </dgm:t>
    </dgm:pt>
    <dgm:pt modelId="{A733B186-65E5-40F5-9F3F-08E90B5CC328}" type="parTrans" cxnId="{7AE97705-E20E-47CA-91D7-F9EB24B893A9}">
      <dgm:prSet/>
      <dgm:spPr/>
      <dgm:t>
        <a:bodyPr/>
        <a:lstStyle/>
        <a:p>
          <a:endParaRPr lang="en-US"/>
        </a:p>
      </dgm:t>
    </dgm:pt>
    <dgm:pt modelId="{63DE33B5-E322-4266-959F-C1CF6955762B}" type="sibTrans" cxnId="{7AE97705-E20E-47CA-91D7-F9EB24B893A9}">
      <dgm:prSet/>
      <dgm:spPr/>
      <dgm:t>
        <a:bodyPr/>
        <a:lstStyle/>
        <a:p>
          <a:endParaRPr lang="en-US"/>
        </a:p>
      </dgm:t>
    </dgm:pt>
    <dgm:pt modelId="{B4C30B1F-372E-4609-A76A-E5154F319851}">
      <dgm:prSet/>
      <dgm:spPr/>
      <dgm:t>
        <a:bodyPr/>
        <a:lstStyle/>
        <a:p>
          <a:r>
            <a:rPr lang="en-US" b="0" i="0" u="none" dirty="0"/>
            <a:t>2:00 - 2:15</a:t>
          </a:r>
          <a:endParaRPr lang="en-US" dirty="0"/>
        </a:p>
      </dgm:t>
    </dgm:pt>
    <dgm:pt modelId="{A589FDD8-8711-430B-B53B-D05D55C3F5D6}" type="parTrans" cxnId="{4311098C-F456-4A46-A132-0EBF2B8716C9}">
      <dgm:prSet/>
      <dgm:spPr/>
      <dgm:t>
        <a:bodyPr/>
        <a:lstStyle/>
        <a:p>
          <a:endParaRPr lang="en-US"/>
        </a:p>
      </dgm:t>
    </dgm:pt>
    <dgm:pt modelId="{274EB9D0-BA06-49BD-8B58-C98A0250504A}" type="sibTrans" cxnId="{4311098C-F456-4A46-A132-0EBF2B8716C9}">
      <dgm:prSet/>
      <dgm:spPr/>
      <dgm:t>
        <a:bodyPr/>
        <a:lstStyle/>
        <a:p>
          <a:endParaRPr lang="en-US"/>
        </a:p>
      </dgm:t>
    </dgm:pt>
    <dgm:pt modelId="{960FB9AF-EB5E-4195-BD0C-364AEB957F75}">
      <dgm:prSet/>
      <dgm:spPr/>
      <dgm:t>
        <a:bodyPr/>
        <a:lstStyle/>
        <a:p>
          <a:r>
            <a:rPr lang="en-US" b="0" i="0" u="none" dirty="0"/>
            <a:t>Lunch</a:t>
          </a:r>
          <a:endParaRPr lang="en-US" dirty="0"/>
        </a:p>
      </dgm:t>
    </dgm:pt>
    <dgm:pt modelId="{B4C8F3FB-73FF-4317-AE7F-106479EDA1F3}" type="parTrans" cxnId="{BBEB4D38-2950-4BB2-B905-757C2EC49290}">
      <dgm:prSet/>
      <dgm:spPr/>
      <dgm:t>
        <a:bodyPr/>
        <a:lstStyle/>
        <a:p>
          <a:endParaRPr lang="en-US"/>
        </a:p>
      </dgm:t>
    </dgm:pt>
    <dgm:pt modelId="{A3D54605-8D3E-48C4-8920-6664DB2BC780}" type="sibTrans" cxnId="{BBEB4D38-2950-4BB2-B905-757C2EC49290}">
      <dgm:prSet/>
      <dgm:spPr/>
      <dgm:t>
        <a:bodyPr/>
        <a:lstStyle/>
        <a:p>
          <a:endParaRPr lang="en-US"/>
        </a:p>
      </dgm:t>
    </dgm:pt>
    <dgm:pt modelId="{DA12C7E4-F499-4D14-AF3A-F6006B5E9D37}">
      <dgm:prSet/>
      <dgm:spPr/>
      <dgm:t>
        <a:bodyPr/>
        <a:lstStyle/>
        <a:p>
          <a:r>
            <a:rPr lang="en-US" b="0" i="0" u="none" dirty="0"/>
            <a:t>1:00 - 2:00</a:t>
          </a:r>
          <a:endParaRPr lang="en-US" dirty="0"/>
        </a:p>
      </dgm:t>
    </dgm:pt>
    <dgm:pt modelId="{8D98D5D1-E3C8-41F1-A300-D5121C52F841}" type="parTrans" cxnId="{3D77CC30-CD21-4813-BA0A-CA999FE06A30}">
      <dgm:prSet/>
      <dgm:spPr/>
      <dgm:t>
        <a:bodyPr/>
        <a:lstStyle/>
        <a:p>
          <a:endParaRPr lang="en-US"/>
        </a:p>
      </dgm:t>
    </dgm:pt>
    <dgm:pt modelId="{BBCEC76E-DC39-4988-AB49-36F34FD62139}" type="sibTrans" cxnId="{3D77CC30-CD21-4813-BA0A-CA999FE06A30}">
      <dgm:prSet/>
      <dgm:spPr/>
      <dgm:t>
        <a:bodyPr/>
        <a:lstStyle/>
        <a:p>
          <a:endParaRPr lang="en-US"/>
        </a:p>
      </dgm:t>
    </dgm:pt>
    <dgm:pt modelId="{F7A8CD9F-2F47-43C8-BA91-5BFF2AD7101C}">
      <dgm:prSet/>
      <dgm:spPr/>
      <dgm:t>
        <a:bodyPr/>
        <a:lstStyle/>
        <a:p>
          <a:r>
            <a:rPr lang="en-US" b="0" i="0" u="none" dirty="0"/>
            <a:t>Infrastructure as code (ARM)	Lecture + Demo</a:t>
          </a:r>
          <a:endParaRPr lang="en-US" dirty="0"/>
        </a:p>
      </dgm:t>
    </dgm:pt>
    <dgm:pt modelId="{19A9F3AF-AD5B-4A2F-B157-F57079230D78}" type="parTrans" cxnId="{CB8848F3-9C77-4A10-87C9-1957FC3DB396}">
      <dgm:prSet/>
      <dgm:spPr/>
      <dgm:t>
        <a:bodyPr/>
        <a:lstStyle/>
        <a:p>
          <a:endParaRPr lang="en-US"/>
        </a:p>
      </dgm:t>
    </dgm:pt>
    <dgm:pt modelId="{40388A84-6D7D-4AC4-98A8-88DC263B0B36}" type="sibTrans" cxnId="{CB8848F3-9C77-4A10-87C9-1957FC3DB396}">
      <dgm:prSet/>
      <dgm:spPr/>
      <dgm:t>
        <a:bodyPr/>
        <a:lstStyle/>
        <a:p>
          <a:endParaRPr lang="en-US"/>
        </a:p>
      </dgm:t>
    </dgm:pt>
    <dgm:pt modelId="{9742FB85-0B9C-4C06-8D86-7004AB4C070E}">
      <dgm:prSet/>
      <dgm:spPr/>
      <dgm:t>
        <a:bodyPr/>
        <a:lstStyle/>
        <a:p>
          <a:r>
            <a:rPr lang="en-US" b="0" i="0" u="none" dirty="0"/>
            <a:t>HOL 4 - Continuous integration</a:t>
          </a:r>
          <a:endParaRPr lang="en-US" dirty="0"/>
        </a:p>
      </dgm:t>
    </dgm:pt>
    <dgm:pt modelId="{C0F06598-3846-4F49-8C86-A9E90AF7D1D1}" type="parTrans" cxnId="{74933102-6D4F-4A64-9EE4-88367FF8FCD3}">
      <dgm:prSet/>
      <dgm:spPr/>
      <dgm:t>
        <a:bodyPr/>
        <a:lstStyle/>
        <a:p>
          <a:endParaRPr lang="en-US"/>
        </a:p>
      </dgm:t>
    </dgm:pt>
    <dgm:pt modelId="{ABC624A9-C846-4FB3-8418-005394E93103}" type="sibTrans" cxnId="{74933102-6D4F-4A64-9EE4-88367FF8FCD3}">
      <dgm:prSet/>
      <dgm:spPr/>
      <dgm:t>
        <a:bodyPr/>
        <a:lstStyle/>
        <a:p>
          <a:endParaRPr lang="en-US"/>
        </a:p>
      </dgm:t>
    </dgm:pt>
    <dgm:pt modelId="{78CB731B-0293-4701-BCD3-28FF508E36C2}">
      <dgm:prSet/>
      <dgm:spPr/>
      <dgm:t>
        <a:bodyPr/>
        <a:lstStyle/>
        <a:p>
          <a:r>
            <a:rPr lang="en-US" b="0" i="0" u="none" dirty="0"/>
            <a:t>11:15 - 12:00 PM</a:t>
          </a:r>
          <a:endParaRPr lang="en-US" dirty="0"/>
        </a:p>
      </dgm:t>
    </dgm:pt>
    <dgm:pt modelId="{BFAC9006-E58E-412B-9554-C77E0F0E805A}" type="parTrans" cxnId="{CE479695-6051-4FC8-9358-77B3755C3AE9}">
      <dgm:prSet/>
      <dgm:spPr/>
      <dgm:t>
        <a:bodyPr/>
        <a:lstStyle/>
        <a:p>
          <a:endParaRPr lang="en-US"/>
        </a:p>
      </dgm:t>
    </dgm:pt>
    <dgm:pt modelId="{C8F977F1-56D8-4231-A84A-BD55FB807D6B}" type="sibTrans" cxnId="{CE479695-6051-4FC8-9358-77B3755C3AE9}">
      <dgm:prSet/>
      <dgm:spPr/>
      <dgm:t>
        <a:bodyPr/>
        <a:lstStyle/>
        <a:p>
          <a:endParaRPr lang="en-US"/>
        </a:p>
      </dgm:t>
    </dgm:pt>
    <dgm:pt modelId="{4CCE1E62-8F26-44C5-8900-05E6BD987733}">
      <dgm:prSet/>
      <dgm:spPr/>
      <dgm:t>
        <a:bodyPr/>
        <a:lstStyle/>
        <a:p>
          <a:r>
            <a:rPr lang="en-US" b="0" i="0" u="none" dirty="0"/>
            <a:t>Break</a:t>
          </a:r>
          <a:endParaRPr lang="en-US" dirty="0"/>
        </a:p>
      </dgm:t>
    </dgm:pt>
    <dgm:pt modelId="{F4B70B66-F1FA-4673-A848-DA8F48C9D491}" type="parTrans" cxnId="{1C7C9488-0C57-4E9B-8359-BEBA76C36926}">
      <dgm:prSet/>
      <dgm:spPr/>
      <dgm:t>
        <a:bodyPr/>
        <a:lstStyle/>
        <a:p>
          <a:endParaRPr lang="en-US"/>
        </a:p>
      </dgm:t>
    </dgm:pt>
    <dgm:pt modelId="{9EF46734-7A6D-4661-8124-149E905DAF3A}" type="sibTrans" cxnId="{1C7C9488-0C57-4E9B-8359-BEBA76C36926}">
      <dgm:prSet/>
      <dgm:spPr/>
      <dgm:t>
        <a:bodyPr/>
        <a:lstStyle/>
        <a:p>
          <a:endParaRPr lang="en-US"/>
        </a:p>
      </dgm:t>
    </dgm:pt>
    <dgm:pt modelId="{CF4C82DD-98B4-4A5D-B90F-441319D7546D}">
      <dgm:prSet/>
      <dgm:spPr/>
      <dgm:t>
        <a:bodyPr/>
        <a:lstStyle/>
        <a:p>
          <a:r>
            <a:rPr lang="en-US" b="0" i="0" u="none" dirty="0"/>
            <a:t>Continuous integration Lecture + Demo</a:t>
          </a:r>
          <a:endParaRPr lang="en-US" dirty="0"/>
        </a:p>
      </dgm:t>
    </dgm:pt>
    <dgm:pt modelId="{A136DCD2-8AA8-437B-A07A-C5FDB88C21B4}" type="parTrans" cxnId="{2C2ADC4D-97DB-40A5-8CEB-76BD6AC72AD9}">
      <dgm:prSet/>
      <dgm:spPr/>
      <dgm:t>
        <a:bodyPr/>
        <a:lstStyle/>
        <a:p>
          <a:endParaRPr lang="en-US"/>
        </a:p>
      </dgm:t>
    </dgm:pt>
    <dgm:pt modelId="{6EB096CC-C0FD-44B7-97F2-693487DE3C24}" type="sibTrans" cxnId="{2C2ADC4D-97DB-40A5-8CEB-76BD6AC72AD9}">
      <dgm:prSet/>
      <dgm:spPr/>
      <dgm:t>
        <a:bodyPr/>
        <a:lstStyle/>
        <a:p>
          <a:endParaRPr lang="en-US"/>
        </a:p>
      </dgm:t>
    </dgm:pt>
    <dgm:pt modelId="{E03513B6-B757-4D79-B241-089506EEB20F}" type="pres">
      <dgm:prSet presAssocID="{CCB75381-B66D-4B20-8298-A5FD070AB22C}" presName="Name0" presStyleCnt="0">
        <dgm:presLayoutVars>
          <dgm:dir/>
          <dgm:animLvl val="lvl"/>
          <dgm:resizeHandles val="exact"/>
        </dgm:presLayoutVars>
      </dgm:prSet>
      <dgm:spPr/>
    </dgm:pt>
    <dgm:pt modelId="{68EC70A0-FAEC-4CB2-B346-BEDD4E838E40}" type="pres">
      <dgm:prSet presAssocID="{AFF01370-7911-45DC-83C8-1822AC0FE027}" presName="linNode" presStyleCnt="0"/>
      <dgm:spPr/>
    </dgm:pt>
    <dgm:pt modelId="{EC1EB1B5-90A7-493B-AD9C-BA31EA560306}" type="pres">
      <dgm:prSet presAssocID="{AFF01370-7911-45DC-83C8-1822AC0FE027}" presName="parentText" presStyleLbl="node1" presStyleIdx="0" presStyleCnt="13">
        <dgm:presLayoutVars>
          <dgm:chMax val="1"/>
          <dgm:bulletEnabled val="1"/>
        </dgm:presLayoutVars>
      </dgm:prSet>
      <dgm:spPr/>
    </dgm:pt>
    <dgm:pt modelId="{12AF2439-BF27-4F4F-9C6A-4FD3CD892173}" type="pres">
      <dgm:prSet presAssocID="{AFF01370-7911-45DC-83C8-1822AC0FE027}" presName="descendantText" presStyleLbl="alignAccFollowNode1" presStyleIdx="0" presStyleCnt="13">
        <dgm:presLayoutVars>
          <dgm:bulletEnabled val="1"/>
        </dgm:presLayoutVars>
      </dgm:prSet>
      <dgm:spPr/>
    </dgm:pt>
    <dgm:pt modelId="{C408C80F-AC34-42FD-B86F-BEE41B0CB05C}" type="pres">
      <dgm:prSet presAssocID="{8DB04DA7-E945-47C5-82AF-23AEEBD790C6}" presName="sp" presStyleCnt="0"/>
      <dgm:spPr/>
    </dgm:pt>
    <dgm:pt modelId="{4DD0E128-2190-4FA6-954D-3DE988E6EF21}" type="pres">
      <dgm:prSet presAssocID="{3458FC72-4B97-4E26-B116-29C83F618C1E}" presName="linNode" presStyleCnt="0"/>
      <dgm:spPr/>
    </dgm:pt>
    <dgm:pt modelId="{BE3EDFDA-3F7A-4C2E-8E05-24C88FC3829B}" type="pres">
      <dgm:prSet presAssocID="{3458FC72-4B97-4E26-B116-29C83F618C1E}" presName="parentText" presStyleLbl="node1" presStyleIdx="1" presStyleCnt="13">
        <dgm:presLayoutVars>
          <dgm:chMax val="1"/>
          <dgm:bulletEnabled val="1"/>
        </dgm:presLayoutVars>
      </dgm:prSet>
      <dgm:spPr/>
    </dgm:pt>
    <dgm:pt modelId="{98997997-98D1-4045-81E0-9243CD594E5D}" type="pres">
      <dgm:prSet presAssocID="{3458FC72-4B97-4E26-B116-29C83F618C1E}" presName="descendantText" presStyleLbl="alignAccFollowNode1" presStyleIdx="1" presStyleCnt="13">
        <dgm:presLayoutVars>
          <dgm:bulletEnabled val="1"/>
        </dgm:presLayoutVars>
      </dgm:prSet>
      <dgm:spPr/>
    </dgm:pt>
    <dgm:pt modelId="{9C63479F-2B5A-4CA0-B464-B5D4D95E6F6A}" type="pres">
      <dgm:prSet presAssocID="{24BE2E34-B8BF-4931-A47F-C19E2DD112DE}" presName="sp" presStyleCnt="0"/>
      <dgm:spPr/>
    </dgm:pt>
    <dgm:pt modelId="{1CEF6ED5-F4B3-4EAF-A73E-7A62A42319EF}" type="pres">
      <dgm:prSet presAssocID="{38AA9620-CDFF-4986-9872-23ECE6C2FCBB}" presName="linNode" presStyleCnt="0"/>
      <dgm:spPr/>
    </dgm:pt>
    <dgm:pt modelId="{7F2A1588-C4A7-4418-8F86-D615469ACC8F}" type="pres">
      <dgm:prSet presAssocID="{38AA9620-CDFF-4986-9872-23ECE6C2FCBB}" presName="parentText" presStyleLbl="node1" presStyleIdx="2" presStyleCnt="13">
        <dgm:presLayoutVars>
          <dgm:chMax val="1"/>
          <dgm:bulletEnabled val="1"/>
        </dgm:presLayoutVars>
      </dgm:prSet>
      <dgm:spPr/>
    </dgm:pt>
    <dgm:pt modelId="{54F29C5A-0C6D-4587-87C8-30905D844F15}" type="pres">
      <dgm:prSet presAssocID="{38AA9620-CDFF-4986-9872-23ECE6C2FCBB}" presName="descendantText" presStyleLbl="alignAccFollowNode1" presStyleIdx="2" presStyleCnt="13">
        <dgm:presLayoutVars>
          <dgm:bulletEnabled val="1"/>
        </dgm:presLayoutVars>
      </dgm:prSet>
      <dgm:spPr/>
    </dgm:pt>
    <dgm:pt modelId="{8602B025-AFB3-42BA-A317-F9553E85EAFF}" type="pres">
      <dgm:prSet presAssocID="{3FF17A36-9D77-49B3-B8C8-9D7DF18D5F80}" presName="sp" presStyleCnt="0"/>
      <dgm:spPr/>
    </dgm:pt>
    <dgm:pt modelId="{E0F89C08-6E6F-4F78-BC5B-3FBF4B1389AA}" type="pres">
      <dgm:prSet presAssocID="{42792F4C-9B0C-48DD-9699-697AF44C75B8}" presName="linNode" presStyleCnt="0"/>
      <dgm:spPr/>
    </dgm:pt>
    <dgm:pt modelId="{A95FCAC1-A86A-49E6-93F3-35518D1CB588}" type="pres">
      <dgm:prSet presAssocID="{42792F4C-9B0C-48DD-9699-697AF44C75B8}" presName="parentText" presStyleLbl="node1" presStyleIdx="3" presStyleCnt="13">
        <dgm:presLayoutVars>
          <dgm:chMax val="1"/>
          <dgm:bulletEnabled val="1"/>
        </dgm:presLayoutVars>
      </dgm:prSet>
      <dgm:spPr/>
    </dgm:pt>
    <dgm:pt modelId="{305D479E-3E82-4E40-8591-7920046044CA}" type="pres">
      <dgm:prSet presAssocID="{42792F4C-9B0C-48DD-9699-697AF44C75B8}" presName="descendantText" presStyleLbl="alignAccFollowNode1" presStyleIdx="3" presStyleCnt="13">
        <dgm:presLayoutVars>
          <dgm:bulletEnabled val="1"/>
        </dgm:presLayoutVars>
      </dgm:prSet>
      <dgm:spPr/>
    </dgm:pt>
    <dgm:pt modelId="{11FD4270-DBB0-40F0-804D-9BEED18999B1}" type="pres">
      <dgm:prSet presAssocID="{63D4BA52-CB0C-45D3-8864-A12479D6D596}" presName="sp" presStyleCnt="0"/>
      <dgm:spPr/>
    </dgm:pt>
    <dgm:pt modelId="{7ED27D67-10C0-4797-95BE-2B23BC9E729C}" type="pres">
      <dgm:prSet presAssocID="{78CB731B-0293-4701-BCD3-28FF508E36C2}" presName="linNode" presStyleCnt="0"/>
      <dgm:spPr/>
    </dgm:pt>
    <dgm:pt modelId="{9315BC47-31EE-4CB8-8DAE-86843AE51B70}" type="pres">
      <dgm:prSet presAssocID="{78CB731B-0293-4701-BCD3-28FF508E36C2}" presName="parentText" presStyleLbl="node1" presStyleIdx="4" presStyleCnt="13">
        <dgm:presLayoutVars>
          <dgm:chMax val="1"/>
          <dgm:bulletEnabled val="1"/>
        </dgm:presLayoutVars>
      </dgm:prSet>
      <dgm:spPr/>
    </dgm:pt>
    <dgm:pt modelId="{7D841E58-123D-4354-A16F-013633AFBD3A}" type="pres">
      <dgm:prSet presAssocID="{78CB731B-0293-4701-BCD3-28FF508E36C2}" presName="descendantText" presStyleLbl="alignAccFollowNode1" presStyleIdx="4" presStyleCnt="13">
        <dgm:presLayoutVars>
          <dgm:bulletEnabled val="1"/>
        </dgm:presLayoutVars>
      </dgm:prSet>
      <dgm:spPr/>
    </dgm:pt>
    <dgm:pt modelId="{F94D7AAC-8274-4627-9E47-6EED4EC0F7B9}" type="pres">
      <dgm:prSet presAssocID="{C8F977F1-56D8-4231-A84A-BD55FB807D6B}" presName="sp" presStyleCnt="0"/>
      <dgm:spPr/>
    </dgm:pt>
    <dgm:pt modelId="{8642B8D7-47F4-438C-AF3A-10B131E56889}" type="pres">
      <dgm:prSet presAssocID="{82922168-D541-4BA4-B645-F7993B150A48}" presName="linNode" presStyleCnt="0"/>
      <dgm:spPr/>
    </dgm:pt>
    <dgm:pt modelId="{9AA9F4C6-7CDE-4287-AB42-7935505FC6A7}" type="pres">
      <dgm:prSet presAssocID="{82922168-D541-4BA4-B645-F7993B150A48}" presName="parentText" presStyleLbl="node1" presStyleIdx="5" presStyleCnt="13">
        <dgm:presLayoutVars>
          <dgm:chMax val="1"/>
          <dgm:bulletEnabled val="1"/>
        </dgm:presLayoutVars>
      </dgm:prSet>
      <dgm:spPr/>
    </dgm:pt>
    <dgm:pt modelId="{3924DC22-42FB-4A35-90F3-3F70DC1B413B}" type="pres">
      <dgm:prSet presAssocID="{82922168-D541-4BA4-B645-F7993B150A48}" presName="descendantText" presStyleLbl="alignAccFollowNode1" presStyleIdx="5" presStyleCnt="13">
        <dgm:presLayoutVars>
          <dgm:bulletEnabled val="1"/>
        </dgm:presLayoutVars>
      </dgm:prSet>
      <dgm:spPr/>
    </dgm:pt>
    <dgm:pt modelId="{9DF8DC3B-FC61-4A56-A073-F2551FC30FCF}" type="pres">
      <dgm:prSet presAssocID="{DE09000C-1201-4C86-8895-390160AC31D4}" presName="sp" presStyleCnt="0"/>
      <dgm:spPr/>
    </dgm:pt>
    <dgm:pt modelId="{DF413982-4A65-446A-8245-67B197941E23}" type="pres">
      <dgm:prSet presAssocID="{DA12C7E4-F499-4D14-AF3A-F6006B5E9D37}" presName="linNode" presStyleCnt="0"/>
      <dgm:spPr/>
    </dgm:pt>
    <dgm:pt modelId="{050F393B-63AE-4969-8E65-7A35A5A012B7}" type="pres">
      <dgm:prSet presAssocID="{DA12C7E4-F499-4D14-AF3A-F6006B5E9D37}" presName="parentText" presStyleLbl="node1" presStyleIdx="6" presStyleCnt="13">
        <dgm:presLayoutVars>
          <dgm:chMax val="1"/>
          <dgm:bulletEnabled val="1"/>
        </dgm:presLayoutVars>
      </dgm:prSet>
      <dgm:spPr/>
    </dgm:pt>
    <dgm:pt modelId="{A98CB637-414B-4235-9322-CDB9B3AB4396}" type="pres">
      <dgm:prSet presAssocID="{DA12C7E4-F499-4D14-AF3A-F6006B5E9D37}" presName="descendantText" presStyleLbl="alignAccFollowNode1" presStyleIdx="6" presStyleCnt="13">
        <dgm:presLayoutVars>
          <dgm:bulletEnabled val="1"/>
        </dgm:presLayoutVars>
      </dgm:prSet>
      <dgm:spPr/>
    </dgm:pt>
    <dgm:pt modelId="{684895A6-B157-4B66-AEF4-300B3672B26A}" type="pres">
      <dgm:prSet presAssocID="{BBCEC76E-DC39-4988-AB49-36F34FD62139}" presName="sp" presStyleCnt="0"/>
      <dgm:spPr/>
    </dgm:pt>
    <dgm:pt modelId="{4C92760E-B6CF-45D0-9AB8-930094EEE4F1}" type="pres">
      <dgm:prSet presAssocID="{B4C30B1F-372E-4609-A76A-E5154F319851}" presName="linNode" presStyleCnt="0"/>
      <dgm:spPr/>
    </dgm:pt>
    <dgm:pt modelId="{5201838D-804B-4A34-8E4A-7EC6008DE4E7}" type="pres">
      <dgm:prSet presAssocID="{B4C30B1F-372E-4609-A76A-E5154F319851}" presName="parentText" presStyleLbl="node1" presStyleIdx="7" presStyleCnt="13">
        <dgm:presLayoutVars>
          <dgm:chMax val="1"/>
          <dgm:bulletEnabled val="1"/>
        </dgm:presLayoutVars>
      </dgm:prSet>
      <dgm:spPr/>
    </dgm:pt>
    <dgm:pt modelId="{834F7C11-0897-40E6-B2BA-5A8F6FE36D85}" type="pres">
      <dgm:prSet presAssocID="{B4C30B1F-372E-4609-A76A-E5154F319851}" presName="descendantText" presStyleLbl="alignAccFollowNode1" presStyleIdx="7" presStyleCnt="13">
        <dgm:presLayoutVars>
          <dgm:bulletEnabled val="1"/>
        </dgm:presLayoutVars>
      </dgm:prSet>
      <dgm:spPr/>
    </dgm:pt>
    <dgm:pt modelId="{699CE9F2-BE35-4337-9990-C95C8AC06B7E}" type="pres">
      <dgm:prSet presAssocID="{274EB9D0-BA06-49BD-8B58-C98A0250504A}" presName="sp" presStyleCnt="0"/>
      <dgm:spPr/>
    </dgm:pt>
    <dgm:pt modelId="{C3B91FA4-96A3-45D0-BADF-881896868984}" type="pres">
      <dgm:prSet presAssocID="{231C7939-BF88-4D22-B859-C6BCE7DC3EA4}" presName="linNode" presStyleCnt="0"/>
      <dgm:spPr/>
    </dgm:pt>
    <dgm:pt modelId="{96A5357F-26FB-46B9-AC76-401E637DCA6D}" type="pres">
      <dgm:prSet presAssocID="{231C7939-BF88-4D22-B859-C6BCE7DC3EA4}" presName="parentText" presStyleLbl="node1" presStyleIdx="8" presStyleCnt="13">
        <dgm:presLayoutVars>
          <dgm:chMax val="1"/>
          <dgm:bulletEnabled val="1"/>
        </dgm:presLayoutVars>
      </dgm:prSet>
      <dgm:spPr/>
    </dgm:pt>
    <dgm:pt modelId="{5A1F3ACD-366F-49BC-8AFF-1280C8CECD08}" type="pres">
      <dgm:prSet presAssocID="{231C7939-BF88-4D22-B859-C6BCE7DC3EA4}" presName="descendantText" presStyleLbl="alignAccFollowNode1" presStyleIdx="8" presStyleCnt="13">
        <dgm:presLayoutVars>
          <dgm:bulletEnabled val="1"/>
        </dgm:presLayoutVars>
      </dgm:prSet>
      <dgm:spPr/>
    </dgm:pt>
    <dgm:pt modelId="{86B9E47C-F6EF-48A8-A4C5-51166B2AD88D}" type="pres">
      <dgm:prSet presAssocID="{720CD65E-5CA0-4A0E-B614-2CD9E4ECCD11}" presName="sp" presStyleCnt="0"/>
      <dgm:spPr/>
    </dgm:pt>
    <dgm:pt modelId="{8BFC441F-F483-4CF6-A8CB-1FB13BB017F4}" type="pres">
      <dgm:prSet presAssocID="{3C786015-1874-4A77-9AF6-EC44C4E9113E}" presName="linNode" presStyleCnt="0"/>
      <dgm:spPr/>
    </dgm:pt>
    <dgm:pt modelId="{7D920196-9617-466A-B09A-F7961BB9A172}" type="pres">
      <dgm:prSet presAssocID="{3C786015-1874-4A77-9AF6-EC44C4E9113E}" presName="parentText" presStyleLbl="node1" presStyleIdx="9" presStyleCnt="13">
        <dgm:presLayoutVars>
          <dgm:chMax val="1"/>
          <dgm:bulletEnabled val="1"/>
        </dgm:presLayoutVars>
      </dgm:prSet>
      <dgm:spPr/>
    </dgm:pt>
    <dgm:pt modelId="{5C094C1F-0A4B-4924-94B4-9EF233FD65DC}" type="pres">
      <dgm:prSet presAssocID="{3C786015-1874-4A77-9AF6-EC44C4E9113E}" presName="descendantText" presStyleLbl="alignAccFollowNode1" presStyleIdx="9" presStyleCnt="13">
        <dgm:presLayoutVars>
          <dgm:bulletEnabled val="1"/>
        </dgm:presLayoutVars>
      </dgm:prSet>
      <dgm:spPr/>
    </dgm:pt>
    <dgm:pt modelId="{584D7C39-5E10-48A4-A60B-5984AF614FF0}" type="pres">
      <dgm:prSet presAssocID="{39EB3DB3-E204-4C84-BAC8-6D524D6CDED1}" presName="sp" presStyleCnt="0"/>
      <dgm:spPr/>
    </dgm:pt>
    <dgm:pt modelId="{95CE61D1-310E-4B1C-9621-259DD4650ACE}" type="pres">
      <dgm:prSet presAssocID="{0A36482D-0ABF-4D93-A114-AA40B13E43F9}" presName="linNode" presStyleCnt="0"/>
      <dgm:spPr/>
    </dgm:pt>
    <dgm:pt modelId="{E6A402E3-81A1-4561-9072-A0080B31C16A}" type="pres">
      <dgm:prSet presAssocID="{0A36482D-0ABF-4D93-A114-AA40B13E43F9}" presName="parentText" presStyleLbl="node1" presStyleIdx="10" presStyleCnt="13">
        <dgm:presLayoutVars>
          <dgm:chMax val="1"/>
          <dgm:bulletEnabled val="1"/>
        </dgm:presLayoutVars>
      </dgm:prSet>
      <dgm:spPr/>
    </dgm:pt>
    <dgm:pt modelId="{CE892AC9-582D-4780-B830-4A06AD9AC9FF}" type="pres">
      <dgm:prSet presAssocID="{0A36482D-0ABF-4D93-A114-AA40B13E43F9}" presName="descendantText" presStyleLbl="alignAccFollowNode1" presStyleIdx="10" presStyleCnt="13">
        <dgm:presLayoutVars>
          <dgm:bulletEnabled val="1"/>
        </dgm:presLayoutVars>
      </dgm:prSet>
      <dgm:spPr/>
    </dgm:pt>
    <dgm:pt modelId="{5E481046-BDB3-45DA-8471-24E9D25D7FE0}" type="pres">
      <dgm:prSet presAssocID="{B12D2F7C-5A66-4EFE-A84B-D09CCA129D13}" presName="sp" presStyleCnt="0"/>
      <dgm:spPr/>
    </dgm:pt>
    <dgm:pt modelId="{71FE62E3-C751-42FD-B200-3D40EED7D14F}" type="pres">
      <dgm:prSet presAssocID="{E50C07C0-9B80-4F45-8B67-1A3C55FC1DB7}" presName="linNode" presStyleCnt="0"/>
      <dgm:spPr/>
    </dgm:pt>
    <dgm:pt modelId="{5660565C-EDD2-4E3A-BD08-26E1F89DE188}" type="pres">
      <dgm:prSet presAssocID="{E50C07C0-9B80-4F45-8B67-1A3C55FC1DB7}" presName="parentText" presStyleLbl="node1" presStyleIdx="11" presStyleCnt="13">
        <dgm:presLayoutVars>
          <dgm:chMax val="1"/>
          <dgm:bulletEnabled val="1"/>
        </dgm:presLayoutVars>
      </dgm:prSet>
      <dgm:spPr/>
    </dgm:pt>
    <dgm:pt modelId="{FCB53D80-E3FD-45BF-855B-E7A58B60BB41}" type="pres">
      <dgm:prSet presAssocID="{E50C07C0-9B80-4F45-8B67-1A3C55FC1DB7}" presName="descendantText" presStyleLbl="alignAccFollowNode1" presStyleIdx="11" presStyleCnt="13">
        <dgm:presLayoutVars>
          <dgm:bulletEnabled val="1"/>
        </dgm:presLayoutVars>
      </dgm:prSet>
      <dgm:spPr/>
    </dgm:pt>
    <dgm:pt modelId="{558BFA98-9C4B-44FC-9E0B-91E04AE4DBB2}" type="pres">
      <dgm:prSet presAssocID="{D0DA5ED5-C84D-4026-86CD-DDCCA97BF282}" presName="sp" presStyleCnt="0"/>
      <dgm:spPr/>
    </dgm:pt>
    <dgm:pt modelId="{C18D3D8D-E435-4B57-8E5F-68EF451BBB8B}" type="pres">
      <dgm:prSet presAssocID="{FEA5C35A-485C-447C-8321-5019EA547822}" presName="linNode" presStyleCnt="0"/>
      <dgm:spPr/>
    </dgm:pt>
    <dgm:pt modelId="{F1826C26-2A9F-4828-9E74-097318C4E859}" type="pres">
      <dgm:prSet presAssocID="{FEA5C35A-485C-447C-8321-5019EA547822}" presName="parentText" presStyleLbl="node1" presStyleIdx="12" presStyleCnt="13">
        <dgm:presLayoutVars>
          <dgm:chMax val="1"/>
          <dgm:bulletEnabled val="1"/>
        </dgm:presLayoutVars>
      </dgm:prSet>
      <dgm:spPr/>
    </dgm:pt>
    <dgm:pt modelId="{4558F624-6BD5-47FA-B89F-E5E27FECD9A2}" type="pres">
      <dgm:prSet presAssocID="{FEA5C35A-485C-447C-8321-5019EA547822}" presName="descendantText" presStyleLbl="alignAccFollowNode1" presStyleIdx="12" presStyleCnt="13">
        <dgm:presLayoutVars>
          <dgm:bulletEnabled val="1"/>
        </dgm:presLayoutVars>
      </dgm:prSet>
      <dgm:spPr/>
    </dgm:pt>
  </dgm:ptLst>
  <dgm:cxnLst>
    <dgm:cxn modelId="{FBE350DD-6281-4A37-A513-DB819A794E91}" type="presOf" srcId="{9742FB85-0B9C-4C06-8D86-7004AB4C070E}" destId="{305D479E-3E82-4E40-8591-7920046044CA}" srcOrd="0" destOrd="0" presId="urn:microsoft.com/office/officeart/2005/8/layout/vList5"/>
    <dgm:cxn modelId="{3D77CC30-CD21-4813-BA0A-CA999FE06A30}" srcId="{CCB75381-B66D-4B20-8298-A5FD070AB22C}" destId="{DA12C7E4-F499-4D14-AF3A-F6006B5E9D37}" srcOrd="6" destOrd="0" parTransId="{8D98D5D1-E3C8-41F1-A300-D5121C52F841}" sibTransId="{BBCEC76E-DC39-4988-AB49-36F34FD62139}"/>
    <dgm:cxn modelId="{AC6A9332-9589-45E5-B011-1D04479F7D89}" srcId="{CCB75381-B66D-4B20-8298-A5FD070AB22C}" destId="{42792F4C-9B0C-48DD-9699-697AF44C75B8}" srcOrd="3" destOrd="0" parTransId="{857BAD97-7416-4CEF-AEEF-326EB29333B3}" sibTransId="{63D4BA52-CB0C-45D3-8864-A12479D6D596}"/>
    <dgm:cxn modelId="{48D0EE6F-58C1-4460-A553-D6EFF479F4FE}" type="presOf" srcId="{B4C30B1F-372E-4609-A76A-E5154F319851}" destId="{5201838D-804B-4A34-8E4A-7EC6008DE4E7}" srcOrd="0" destOrd="0" presId="urn:microsoft.com/office/officeart/2005/8/layout/vList5"/>
    <dgm:cxn modelId="{801D8B71-B458-435A-8000-A069506AD5EC}" srcId="{AFF01370-7911-45DC-83C8-1822AC0FE027}" destId="{0DB20A75-0528-4850-A12C-F34800054C55}" srcOrd="0" destOrd="0" parTransId="{10A787C6-E478-4F7C-985B-915B881DF581}" sibTransId="{A02DA5C0-60AF-4EED-B46F-14CBA8A53791}"/>
    <dgm:cxn modelId="{BAB06548-5C2A-41E8-99E1-D1C94814C9A3}" type="presOf" srcId="{3458FC72-4B97-4E26-B116-29C83F618C1E}" destId="{BE3EDFDA-3F7A-4C2E-8E05-24C88FC3829B}" srcOrd="0" destOrd="0" presId="urn:microsoft.com/office/officeart/2005/8/layout/vList5"/>
    <dgm:cxn modelId="{DC19F18E-FE9C-4DAC-8875-75BDAB28F5F6}" type="presOf" srcId="{42792F4C-9B0C-48DD-9699-697AF44C75B8}" destId="{A95FCAC1-A86A-49E6-93F3-35518D1CB588}" srcOrd="0" destOrd="0" presId="urn:microsoft.com/office/officeart/2005/8/layout/vList5"/>
    <dgm:cxn modelId="{CB8848F3-9C77-4A10-87C9-1957FC3DB396}" srcId="{78CB731B-0293-4701-BCD3-28FF508E36C2}" destId="{F7A8CD9F-2F47-43C8-BA91-5BFF2AD7101C}" srcOrd="0" destOrd="0" parTransId="{19A9F3AF-AD5B-4A2F-B157-F57079230D78}" sibTransId="{40388A84-6D7D-4AC4-98A8-88DC263B0B36}"/>
    <dgm:cxn modelId="{41DD924B-E412-4B83-B082-6F0E0C108B6F}" srcId="{E50C07C0-9B80-4F45-8B67-1A3C55FC1DB7}" destId="{0B8475A1-7E95-41A8-8F3A-F9E767037EA2}" srcOrd="0" destOrd="0" parTransId="{0C40A5ED-885A-46BD-BD54-E1C7070C3001}" sibTransId="{F0188217-EF6E-4FC7-912E-9C571BD6FC96}"/>
    <dgm:cxn modelId="{CE479695-6051-4FC8-9358-77B3755C3AE9}" srcId="{CCB75381-B66D-4B20-8298-A5FD070AB22C}" destId="{78CB731B-0293-4701-BCD3-28FF508E36C2}" srcOrd="4" destOrd="0" parTransId="{BFAC9006-E58E-412B-9554-C77E0F0E805A}" sibTransId="{C8F977F1-56D8-4231-A84A-BD55FB807D6B}"/>
    <dgm:cxn modelId="{386FABD9-DDF8-49D2-9891-BA144DF1BC67}" srcId="{CCB75381-B66D-4B20-8298-A5FD070AB22C}" destId="{0A36482D-0ABF-4D93-A114-AA40B13E43F9}" srcOrd="10" destOrd="0" parTransId="{29398887-733C-4682-9592-E9B1531ED5D6}" sibTransId="{B12D2F7C-5A66-4EFE-A84B-D09CCA129D13}"/>
    <dgm:cxn modelId="{FF5BFA11-0425-45F4-8FA4-93A4CD2A0F86}" type="presOf" srcId="{64E85B5A-D895-42D8-9289-83C6034EA163}" destId="{5A1F3ACD-366F-49BC-8AFF-1280C8CECD08}" srcOrd="0" destOrd="0" presId="urn:microsoft.com/office/officeart/2005/8/layout/vList5"/>
    <dgm:cxn modelId="{8CBE0828-5D51-43C7-8F65-53463E067EEA}" type="presOf" srcId="{0B8475A1-7E95-41A8-8F3A-F9E767037EA2}" destId="{FCB53D80-E3FD-45BF-855B-E7A58B60BB41}" srcOrd="0" destOrd="0" presId="urn:microsoft.com/office/officeart/2005/8/layout/vList5"/>
    <dgm:cxn modelId="{9FC1933A-46FE-4D69-A71F-59A5218AA013}" srcId="{3C786015-1874-4A77-9AF6-EC44C4E9113E}" destId="{A825313B-4AFE-485D-9E16-83E9187A32A1}" srcOrd="0" destOrd="0" parTransId="{FA18F900-8909-499B-9008-9CF4BC3DC30D}" sibTransId="{9AB1B006-7338-4F08-B21D-C811402B0BAE}"/>
    <dgm:cxn modelId="{0AF71467-5CB4-4158-A948-EBC919501A41}" srcId="{CCB75381-B66D-4B20-8298-A5FD070AB22C}" destId="{AFF01370-7911-45DC-83C8-1822AC0FE027}" srcOrd="0" destOrd="0" parTransId="{A39C3794-EB84-4784-A2C7-51273B7CE8C8}" sibTransId="{8DB04DA7-E945-47C5-82AF-23AEEBD790C6}"/>
    <dgm:cxn modelId="{C240B007-C6B7-414E-BA5B-2B87838E1F49}" srcId="{0A36482D-0ABF-4D93-A114-AA40B13E43F9}" destId="{66B5CBB4-F312-4A99-8AB9-7A124E3B65A7}" srcOrd="0" destOrd="0" parTransId="{3D27B434-2FC2-4345-A3DE-004A3A2F08BE}" sibTransId="{702E1FAE-9CF7-40FD-8D4C-58A705AF8006}"/>
    <dgm:cxn modelId="{0566F19F-A5C6-4E97-A60C-931EBC441BC9}" type="presOf" srcId="{FEA5C35A-485C-447C-8321-5019EA547822}" destId="{F1826C26-2A9F-4828-9E74-097318C4E859}" srcOrd="0" destOrd="0" presId="urn:microsoft.com/office/officeart/2005/8/layout/vList5"/>
    <dgm:cxn modelId="{0CCEE4B4-EF81-455F-ABBE-11BB0AFBBCF9}" srcId="{FEA5C35A-485C-447C-8321-5019EA547822}" destId="{D64F44AC-1067-4A30-9D80-A10651A89775}" srcOrd="0" destOrd="0" parTransId="{F1360061-4618-47C4-991B-38D1382ED9B9}" sibTransId="{15F562C2-97B0-468A-A712-3EB6B4FB7402}"/>
    <dgm:cxn modelId="{7AE97705-E20E-47CA-91D7-F9EB24B893A9}" srcId="{DA12C7E4-F499-4D14-AF3A-F6006B5E9D37}" destId="{3FA3A685-90DC-46D9-9F26-8E4C0E317176}" srcOrd="0" destOrd="0" parTransId="{A733B186-65E5-40F5-9F3F-08E90B5CC328}" sibTransId="{63DE33B5-E322-4266-959F-C1CF6955762B}"/>
    <dgm:cxn modelId="{C4622A07-F62C-439B-88BD-AC791C0BCB9D}" type="presOf" srcId="{AFF01370-7911-45DC-83C8-1822AC0FE027}" destId="{EC1EB1B5-90A7-493B-AD9C-BA31EA560306}" srcOrd="0" destOrd="0" presId="urn:microsoft.com/office/officeart/2005/8/layout/vList5"/>
    <dgm:cxn modelId="{4311098C-F456-4A46-A132-0EBF2B8716C9}" srcId="{CCB75381-B66D-4B20-8298-A5FD070AB22C}" destId="{B4C30B1F-372E-4609-A76A-E5154F319851}" srcOrd="7" destOrd="0" parTransId="{A589FDD8-8711-430B-B53B-D05D55C3F5D6}" sibTransId="{274EB9D0-BA06-49BD-8B58-C98A0250504A}"/>
    <dgm:cxn modelId="{C7A82039-77C4-4B77-BE79-D6DF1F1F8E5C}" srcId="{CCB75381-B66D-4B20-8298-A5FD070AB22C}" destId="{82922168-D541-4BA4-B645-F7993B150A48}" srcOrd="5" destOrd="0" parTransId="{8A9EECC9-31C5-4FF7-B646-EDF57B71D8D4}" sibTransId="{DE09000C-1201-4C86-8895-390160AC31D4}"/>
    <dgm:cxn modelId="{6BA0FEB5-3AAE-4CA9-8D4E-540B56E5D3E3}" srcId="{CCB75381-B66D-4B20-8298-A5FD070AB22C}" destId="{E50C07C0-9B80-4F45-8B67-1A3C55FC1DB7}" srcOrd="11" destOrd="0" parTransId="{96E807AC-7478-4DBD-9C29-03E619CBAB8F}" sibTransId="{D0DA5ED5-C84D-4026-86CD-DDCCA97BF282}"/>
    <dgm:cxn modelId="{7BD171D0-3F5F-4579-9F0F-A99DF0C402C5}" type="presOf" srcId="{A825313B-4AFE-485D-9E16-83E9187A32A1}" destId="{5C094C1F-0A4B-4924-94B4-9EF233FD65DC}" srcOrd="0" destOrd="0" presId="urn:microsoft.com/office/officeart/2005/8/layout/vList5"/>
    <dgm:cxn modelId="{6AD1D00D-1658-4022-92AF-68C6561CA6DF}" type="presOf" srcId="{D64F44AC-1067-4A30-9D80-A10651A89775}" destId="{4558F624-6BD5-47FA-B89F-E5E27FECD9A2}" srcOrd="0" destOrd="0" presId="urn:microsoft.com/office/officeart/2005/8/layout/vList5"/>
    <dgm:cxn modelId="{ED45D216-A6D6-4E6C-85AD-C5A06AD515B4}" type="presOf" srcId="{4EF98749-2837-4404-8E0A-809D3A678584}" destId="{834F7C11-0897-40E6-B2BA-5A8F6FE36D85}" srcOrd="0" destOrd="0" presId="urn:microsoft.com/office/officeart/2005/8/layout/vList5"/>
    <dgm:cxn modelId="{5A464F59-0A00-4CFA-ADD0-221C403B7DD4}" type="presOf" srcId="{CF4C82DD-98B4-4A5D-B90F-441319D7546D}" destId="{98997997-98D1-4045-81E0-9243CD594E5D}" srcOrd="0" destOrd="0" presId="urn:microsoft.com/office/officeart/2005/8/layout/vList5"/>
    <dgm:cxn modelId="{EBF18FCF-A264-406C-A662-A162F7C8C4F2}" type="presOf" srcId="{231C7939-BF88-4D22-B859-C6BCE7DC3EA4}" destId="{96A5357F-26FB-46B9-AC76-401E637DCA6D}" srcOrd="0" destOrd="0" presId="urn:microsoft.com/office/officeart/2005/8/layout/vList5"/>
    <dgm:cxn modelId="{63C81026-1F23-4F9A-93CF-C1B601E97AF6}" srcId="{231C7939-BF88-4D22-B859-C6BCE7DC3EA4}" destId="{64E85B5A-D895-42D8-9289-83C6034EA163}" srcOrd="0" destOrd="0" parTransId="{D71005F8-9144-4CAC-B523-28AA305EF61C}" sibTransId="{9A01DE0B-47D3-4CB4-8716-DEEB3C85B27E}"/>
    <dgm:cxn modelId="{627CAF95-1245-484F-BAA4-758753C75FDD}" type="presOf" srcId="{78CB731B-0293-4701-BCD3-28FF508E36C2}" destId="{9315BC47-31EE-4CB8-8DAE-86843AE51B70}" srcOrd="0" destOrd="0" presId="urn:microsoft.com/office/officeart/2005/8/layout/vList5"/>
    <dgm:cxn modelId="{D232B1D4-A54A-4B8D-9C72-CC4EB33A3903}" type="presOf" srcId="{960FB9AF-EB5E-4195-BD0C-364AEB957F75}" destId="{3924DC22-42FB-4A35-90F3-3F70DC1B413B}" srcOrd="0" destOrd="0" presId="urn:microsoft.com/office/officeart/2005/8/layout/vList5"/>
    <dgm:cxn modelId="{F64FD6A7-D4BA-4478-80DA-2ABAD28BD2BE}" type="presOf" srcId="{82922168-D541-4BA4-B645-F7993B150A48}" destId="{9AA9F4C6-7CDE-4287-AB42-7935505FC6A7}" srcOrd="0" destOrd="0" presId="urn:microsoft.com/office/officeart/2005/8/layout/vList5"/>
    <dgm:cxn modelId="{90593CCD-89A6-4929-BA10-829F33078100}" srcId="{CCB75381-B66D-4B20-8298-A5FD070AB22C}" destId="{38AA9620-CDFF-4986-9872-23ECE6C2FCBB}" srcOrd="2" destOrd="0" parTransId="{DA218ECC-59AA-4553-A756-F16295FBFC9A}" sibTransId="{3FF17A36-9D77-49B3-B8C8-9D7DF18D5F80}"/>
    <dgm:cxn modelId="{2C2ADC4D-97DB-40A5-8CEB-76BD6AC72AD9}" srcId="{3458FC72-4B97-4E26-B116-29C83F618C1E}" destId="{CF4C82DD-98B4-4A5D-B90F-441319D7546D}" srcOrd="0" destOrd="0" parTransId="{A136DCD2-8AA8-437B-A07A-C5FDB88C21B4}" sibTransId="{6EB096CC-C0FD-44B7-97F2-693487DE3C24}"/>
    <dgm:cxn modelId="{0A98DE5E-BFC2-42C1-B7B5-9A1F6310DFA4}" type="presOf" srcId="{0A36482D-0ABF-4D93-A114-AA40B13E43F9}" destId="{E6A402E3-81A1-4561-9072-A0080B31C16A}" srcOrd="0" destOrd="0" presId="urn:microsoft.com/office/officeart/2005/8/layout/vList5"/>
    <dgm:cxn modelId="{BBEB4D38-2950-4BB2-B905-757C2EC49290}" srcId="{82922168-D541-4BA4-B645-F7993B150A48}" destId="{960FB9AF-EB5E-4195-BD0C-364AEB957F75}" srcOrd="0" destOrd="0" parTransId="{B4C8F3FB-73FF-4317-AE7F-106479EDA1F3}" sibTransId="{A3D54605-8D3E-48C4-8920-6664DB2BC780}"/>
    <dgm:cxn modelId="{F8A9693E-870B-4FAB-BEEB-CF96A1C45F97}" type="presOf" srcId="{66B5CBB4-F312-4A99-8AB9-7A124E3B65A7}" destId="{CE892AC9-582D-4780-B830-4A06AD9AC9FF}" srcOrd="0" destOrd="0" presId="urn:microsoft.com/office/officeart/2005/8/layout/vList5"/>
    <dgm:cxn modelId="{1C7C9488-0C57-4E9B-8359-BEBA76C36926}" srcId="{38AA9620-CDFF-4986-9872-23ECE6C2FCBB}" destId="{4CCE1E62-8F26-44C5-8900-05E6BD987733}" srcOrd="0" destOrd="0" parTransId="{F4B70B66-F1FA-4673-A848-DA8F48C9D491}" sibTransId="{9EF46734-7A6D-4661-8124-149E905DAF3A}"/>
    <dgm:cxn modelId="{6D432F84-0C19-43A3-B482-27FCF90C09F9}" type="presOf" srcId="{DA12C7E4-F499-4D14-AF3A-F6006B5E9D37}" destId="{050F393B-63AE-4969-8E65-7A35A5A012B7}" srcOrd="0" destOrd="0" presId="urn:microsoft.com/office/officeart/2005/8/layout/vList5"/>
    <dgm:cxn modelId="{ECFC8257-38D0-4992-A0ED-F3B9931C46D9}" type="presOf" srcId="{F7A8CD9F-2F47-43C8-BA91-5BFF2AD7101C}" destId="{7D841E58-123D-4354-A16F-013633AFBD3A}" srcOrd="0" destOrd="0" presId="urn:microsoft.com/office/officeart/2005/8/layout/vList5"/>
    <dgm:cxn modelId="{BD7FC478-D4E4-4D6D-8576-2A10DB5496C6}" type="presOf" srcId="{3C786015-1874-4A77-9AF6-EC44C4E9113E}" destId="{7D920196-9617-466A-B09A-F7961BB9A172}" srcOrd="0" destOrd="0" presId="urn:microsoft.com/office/officeart/2005/8/layout/vList5"/>
    <dgm:cxn modelId="{F4079701-8B68-4C50-900C-3A65C98B474E}" type="presOf" srcId="{4CCE1E62-8F26-44C5-8900-05E6BD987733}" destId="{54F29C5A-0C6D-4587-87C8-30905D844F15}" srcOrd="0" destOrd="0" presId="urn:microsoft.com/office/officeart/2005/8/layout/vList5"/>
    <dgm:cxn modelId="{42E8BEFC-28F3-4D48-81A6-D6DAF168A83F}" srcId="{CCB75381-B66D-4B20-8298-A5FD070AB22C}" destId="{231C7939-BF88-4D22-B859-C6BCE7DC3EA4}" srcOrd="8" destOrd="0" parTransId="{6365A564-1A72-4BB1-B995-CED6EF3AA311}" sibTransId="{720CD65E-5CA0-4A0E-B614-2CD9E4ECCD11}"/>
    <dgm:cxn modelId="{7A639DAC-57AC-4375-A456-C86406C28888}" type="presOf" srcId="{0DB20A75-0528-4850-A12C-F34800054C55}" destId="{12AF2439-BF27-4F4F-9C6A-4FD3CD892173}" srcOrd="0" destOrd="0" presId="urn:microsoft.com/office/officeart/2005/8/layout/vList5"/>
    <dgm:cxn modelId="{717FB82E-323D-4A4B-A831-0B3B1B55092F}" srcId="{B4C30B1F-372E-4609-A76A-E5154F319851}" destId="{4EF98749-2837-4404-8E0A-809D3A678584}" srcOrd="0" destOrd="0" parTransId="{AEECED02-6521-456F-A2D1-92D529A0B0E9}" sibTransId="{52E993B7-1548-4391-BA23-E3917C98AFDD}"/>
    <dgm:cxn modelId="{67C16753-411E-4574-9F46-F8E6B48B8F95}" type="presOf" srcId="{CCB75381-B66D-4B20-8298-A5FD070AB22C}" destId="{E03513B6-B757-4D79-B241-089506EEB20F}" srcOrd="0" destOrd="0" presId="urn:microsoft.com/office/officeart/2005/8/layout/vList5"/>
    <dgm:cxn modelId="{F3697665-C2A0-42C9-82EF-A5C003EDA9F9}" srcId="{CCB75381-B66D-4B20-8298-A5FD070AB22C}" destId="{3C786015-1874-4A77-9AF6-EC44C4E9113E}" srcOrd="9" destOrd="0" parTransId="{505F302E-B8F4-401A-9B8A-0364B151D74B}" sibTransId="{39EB3DB3-E204-4C84-BAC8-6D524D6CDED1}"/>
    <dgm:cxn modelId="{74933102-6D4F-4A64-9EE4-88367FF8FCD3}" srcId="{42792F4C-9B0C-48DD-9699-697AF44C75B8}" destId="{9742FB85-0B9C-4C06-8D86-7004AB4C070E}" srcOrd="0" destOrd="0" parTransId="{C0F06598-3846-4F49-8C86-A9E90AF7D1D1}" sibTransId="{ABC624A9-C846-4FB3-8418-005394E93103}"/>
    <dgm:cxn modelId="{EFC6BD29-1E1A-4A39-B926-5B8B2B3AB211}" srcId="{CCB75381-B66D-4B20-8298-A5FD070AB22C}" destId="{FEA5C35A-485C-447C-8321-5019EA547822}" srcOrd="12" destOrd="0" parTransId="{EDB40079-55BE-4BA0-B103-8FE0F0C47CE7}" sibTransId="{8259510A-38C0-4A4E-B682-844C985B50FB}"/>
    <dgm:cxn modelId="{C041E80A-3F8E-4D8A-B5DC-F6A59FF0BB94}" srcId="{CCB75381-B66D-4B20-8298-A5FD070AB22C}" destId="{3458FC72-4B97-4E26-B116-29C83F618C1E}" srcOrd="1" destOrd="0" parTransId="{286D2F1B-635F-439E-A9A9-746462DF6B89}" sibTransId="{24BE2E34-B8BF-4931-A47F-C19E2DD112DE}"/>
    <dgm:cxn modelId="{A7252D1B-2F4F-4A03-8FAC-0A89EA0D3B8A}" type="presOf" srcId="{38AA9620-CDFF-4986-9872-23ECE6C2FCBB}" destId="{7F2A1588-C4A7-4418-8F86-D615469ACC8F}" srcOrd="0" destOrd="0" presId="urn:microsoft.com/office/officeart/2005/8/layout/vList5"/>
    <dgm:cxn modelId="{A549A1C3-4C46-422A-A28A-E4A144420B83}" type="presOf" srcId="{3FA3A685-90DC-46D9-9F26-8E4C0E317176}" destId="{A98CB637-414B-4235-9322-CDB9B3AB4396}" srcOrd="0" destOrd="0" presId="urn:microsoft.com/office/officeart/2005/8/layout/vList5"/>
    <dgm:cxn modelId="{A5923354-12BD-4F3B-A4AF-46B051C41DE2}" type="presOf" srcId="{E50C07C0-9B80-4F45-8B67-1A3C55FC1DB7}" destId="{5660565C-EDD2-4E3A-BD08-26E1F89DE188}" srcOrd="0" destOrd="0" presId="urn:microsoft.com/office/officeart/2005/8/layout/vList5"/>
    <dgm:cxn modelId="{A3FB0B17-EFE4-48B5-AB00-849FC2DD9C29}" type="presParOf" srcId="{E03513B6-B757-4D79-B241-089506EEB20F}" destId="{68EC70A0-FAEC-4CB2-B346-BEDD4E838E40}" srcOrd="0" destOrd="0" presId="urn:microsoft.com/office/officeart/2005/8/layout/vList5"/>
    <dgm:cxn modelId="{7A6D871C-3ECB-4658-95A4-27CCCA3B771E}" type="presParOf" srcId="{68EC70A0-FAEC-4CB2-B346-BEDD4E838E40}" destId="{EC1EB1B5-90A7-493B-AD9C-BA31EA560306}" srcOrd="0" destOrd="0" presId="urn:microsoft.com/office/officeart/2005/8/layout/vList5"/>
    <dgm:cxn modelId="{9BE2C508-6735-4E5C-BE70-84D9A8E53C3C}" type="presParOf" srcId="{68EC70A0-FAEC-4CB2-B346-BEDD4E838E40}" destId="{12AF2439-BF27-4F4F-9C6A-4FD3CD892173}" srcOrd="1" destOrd="0" presId="urn:microsoft.com/office/officeart/2005/8/layout/vList5"/>
    <dgm:cxn modelId="{DE649956-B9C8-481A-B07C-F0E1D9BD77C5}" type="presParOf" srcId="{E03513B6-B757-4D79-B241-089506EEB20F}" destId="{C408C80F-AC34-42FD-B86F-BEE41B0CB05C}" srcOrd="1" destOrd="0" presId="urn:microsoft.com/office/officeart/2005/8/layout/vList5"/>
    <dgm:cxn modelId="{114716E9-12A4-4785-94C3-1BEFB58D39C5}" type="presParOf" srcId="{E03513B6-B757-4D79-B241-089506EEB20F}" destId="{4DD0E128-2190-4FA6-954D-3DE988E6EF21}" srcOrd="2" destOrd="0" presId="urn:microsoft.com/office/officeart/2005/8/layout/vList5"/>
    <dgm:cxn modelId="{12278CF8-147F-4637-A11D-536ED2937E25}" type="presParOf" srcId="{4DD0E128-2190-4FA6-954D-3DE988E6EF21}" destId="{BE3EDFDA-3F7A-4C2E-8E05-24C88FC3829B}" srcOrd="0" destOrd="0" presId="urn:microsoft.com/office/officeart/2005/8/layout/vList5"/>
    <dgm:cxn modelId="{E172D8DB-9793-441E-8B92-322C1E4E3F1B}" type="presParOf" srcId="{4DD0E128-2190-4FA6-954D-3DE988E6EF21}" destId="{98997997-98D1-4045-81E0-9243CD594E5D}" srcOrd="1" destOrd="0" presId="urn:microsoft.com/office/officeart/2005/8/layout/vList5"/>
    <dgm:cxn modelId="{81341BAB-EC5F-4D14-9A13-A33FF2945CC4}" type="presParOf" srcId="{E03513B6-B757-4D79-B241-089506EEB20F}" destId="{9C63479F-2B5A-4CA0-B464-B5D4D95E6F6A}" srcOrd="3" destOrd="0" presId="urn:microsoft.com/office/officeart/2005/8/layout/vList5"/>
    <dgm:cxn modelId="{EDBCE2CB-AFA2-45CB-8F39-D82A2A60F0E7}" type="presParOf" srcId="{E03513B6-B757-4D79-B241-089506EEB20F}" destId="{1CEF6ED5-F4B3-4EAF-A73E-7A62A42319EF}" srcOrd="4" destOrd="0" presId="urn:microsoft.com/office/officeart/2005/8/layout/vList5"/>
    <dgm:cxn modelId="{3EB4B7EE-8358-4452-ADCB-BB396B31AA9D}" type="presParOf" srcId="{1CEF6ED5-F4B3-4EAF-A73E-7A62A42319EF}" destId="{7F2A1588-C4A7-4418-8F86-D615469ACC8F}" srcOrd="0" destOrd="0" presId="urn:microsoft.com/office/officeart/2005/8/layout/vList5"/>
    <dgm:cxn modelId="{6DCA5F09-F609-4BA0-A1AA-40342825467B}" type="presParOf" srcId="{1CEF6ED5-F4B3-4EAF-A73E-7A62A42319EF}" destId="{54F29C5A-0C6D-4587-87C8-30905D844F15}" srcOrd="1" destOrd="0" presId="urn:microsoft.com/office/officeart/2005/8/layout/vList5"/>
    <dgm:cxn modelId="{58B2A107-0D1C-43B9-9EFF-135A7135803A}" type="presParOf" srcId="{E03513B6-B757-4D79-B241-089506EEB20F}" destId="{8602B025-AFB3-42BA-A317-F9553E85EAFF}" srcOrd="5" destOrd="0" presId="urn:microsoft.com/office/officeart/2005/8/layout/vList5"/>
    <dgm:cxn modelId="{AE436B7A-3F09-4A64-92F3-1A53846006C1}" type="presParOf" srcId="{E03513B6-B757-4D79-B241-089506EEB20F}" destId="{E0F89C08-6E6F-4F78-BC5B-3FBF4B1389AA}" srcOrd="6" destOrd="0" presId="urn:microsoft.com/office/officeart/2005/8/layout/vList5"/>
    <dgm:cxn modelId="{47A85ECA-3238-475E-BBE3-91FE2464B794}" type="presParOf" srcId="{E0F89C08-6E6F-4F78-BC5B-3FBF4B1389AA}" destId="{A95FCAC1-A86A-49E6-93F3-35518D1CB588}" srcOrd="0" destOrd="0" presId="urn:microsoft.com/office/officeart/2005/8/layout/vList5"/>
    <dgm:cxn modelId="{0EA5FF36-1C9D-4E6A-8555-97E27635A218}" type="presParOf" srcId="{E0F89C08-6E6F-4F78-BC5B-3FBF4B1389AA}" destId="{305D479E-3E82-4E40-8591-7920046044CA}" srcOrd="1" destOrd="0" presId="urn:microsoft.com/office/officeart/2005/8/layout/vList5"/>
    <dgm:cxn modelId="{A291C55D-57B1-408B-8183-DF0F2DAAB0D4}" type="presParOf" srcId="{E03513B6-B757-4D79-B241-089506EEB20F}" destId="{11FD4270-DBB0-40F0-804D-9BEED18999B1}" srcOrd="7" destOrd="0" presId="urn:microsoft.com/office/officeart/2005/8/layout/vList5"/>
    <dgm:cxn modelId="{18D93E6F-61F2-4400-815D-ACEE8FF58862}" type="presParOf" srcId="{E03513B6-B757-4D79-B241-089506EEB20F}" destId="{7ED27D67-10C0-4797-95BE-2B23BC9E729C}" srcOrd="8" destOrd="0" presId="urn:microsoft.com/office/officeart/2005/8/layout/vList5"/>
    <dgm:cxn modelId="{0F21D07A-EC5C-4FCE-9B78-4204F6B7F300}" type="presParOf" srcId="{7ED27D67-10C0-4797-95BE-2B23BC9E729C}" destId="{9315BC47-31EE-4CB8-8DAE-86843AE51B70}" srcOrd="0" destOrd="0" presId="urn:microsoft.com/office/officeart/2005/8/layout/vList5"/>
    <dgm:cxn modelId="{FE793B22-F7DF-4288-93EA-6ED6A4ADAD23}" type="presParOf" srcId="{7ED27D67-10C0-4797-95BE-2B23BC9E729C}" destId="{7D841E58-123D-4354-A16F-013633AFBD3A}" srcOrd="1" destOrd="0" presId="urn:microsoft.com/office/officeart/2005/8/layout/vList5"/>
    <dgm:cxn modelId="{9D979FE8-4230-4ED4-B5BE-7BB6731FF0AC}" type="presParOf" srcId="{E03513B6-B757-4D79-B241-089506EEB20F}" destId="{F94D7AAC-8274-4627-9E47-6EED4EC0F7B9}" srcOrd="9" destOrd="0" presId="urn:microsoft.com/office/officeart/2005/8/layout/vList5"/>
    <dgm:cxn modelId="{7334DC32-57C6-4033-BAA1-359FD48D674A}" type="presParOf" srcId="{E03513B6-B757-4D79-B241-089506EEB20F}" destId="{8642B8D7-47F4-438C-AF3A-10B131E56889}" srcOrd="10" destOrd="0" presId="urn:microsoft.com/office/officeart/2005/8/layout/vList5"/>
    <dgm:cxn modelId="{FEBBED84-AC9D-413A-AFB9-450A00C91865}" type="presParOf" srcId="{8642B8D7-47F4-438C-AF3A-10B131E56889}" destId="{9AA9F4C6-7CDE-4287-AB42-7935505FC6A7}" srcOrd="0" destOrd="0" presId="urn:microsoft.com/office/officeart/2005/8/layout/vList5"/>
    <dgm:cxn modelId="{ECAFD98E-014A-4AAC-8E53-8885574DF14A}" type="presParOf" srcId="{8642B8D7-47F4-438C-AF3A-10B131E56889}" destId="{3924DC22-42FB-4A35-90F3-3F70DC1B413B}" srcOrd="1" destOrd="0" presId="urn:microsoft.com/office/officeart/2005/8/layout/vList5"/>
    <dgm:cxn modelId="{648B4E7C-0339-47C9-A098-715CF1CEDCB2}" type="presParOf" srcId="{E03513B6-B757-4D79-B241-089506EEB20F}" destId="{9DF8DC3B-FC61-4A56-A073-F2551FC30FCF}" srcOrd="11" destOrd="0" presId="urn:microsoft.com/office/officeart/2005/8/layout/vList5"/>
    <dgm:cxn modelId="{9857EC56-67C3-4888-8A58-DB28F3741714}" type="presParOf" srcId="{E03513B6-B757-4D79-B241-089506EEB20F}" destId="{DF413982-4A65-446A-8245-67B197941E23}" srcOrd="12" destOrd="0" presId="urn:microsoft.com/office/officeart/2005/8/layout/vList5"/>
    <dgm:cxn modelId="{3FCCE724-65BD-4A13-A701-DEE4596DA102}" type="presParOf" srcId="{DF413982-4A65-446A-8245-67B197941E23}" destId="{050F393B-63AE-4969-8E65-7A35A5A012B7}" srcOrd="0" destOrd="0" presId="urn:microsoft.com/office/officeart/2005/8/layout/vList5"/>
    <dgm:cxn modelId="{EEA72B00-A62A-4BF5-B6C1-9896A357C3BF}" type="presParOf" srcId="{DF413982-4A65-446A-8245-67B197941E23}" destId="{A98CB637-414B-4235-9322-CDB9B3AB4396}" srcOrd="1" destOrd="0" presId="urn:microsoft.com/office/officeart/2005/8/layout/vList5"/>
    <dgm:cxn modelId="{1E2176AA-8552-4735-BD88-318980A401AF}" type="presParOf" srcId="{E03513B6-B757-4D79-B241-089506EEB20F}" destId="{684895A6-B157-4B66-AEF4-300B3672B26A}" srcOrd="13" destOrd="0" presId="urn:microsoft.com/office/officeart/2005/8/layout/vList5"/>
    <dgm:cxn modelId="{3CDC18B9-02F8-4247-9558-4E6885445F1A}" type="presParOf" srcId="{E03513B6-B757-4D79-B241-089506EEB20F}" destId="{4C92760E-B6CF-45D0-9AB8-930094EEE4F1}" srcOrd="14" destOrd="0" presId="urn:microsoft.com/office/officeart/2005/8/layout/vList5"/>
    <dgm:cxn modelId="{52803C6A-CC9A-4823-9D08-22541C23D029}" type="presParOf" srcId="{4C92760E-B6CF-45D0-9AB8-930094EEE4F1}" destId="{5201838D-804B-4A34-8E4A-7EC6008DE4E7}" srcOrd="0" destOrd="0" presId="urn:microsoft.com/office/officeart/2005/8/layout/vList5"/>
    <dgm:cxn modelId="{7D7DC474-AD14-49B1-ADA0-695273C2CB48}" type="presParOf" srcId="{4C92760E-B6CF-45D0-9AB8-930094EEE4F1}" destId="{834F7C11-0897-40E6-B2BA-5A8F6FE36D85}" srcOrd="1" destOrd="0" presId="urn:microsoft.com/office/officeart/2005/8/layout/vList5"/>
    <dgm:cxn modelId="{CDAE0F31-CC3F-4138-99B2-580FB16953F1}" type="presParOf" srcId="{E03513B6-B757-4D79-B241-089506EEB20F}" destId="{699CE9F2-BE35-4337-9990-C95C8AC06B7E}" srcOrd="15" destOrd="0" presId="urn:microsoft.com/office/officeart/2005/8/layout/vList5"/>
    <dgm:cxn modelId="{5068E0F0-5AFB-494D-AF11-9D5924717F0E}" type="presParOf" srcId="{E03513B6-B757-4D79-B241-089506EEB20F}" destId="{C3B91FA4-96A3-45D0-BADF-881896868984}" srcOrd="16" destOrd="0" presId="urn:microsoft.com/office/officeart/2005/8/layout/vList5"/>
    <dgm:cxn modelId="{E795710D-EBE8-4C09-B0AD-B82ED60748A1}" type="presParOf" srcId="{C3B91FA4-96A3-45D0-BADF-881896868984}" destId="{96A5357F-26FB-46B9-AC76-401E637DCA6D}" srcOrd="0" destOrd="0" presId="urn:microsoft.com/office/officeart/2005/8/layout/vList5"/>
    <dgm:cxn modelId="{F1C544DB-4314-4EB5-A7FE-8CD59FBED149}" type="presParOf" srcId="{C3B91FA4-96A3-45D0-BADF-881896868984}" destId="{5A1F3ACD-366F-49BC-8AFF-1280C8CECD08}" srcOrd="1" destOrd="0" presId="urn:microsoft.com/office/officeart/2005/8/layout/vList5"/>
    <dgm:cxn modelId="{304746FE-DFB5-45FF-B2DB-41F9538E27F8}" type="presParOf" srcId="{E03513B6-B757-4D79-B241-089506EEB20F}" destId="{86B9E47C-F6EF-48A8-A4C5-51166B2AD88D}" srcOrd="17" destOrd="0" presId="urn:microsoft.com/office/officeart/2005/8/layout/vList5"/>
    <dgm:cxn modelId="{23812066-4B5E-4F31-8FD4-87027907DAA9}" type="presParOf" srcId="{E03513B6-B757-4D79-B241-089506EEB20F}" destId="{8BFC441F-F483-4CF6-A8CB-1FB13BB017F4}" srcOrd="18" destOrd="0" presId="urn:microsoft.com/office/officeart/2005/8/layout/vList5"/>
    <dgm:cxn modelId="{EC72B42E-660E-4092-949A-A8740C879A1F}" type="presParOf" srcId="{8BFC441F-F483-4CF6-A8CB-1FB13BB017F4}" destId="{7D920196-9617-466A-B09A-F7961BB9A172}" srcOrd="0" destOrd="0" presId="urn:microsoft.com/office/officeart/2005/8/layout/vList5"/>
    <dgm:cxn modelId="{1A62F564-68BA-4682-84EE-FDAE4C8DC355}" type="presParOf" srcId="{8BFC441F-F483-4CF6-A8CB-1FB13BB017F4}" destId="{5C094C1F-0A4B-4924-94B4-9EF233FD65DC}" srcOrd="1" destOrd="0" presId="urn:microsoft.com/office/officeart/2005/8/layout/vList5"/>
    <dgm:cxn modelId="{8879159B-51BA-40FC-BDEE-1FE134B0B53B}" type="presParOf" srcId="{E03513B6-B757-4D79-B241-089506EEB20F}" destId="{584D7C39-5E10-48A4-A60B-5984AF614FF0}" srcOrd="19" destOrd="0" presId="urn:microsoft.com/office/officeart/2005/8/layout/vList5"/>
    <dgm:cxn modelId="{32B09224-93FE-4FDB-A39D-E75BB2F2E5EB}" type="presParOf" srcId="{E03513B6-B757-4D79-B241-089506EEB20F}" destId="{95CE61D1-310E-4B1C-9621-259DD4650ACE}" srcOrd="20" destOrd="0" presId="urn:microsoft.com/office/officeart/2005/8/layout/vList5"/>
    <dgm:cxn modelId="{BBD11855-B83A-4DEB-A0A5-73D1E8745F75}" type="presParOf" srcId="{95CE61D1-310E-4B1C-9621-259DD4650ACE}" destId="{E6A402E3-81A1-4561-9072-A0080B31C16A}" srcOrd="0" destOrd="0" presId="urn:microsoft.com/office/officeart/2005/8/layout/vList5"/>
    <dgm:cxn modelId="{53E09106-4D9F-43EB-9F27-C4874F6A2352}" type="presParOf" srcId="{95CE61D1-310E-4B1C-9621-259DD4650ACE}" destId="{CE892AC9-582D-4780-B830-4A06AD9AC9FF}" srcOrd="1" destOrd="0" presId="urn:microsoft.com/office/officeart/2005/8/layout/vList5"/>
    <dgm:cxn modelId="{1E68B1EB-F9DF-46F5-B23F-1897426BA7F9}" type="presParOf" srcId="{E03513B6-B757-4D79-B241-089506EEB20F}" destId="{5E481046-BDB3-45DA-8471-24E9D25D7FE0}" srcOrd="21" destOrd="0" presId="urn:microsoft.com/office/officeart/2005/8/layout/vList5"/>
    <dgm:cxn modelId="{416CD7AF-5D9C-4951-A6BB-7447F5D9141F}" type="presParOf" srcId="{E03513B6-B757-4D79-B241-089506EEB20F}" destId="{71FE62E3-C751-42FD-B200-3D40EED7D14F}" srcOrd="22" destOrd="0" presId="urn:microsoft.com/office/officeart/2005/8/layout/vList5"/>
    <dgm:cxn modelId="{4EBF926D-578D-4071-8C63-0F3FA3163F28}" type="presParOf" srcId="{71FE62E3-C751-42FD-B200-3D40EED7D14F}" destId="{5660565C-EDD2-4E3A-BD08-26E1F89DE188}" srcOrd="0" destOrd="0" presId="urn:microsoft.com/office/officeart/2005/8/layout/vList5"/>
    <dgm:cxn modelId="{6AEA4F98-ACD8-4FF1-AAE9-C26AF58B2CBE}" type="presParOf" srcId="{71FE62E3-C751-42FD-B200-3D40EED7D14F}" destId="{FCB53D80-E3FD-45BF-855B-E7A58B60BB41}" srcOrd="1" destOrd="0" presId="urn:microsoft.com/office/officeart/2005/8/layout/vList5"/>
    <dgm:cxn modelId="{11E54748-04B4-4A26-ABE2-3209EB99820D}" type="presParOf" srcId="{E03513B6-B757-4D79-B241-089506EEB20F}" destId="{558BFA98-9C4B-44FC-9E0B-91E04AE4DBB2}" srcOrd="23" destOrd="0" presId="urn:microsoft.com/office/officeart/2005/8/layout/vList5"/>
    <dgm:cxn modelId="{4D6746A9-F974-41A2-9811-9D7D3DBA2F42}" type="presParOf" srcId="{E03513B6-B757-4D79-B241-089506EEB20F}" destId="{C18D3D8D-E435-4B57-8E5F-68EF451BBB8B}" srcOrd="24" destOrd="0" presId="urn:microsoft.com/office/officeart/2005/8/layout/vList5"/>
    <dgm:cxn modelId="{E75CC871-1EE6-4058-9BE0-49E1384204ED}" type="presParOf" srcId="{C18D3D8D-E435-4B57-8E5F-68EF451BBB8B}" destId="{F1826C26-2A9F-4828-9E74-097318C4E859}" srcOrd="0" destOrd="0" presId="urn:microsoft.com/office/officeart/2005/8/layout/vList5"/>
    <dgm:cxn modelId="{FED5997B-87F6-4897-971F-37EA3B043602}" type="presParOf" srcId="{C18D3D8D-E435-4B57-8E5F-68EF451BBB8B}" destId="{4558F624-6BD5-47FA-B89F-E5E27FECD9A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6332962" y="-2773306"/>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Setting up your developer environment</a:t>
          </a:r>
        </a:p>
      </dsp:txBody>
      <dsp:txXfrm rot="-5400000">
        <a:off x="3493008" y="92515"/>
        <a:ext cx="6183925" cy="478148"/>
      </dsp:txXfrm>
    </dsp:sp>
    <dsp:sp modelId="{A5438C1E-89FB-411C-9EAB-7842FD136D3A}">
      <dsp:nvSpPr>
        <dsp:cNvPr id="0" name=""/>
        <dsp:cNvSpPr/>
      </dsp:nvSpPr>
      <dsp:spPr>
        <a:xfrm>
          <a:off x="0" y="413"/>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1</a:t>
          </a:r>
        </a:p>
      </dsp:txBody>
      <dsp:txXfrm>
        <a:off x="32333" y="32746"/>
        <a:ext cx="3428342" cy="597687"/>
      </dsp:txXfrm>
    </dsp:sp>
    <dsp:sp modelId="{E6420154-04FB-467D-88B8-1F7D05114D7E}">
      <dsp:nvSpPr>
        <dsp:cNvPr id="0" name=""/>
        <dsp:cNvSpPr/>
      </dsp:nvSpPr>
      <dsp:spPr>
        <a:xfrm rot="5400000">
          <a:off x="6332962" y="-2077835"/>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Building modern cloud apps</a:t>
          </a:r>
        </a:p>
      </dsp:txBody>
      <dsp:txXfrm rot="-5400000">
        <a:off x="3493008" y="787986"/>
        <a:ext cx="6183925" cy="478148"/>
      </dsp:txXfrm>
    </dsp:sp>
    <dsp:sp modelId="{F8539A12-2D82-4C88-98C3-1B1E242F4079}">
      <dsp:nvSpPr>
        <dsp:cNvPr id="0" name=""/>
        <dsp:cNvSpPr/>
      </dsp:nvSpPr>
      <dsp:spPr>
        <a:xfrm>
          <a:off x="0" y="695884"/>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2</a:t>
          </a:r>
        </a:p>
      </dsp:txBody>
      <dsp:txXfrm>
        <a:off x="32333" y="728217"/>
        <a:ext cx="3428342" cy="597687"/>
      </dsp:txXfrm>
    </dsp:sp>
    <dsp:sp modelId="{61247A71-DC9E-4A76-B169-395D763BB202}">
      <dsp:nvSpPr>
        <dsp:cNvPr id="0" name=""/>
        <dsp:cNvSpPr/>
      </dsp:nvSpPr>
      <dsp:spPr>
        <a:xfrm rot="5400000">
          <a:off x="6332962" y="-1382364"/>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Identity with Azure AD and Office 365 APIs</a:t>
          </a:r>
        </a:p>
      </dsp:txBody>
      <dsp:txXfrm rot="-5400000">
        <a:off x="3493008" y="1483457"/>
        <a:ext cx="6183925" cy="478148"/>
      </dsp:txXfrm>
    </dsp:sp>
    <dsp:sp modelId="{1D40B9DC-3DB8-4751-BFF0-8DBEF83FF13C}">
      <dsp:nvSpPr>
        <dsp:cNvPr id="0" name=""/>
        <dsp:cNvSpPr/>
      </dsp:nvSpPr>
      <dsp:spPr>
        <a:xfrm>
          <a:off x="0" y="1391355"/>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3</a:t>
          </a:r>
        </a:p>
      </dsp:txBody>
      <dsp:txXfrm>
        <a:off x="32333" y="1423688"/>
        <a:ext cx="3428342" cy="597687"/>
      </dsp:txXfrm>
    </dsp:sp>
    <dsp:sp modelId="{735907E8-CD71-421F-8950-285DC6511AD6}">
      <dsp:nvSpPr>
        <dsp:cNvPr id="0" name=""/>
        <dsp:cNvSpPr/>
      </dsp:nvSpPr>
      <dsp:spPr>
        <a:xfrm rot="5400000">
          <a:off x="6332962" y="-686893"/>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DevOps with Azure and Visual Studio Team Services</a:t>
          </a:r>
        </a:p>
      </dsp:txBody>
      <dsp:txXfrm rot="-5400000">
        <a:off x="3493008" y="2178928"/>
        <a:ext cx="6183925" cy="478148"/>
      </dsp:txXfrm>
    </dsp:sp>
    <dsp:sp modelId="{03632F8B-4E93-4840-9E4E-68F53BBC5873}">
      <dsp:nvSpPr>
        <dsp:cNvPr id="0" name=""/>
        <dsp:cNvSpPr/>
      </dsp:nvSpPr>
      <dsp:spPr>
        <a:xfrm>
          <a:off x="0" y="2086826"/>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4</a:t>
          </a:r>
        </a:p>
      </dsp:txBody>
      <dsp:txXfrm>
        <a:off x="32333" y="2119159"/>
        <a:ext cx="3428342" cy="597687"/>
      </dsp:txXfrm>
    </dsp:sp>
    <dsp:sp modelId="{4F53A1C7-4C5E-467C-93C1-9040792E7E19}">
      <dsp:nvSpPr>
        <dsp:cNvPr id="0" name=""/>
        <dsp:cNvSpPr/>
      </dsp:nvSpPr>
      <dsp:spPr>
        <a:xfrm rot="5400000">
          <a:off x="6332962" y="8578"/>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Monitoring applications with App Insights</a:t>
          </a:r>
        </a:p>
      </dsp:txBody>
      <dsp:txXfrm rot="-5400000">
        <a:off x="3493008" y="2874400"/>
        <a:ext cx="6183925" cy="478148"/>
      </dsp:txXfrm>
    </dsp:sp>
    <dsp:sp modelId="{7F905116-DF52-47DE-BE38-A75756ACB8D6}">
      <dsp:nvSpPr>
        <dsp:cNvPr id="0" name=""/>
        <dsp:cNvSpPr/>
      </dsp:nvSpPr>
      <dsp:spPr>
        <a:xfrm>
          <a:off x="0" y="2782297"/>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5</a:t>
          </a:r>
        </a:p>
      </dsp:txBody>
      <dsp:txXfrm>
        <a:off x="32333" y="2814630"/>
        <a:ext cx="3428342" cy="597687"/>
      </dsp:txXfrm>
    </dsp:sp>
    <dsp:sp modelId="{68B4BBEF-B3B9-44EE-93CE-818230DA2604}">
      <dsp:nvSpPr>
        <dsp:cNvPr id="0" name=""/>
        <dsp:cNvSpPr/>
      </dsp:nvSpPr>
      <dsp:spPr>
        <a:xfrm rot="5400000">
          <a:off x="6332962" y="704049"/>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Introduction to Docker and Azure container service</a:t>
          </a:r>
        </a:p>
      </dsp:txBody>
      <dsp:txXfrm rot="-5400000">
        <a:off x="3493008" y="3569871"/>
        <a:ext cx="6183925" cy="478148"/>
      </dsp:txXfrm>
    </dsp:sp>
    <dsp:sp modelId="{291529A3-D216-4DC4-835B-3321FFD0318C}">
      <dsp:nvSpPr>
        <dsp:cNvPr id="0" name=""/>
        <dsp:cNvSpPr/>
      </dsp:nvSpPr>
      <dsp:spPr>
        <a:xfrm>
          <a:off x="0" y="3477768"/>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6</a:t>
          </a:r>
        </a:p>
      </dsp:txBody>
      <dsp:txXfrm>
        <a:off x="32333" y="3510101"/>
        <a:ext cx="3428342" cy="597687"/>
      </dsp:txXfrm>
    </dsp:sp>
    <dsp:sp modelId="{12B67329-6C74-4CE3-AA42-7F4F34AD07BC}">
      <dsp:nvSpPr>
        <dsp:cNvPr id="0" name=""/>
        <dsp:cNvSpPr/>
      </dsp:nvSpPr>
      <dsp:spPr>
        <a:xfrm rot="5400000">
          <a:off x="6332962" y="1399520"/>
          <a:ext cx="529882"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Lap around other Azure dev focused features</a:t>
          </a:r>
        </a:p>
      </dsp:txBody>
      <dsp:txXfrm rot="-5400000">
        <a:off x="3493008" y="4265342"/>
        <a:ext cx="6183925" cy="478148"/>
      </dsp:txXfrm>
    </dsp:sp>
    <dsp:sp modelId="{F1C64B8A-0378-48EC-9D61-9DDE57011B84}">
      <dsp:nvSpPr>
        <dsp:cNvPr id="0" name=""/>
        <dsp:cNvSpPr/>
      </dsp:nvSpPr>
      <dsp:spPr>
        <a:xfrm>
          <a:off x="0" y="4173239"/>
          <a:ext cx="3493008" cy="66235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Module 7</a:t>
          </a:r>
        </a:p>
      </dsp:txBody>
      <dsp:txXfrm>
        <a:off x="32333" y="4205572"/>
        <a:ext cx="3428342" cy="5976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6288569" y="-2716899"/>
          <a:ext cx="618668"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Setting up your developer environment</a:t>
          </a:r>
        </a:p>
      </dsp:txBody>
      <dsp:txXfrm rot="-5400000">
        <a:off x="3493008" y="108863"/>
        <a:ext cx="6179591" cy="558266"/>
      </dsp:txXfrm>
    </dsp:sp>
    <dsp:sp modelId="{A5438C1E-89FB-411C-9EAB-7842FD136D3A}">
      <dsp:nvSpPr>
        <dsp:cNvPr id="0" name=""/>
        <dsp:cNvSpPr/>
      </dsp:nvSpPr>
      <dsp:spPr>
        <a:xfrm>
          <a:off x="0" y="1328"/>
          <a:ext cx="3493008" cy="7733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HOL 1</a:t>
          </a:r>
        </a:p>
      </dsp:txBody>
      <dsp:txXfrm>
        <a:off x="37751" y="39079"/>
        <a:ext cx="3417506" cy="697833"/>
      </dsp:txXfrm>
    </dsp:sp>
    <dsp:sp modelId="{E6420154-04FB-467D-88B8-1F7D05114D7E}">
      <dsp:nvSpPr>
        <dsp:cNvPr id="0" name=""/>
        <dsp:cNvSpPr/>
      </dsp:nvSpPr>
      <dsp:spPr>
        <a:xfrm rot="5400000">
          <a:off x="6288569" y="-1904897"/>
          <a:ext cx="618668"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Building modern cloud apps</a:t>
          </a:r>
        </a:p>
      </dsp:txBody>
      <dsp:txXfrm rot="-5400000">
        <a:off x="3493008" y="920865"/>
        <a:ext cx="6179591" cy="558266"/>
      </dsp:txXfrm>
    </dsp:sp>
    <dsp:sp modelId="{F8539A12-2D82-4C88-98C3-1B1E242F4079}">
      <dsp:nvSpPr>
        <dsp:cNvPr id="0" name=""/>
        <dsp:cNvSpPr/>
      </dsp:nvSpPr>
      <dsp:spPr>
        <a:xfrm>
          <a:off x="0" y="813330"/>
          <a:ext cx="3493008" cy="7733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HOL 2</a:t>
          </a:r>
        </a:p>
      </dsp:txBody>
      <dsp:txXfrm>
        <a:off x="37751" y="851081"/>
        <a:ext cx="3417506" cy="697833"/>
      </dsp:txXfrm>
    </dsp:sp>
    <dsp:sp modelId="{61247A71-DC9E-4A76-B169-395D763BB202}">
      <dsp:nvSpPr>
        <dsp:cNvPr id="0" name=""/>
        <dsp:cNvSpPr/>
      </dsp:nvSpPr>
      <dsp:spPr>
        <a:xfrm rot="5400000">
          <a:off x="6288569" y="-1092894"/>
          <a:ext cx="618668"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Identity with Azure AD and Office 365 APIs</a:t>
          </a:r>
        </a:p>
      </dsp:txBody>
      <dsp:txXfrm rot="-5400000">
        <a:off x="3493008" y="1732868"/>
        <a:ext cx="6179591" cy="558266"/>
      </dsp:txXfrm>
    </dsp:sp>
    <dsp:sp modelId="{1D40B9DC-3DB8-4751-BFF0-8DBEF83FF13C}">
      <dsp:nvSpPr>
        <dsp:cNvPr id="0" name=""/>
        <dsp:cNvSpPr/>
      </dsp:nvSpPr>
      <dsp:spPr>
        <a:xfrm>
          <a:off x="0" y="1625333"/>
          <a:ext cx="3493008" cy="7733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HOL 3</a:t>
          </a:r>
        </a:p>
      </dsp:txBody>
      <dsp:txXfrm>
        <a:off x="37751" y="1663084"/>
        <a:ext cx="3417506" cy="697833"/>
      </dsp:txXfrm>
    </dsp:sp>
    <dsp:sp modelId="{735907E8-CD71-421F-8950-285DC6511AD6}">
      <dsp:nvSpPr>
        <dsp:cNvPr id="0" name=""/>
        <dsp:cNvSpPr/>
      </dsp:nvSpPr>
      <dsp:spPr>
        <a:xfrm rot="5400000">
          <a:off x="6288569" y="-280891"/>
          <a:ext cx="618668"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DevOps with Azure and Visual Studio Team Services</a:t>
          </a:r>
        </a:p>
      </dsp:txBody>
      <dsp:txXfrm rot="-5400000">
        <a:off x="3493008" y="2544871"/>
        <a:ext cx="6179591" cy="558266"/>
      </dsp:txXfrm>
    </dsp:sp>
    <dsp:sp modelId="{03632F8B-4E93-4840-9E4E-68F53BBC5873}">
      <dsp:nvSpPr>
        <dsp:cNvPr id="0" name=""/>
        <dsp:cNvSpPr/>
      </dsp:nvSpPr>
      <dsp:spPr>
        <a:xfrm>
          <a:off x="0" y="2437336"/>
          <a:ext cx="3493008" cy="7733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HOL 4</a:t>
          </a:r>
        </a:p>
      </dsp:txBody>
      <dsp:txXfrm>
        <a:off x="37751" y="2475087"/>
        <a:ext cx="3417506" cy="697833"/>
      </dsp:txXfrm>
    </dsp:sp>
    <dsp:sp modelId="{4F53A1C7-4C5E-467C-93C1-9040792E7E19}">
      <dsp:nvSpPr>
        <dsp:cNvPr id="0" name=""/>
        <dsp:cNvSpPr/>
      </dsp:nvSpPr>
      <dsp:spPr>
        <a:xfrm rot="5400000">
          <a:off x="6288569" y="531111"/>
          <a:ext cx="618668"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0" i="0" u="none" kern="1200" dirty="0"/>
            <a:t>Infrastructure as code with </a:t>
          </a:r>
          <a:r>
            <a:rPr lang="en-US" sz="1700" kern="1200" dirty="0"/>
            <a:t>Azure Resource Manager (ARM)</a:t>
          </a:r>
        </a:p>
      </dsp:txBody>
      <dsp:txXfrm rot="-5400000">
        <a:off x="3493008" y="3356874"/>
        <a:ext cx="6179591" cy="558266"/>
      </dsp:txXfrm>
    </dsp:sp>
    <dsp:sp modelId="{7F905116-DF52-47DE-BE38-A75756ACB8D6}">
      <dsp:nvSpPr>
        <dsp:cNvPr id="0" name=""/>
        <dsp:cNvSpPr/>
      </dsp:nvSpPr>
      <dsp:spPr>
        <a:xfrm>
          <a:off x="0" y="3249339"/>
          <a:ext cx="3493008" cy="7733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HOL 5</a:t>
          </a:r>
        </a:p>
      </dsp:txBody>
      <dsp:txXfrm>
        <a:off x="37751" y="3287090"/>
        <a:ext cx="3417506" cy="697833"/>
      </dsp:txXfrm>
    </dsp:sp>
    <dsp:sp modelId="{221D5F81-3BC4-4811-940D-8B1BBEDB27DE}">
      <dsp:nvSpPr>
        <dsp:cNvPr id="0" name=""/>
        <dsp:cNvSpPr/>
      </dsp:nvSpPr>
      <dsp:spPr>
        <a:xfrm rot="5400000">
          <a:off x="6288569" y="1343113"/>
          <a:ext cx="618668"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Monitoring applications with App Insights</a:t>
          </a:r>
        </a:p>
      </dsp:txBody>
      <dsp:txXfrm rot="-5400000">
        <a:off x="3493008" y="4168876"/>
        <a:ext cx="6179591" cy="558266"/>
      </dsp:txXfrm>
    </dsp:sp>
    <dsp:sp modelId="{855CB823-9B0A-44F5-93DF-71A72EAFEDC3}">
      <dsp:nvSpPr>
        <dsp:cNvPr id="0" name=""/>
        <dsp:cNvSpPr/>
      </dsp:nvSpPr>
      <dsp:spPr>
        <a:xfrm>
          <a:off x="0" y="4061341"/>
          <a:ext cx="3493008" cy="7733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HOL 6</a:t>
          </a:r>
        </a:p>
      </dsp:txBody>
      <dsp:txXfrm>
        <a:off x="37751" y="4099092"/>
        <a:ext cx="3417506" cy="6978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624A4-1729-464B-A0E7-F90B1343283F}">
      <dsp:nvSpPr>
        <dsp:cNvPr id="0" name=""/>
        <dsp:cNvSpPr/>
      </dsp:nvSpPr>
      <dsp:spPr>
        <a:xfrm rot="5400000">
          <a:off x="6443945" y="-2909672"/>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Overview</a:t>
          </a:r>
        </a:p>
      </dsp:txBody>
      <dsp:txXfrm rot="-5400000">
        <a:off x="3493008" y="56296"/>
        <a:ext cx="6194761" cy="277855"/>
      </dsp:txXfrm>
    </dsp:sp>
    <dsp:sp modelId="{A5438C1E-89FB-411C-9EAB-7842FD136D3A}">
      <dsp:nvSpPr>
        <dsp:cNvPr id="0" name=""/>
        <dsp:cNvSpPr/>
      </dsp:nvSpPr>
      <dsp:spPr>
        <a:xfrm>
          <a:off x="0" y="2774"/>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9:00 AM – 9:30</a:t>
          </a:r>
        </a:p>
      </dsp:txBody>
      <dsp:txXfrm>
        <a:off x="18789" y="21563"/>
        <a:ext cx="3455430" cy="347318"/>
      </dsp:txXfrm>
    </dsp:sp>
    <dsp:sp modelId="{0F76540A-83A1-43AF-A915-E9CCF31AD761}">
      <dsp:nvSpPr>
        <dsp:cNvPr id="0" name=""/>
        <dsp:cNvSpPr/>
      </dsp:nvSpPr>
      <dsp:spPr>
        <a:xfrm rot="5400000">
          <a:off x="6443945" y="-2505531"/>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Tools and developer environment overview </a:t>
          </a:r>
          <a:r>
            <a:rPr lang="en-US" sz="1400" b="0" i="0" u="none" kern="1200" dirty="0"/>
            <a:t>Lecture + Demo</a:t>
          </a:r>
          <a:endParaRPr lang="en-US" sz="1400" kern="1200" dirty="0"/>
        </a:p>
      </dsp:txBody>
      <dsp:txXfrm rot="-5400000">
        <a:off x="3493008" y="460437"/>
        <a:ext cx="6194761" cy="277855"/>
      </dsp:txXfrm>
    </dsp:sp>
    <dsp:sp modelId="{8FF1422C-FB3D-4E40-B9AA-2876EA0039EA}">
      <dsp:nvSpPr>
        <dsp:cNvPr id="0" name=""/>
        <dsp:cNvSpPr/>
      </dsp:nvSpPr>
      <dsp:spPr>
        <a:xfrm>
          <a:off x="0" y="406916"/>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9:30 – 10:00</a:t>
          </a:r>
        </a:p>
      </dsp:txBody>
      <dsp:txXfrm>
        <a:off x="18789" y="425705"/>
        <a:ext cx="3455430" cy="347318"/>
      </dsp:txXfrm>
    </dsp:sp>
    <dsp:sp modelId="{45F3B3F6-2CED-45D8-B6E2-0409440DA4C3}">
      <dsp:nvSpPr>
        <dsp:cNvPr id="0" name=""/>
        <dsp:cNvSpPr/>
      </dsp:nvSpPr>
      <dsp:spPr>
        <a:xfrm rot="5400000">
          <a:off x="6443945" y="-2101389"/>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HOL 1 - Tools and Developer Environment Setup</a:t>
          </a:r>
        </a:p>
      </dsp:txBody>
      <dsp:txXfrm rot="-5400000">
        <a:off x="3493008" y="864579"/>
        <a:ext cx="6194761" cy="277855"/>
      </dsp:txXfrm>
    </dsp:sp>
    <dsp:sp modelId="{4F72D66B-A8F6-4DB6-8FBA-070AAE1CF9EE}">
      <dsp:nvSpPr>
        <dsp:cNvPr id="0" name=""/>
        <dsp:cNvSpPr/>
      </dsp:nvSpPr>
      <dsp:spPr>
        <a:xfrm>
          <a:off x="0" y="811058"/>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10:00 – 10:30</a:t>
          </a:r>
        </a:p>
      </dsp:txBody>
      <dsp:txXfrm>
        <a:off x="18789" y="829847"/>
        <a:ext cx="3455430" cy="347318"/>
      </dsp:txXfrm>
    </dsp:sp>
    <dsp:sp modelId="{E12892D9-F98F-4E4E-B9C8-0D972EE87560}">
      <dsp:nvSpPr>
        <dsp:cNvPr id="0" name=""/>
        <dsp:cNvSpPr/>
      </dsp:nvSpPr>
      <dsp:spPr>
        <a:xfrm rot="5400000">
          <a:off x="6443945" y="-1697247"/>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Break</a:t>
          </a:r>
        </a:p>
      </dsp:txBody>
      <dsp:txXfrm rot="-5400000">
        <a:off x="3493008" y="1268721"/>
        <a:ext cx="6194761" cy="277855"/>
      </dsp:txXfrm>
    </dsp:sp>
    <dsp:sp modelId="{71590097-DEB6-41CE-BD82-632DBACBA39B}">
      <dsp:nvSpPr>
        <dsp:cNvPr id="0" name=""/>
        <dsp:cNvSpPr/>
      </dsp:nvSpPr>
      <dsp:spPr>
        <a:xfrm>
          <a:off x="0" y="1215199"/>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10:30 – 10:45</a:t>
          </a:r>
        </a:p>
      </dsp:txBody>
      <dsp:txXfrm>
        <a:off x="18789" y="1233988"/>
        <a:ext cx="3455430" cy="347318"/>
      </dsp:txXfrm>
    </dsp:sp>
    <dsp:sp modelId="{E27862F7-10C7-472B-87FB-B72257CD730B}">
      <dsp:nvSpPr>
        <dsp:cNvPr id="0" name=""/>
        <dsp:cNvSpPr/>
      </dsp:nvSpPr>
      <dsp:spPr>
        <a:xfrm rot="5400000">
          <a:off x="6443945" y="-1293105"/>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HOL1 - Tools and Developer Environment Setup (Cont'd)</a:t>
          </a:r>
        </a:p>
      </dsp:txBody>
      <dsp:txXfrm rot="-5400000">
        <a:off x="3493008" y="1672863"/>
        <a:ext cx="6194761" cy="277855"/>
      </dsp:txXfrm>
    </dsp:sp>
    <dsp:sp modelId="{350959BE-A20B-4B1B-9A79-239BC65E6964}">
      <dsp:nvSpPr>
        <dsp:cNvPr id="0" name=""/>
        <dsp:cNvSpPr/>
      </dsp:nvSpPr>
      <dsp:spPr>
        <a:xfrm>
          <a:off x="0" y="1619341"/>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 10:45 -11:15</a:t>
          </a:r>
        </a:p>
      </dsp:txBody>
      <dsp:txXfrm>
        <a:off x="18789" y="1638130"/>
        <a:ext cx="3455430" cy="347318"/>
      </dsp:txXfrm>
    </dsp:sp>
    <dsp:sp modelId="{B61D215C-99BF-4A69-A71B-1F574E932348}">
      <dsp:nvSpPr>
        <dsp:cNvPr id="0" name=""/>
        <dsp:cNvSpPr/>
      </dsp:nvSpPr>
      <dsp:spPr>
        <a:xfrm rot="5400000">
          <a:off x="6443945" y="-888963"/>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Modern Cloud Apps </a:t>
          </a:r>
          <a:r>
            <a:rPr lang="en-US" sz="1400" b="0" i="0" u="none" kern="1200" dirty="0"/>
            <a:t>Lecture + Demo</a:t>
          </a:r>
          <a:endParaRPr lang="en-US" sz="1400" kern="1200" dirty="0"/>
        </a:p>
      </dsp:txBody>
      <dsp:txXfrm rot="-5400000">
        <a:off x="3493008" y="2077005"/>
        <a:ext cx="6194761" cy="277855"/>
      </dsp:txXfrm>
    </dsp:sp>
    <dsp:sp modelId="{9BE55685-5B91-4ED0-A3F3-E0AFDD677C54}">
      <dsp:nvSpPr>
        <dsp:cNvPr id="0" name=""/>
        <dsp:cNvSpPr/>
      </dsp:nvSpPr>
      <dsp:spPr>
        <a:xfrm>
          <a:off x="0" y="2023483"/>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11:15 - 12:00 PM</a:t>
          </a:r>
        </a:p>
      </dsp:txBody>
      <dsp:txXfrm>
        <a:off x="18789" y="2042272"/>
        <a:ext cx="3455430" cy="347318"/>
      </dsp:txXfrm>
    </dsp:sp>
    <dsp:sp modelId="{400F7EFE-C693-404B-97E3-2D2B46DCED50}">
      <dsp:nvSpPr>
        <dsp:cNvPr id="0" name=""/>
        <dsp:cNvSpPr/>
      </dsp:nvSpPr>
      <dsp:spPr>
        <a:xfrm rot="5400000">
          <a:off x="6443945" y="-484822"/>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Lunch</a:t>
          </a:r>
        </a:p>
      </dsp:txBody>
      <dsp:txXfrm rot="-5400000">
        <a:off x="3493008" y="2481146"/>
        <a:ext cx="6194761" cy="277855"/>
      </dsp:txXfrm>
    </dsp:sp>
    <dsp:sp modelId="{A22C4155-616D-4F4C-A223-723BEA428ED7}">
      <dsp:nvSpPr>
        <dsp:cNvPr id="0" name=""/>
        <dsp:cNvSpPr/>
      </dsp:nvSpPr>
      <dsp:spPr>
        <a:xfrm>
          <a:off x="0" y="2427625"/>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12:00 -1:00</a:t>
          </a:r>
        </a:p>
      </dsp:txBody>
      <dsp:txXfrm>
        <a:off x="18789" y="2446414"/>
        <a:ext cx="3455430" cy="347318"/>
      </dsp:txXfrm>
    </dsp:sp>
    <dsp:sp modelId="{D43E34EF-5CE0-465E-BECF-EAD8EAC9838E}">
      <dsp:nvSpPr>
        <dsp:cNvPr id="0" name=""/>
        <dsp:cNvSpPr/>
      </dsp:nvSpPr>
      <dsp:spPr>
        <a:xfrm rot="5400000">
          <a:off x="6443945" y="-80680"/>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HOL 2 - Modern Cloud Apps</a:t>
          </a:r>
        </a:p>
      </dsp:txBody>
      <dsp:txXfrm rot="-5400000">
        <a:off x="3493008" y="2885288"/>
        <a:ext cx="6194761" cy="277855"/>
      </dsp:txXfrm>
    </dsp:sp>
    <dsp:sp modelId="{FBCD6E4D-02F9-4B96-B891-81E6D680DC0C}">
      <dsp:nvSpPr>
        <dsp:cNvPr id="0" name=""/>
        <dsp:cNvSpPr/>
      </dsp:nvSpPr>
      <dsp:spPr>
        <a:xfrm>
          <a:off x="0" y="2831767"/>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1:00 - 2:30</a:t>
          </a:r>
        </a:p>
      </dsp:txBody>
      <dsp:txXfrm>
        <a:off x="18789" y="2850556"/>
        <a:ext cx="3455430" cy="347318"/>
      </dsp:txXfrm>
    </dsp:sp>
    <dsp:sp modelId="{FC331AB9-0D83-4CC7-9D27-73A841AB883D}">
      <dsp:nvSpPr>
        <dsp:cNvPr id="0" name=""/>
        <dsp:cNvSpPr/>
      </dsp:nvSpPr>
      <dsp:spPr>
        <a:xfrm rot="5400000">
          <a:off x="6443945" y="323461"/>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Break</a:t>
          </a:r>
        </a:p>
      </dsp:txBody>
      <dsp:txXfrm rot="-5400000">
        <a:off x="3493008" y="3289430"/>
        <a:ext cx="6194761" cy="277855"/>
      </dsp:txXfrm>
    </dsp:sp>
    <dsp:sp modelId="{0EF06FAD-3524-4BD1-B078-697A8FAE965D}">
      <dsp:nvSpPr>
        <dsp:cNvPr id="0" name=""/>
        <dsp:cNvSpPr/>
      </dsp:nvSpPr>
      <dsp:spPr>
        <a:xfrm>
          <a:off x="0" y="3235909"/>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2:30 - 2:45</a:t>
          </a:r>
        </a:p>
      </dsp:txBody>
      <dsp:txXfrm>
        <a:off x="18789" y="3254698"/>
        <a:ext cx="3455430" cy="347318"/>
      </dsp:txXfrm>
    </dsp:sp>
    <dsp:sp modelId="{80AC146E-A9F7-4B60-B06C-7F0E6092BDB4}">
      <dsp:nvSpPr>
        <dsp:cNvPr id="0" name=""/>
        <dsp:cNvSpPr/>
      </dsp:nvSpPr>
      <dsp:spPr>
        <a:xfrm rot="5400000">
          <a:off x="6443945" y="727603"/>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Identity and Office365 APIs Overview </a:t>
          </a:r>
          <a:r>
            <a:rPr lang="en-US" sz="1400" b="0" i="0" u="none" kern="1200" dirty="0"/>
            <a:t>Lecture + Demo</a:t>
          </a:r>
          <a:endParaRPr lang="en-US" sz="1400" kern="1200" dirty="0"/>
        </a:p>
      </dsp:txBody>
      <dsp:txXfrm rot="-5400000">
        <a:off x="3493008" y="3693572"/>
        <a:ext cx="6194761" cy="277855"/>
      </dsp:txXfrm>
    </dsp:sp>
    <dsp:sp modelId="{B33B9E8A-E9A9-4A69-9E54-CDC82E49B1FD}">
      <dsp:nvSpPr>
        <dsp:cNvPr id="0" name=""/>
        <dsp:cNvSpPr/>
      </dsp:nvSpPr>
      <dsp:spPr>
        <a:xfrm>
          <a:off x="0" y="3640050"/>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2:45 - 3:45</a:t>
          </a:r>
        </a:p>
      </dsp:txBody>
      <dsp:txXfrm>
        <a:off x="18789" y="3658839"/>
        <a:ext cx="3455430" cy="347318"/>
      </dsp:txXfrm>
    </dsp:sp>
    <dsp:sp modelId="{34CC8437-3B2F-4B76-B5DF-2EE06EE97321}">
      <dsp:nvSpPr>
        <dsp:cNvPr id="0" name=""/>
        <dsp:cNvSpPr/>
      </dsp:nvSpPr>
      <dsp:spPr>
        <a:xfrm rot="5400000">
          <a:off x="6443945" y="1131745"/>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HOL 3 - Identity and Office365 APIs</a:t>
          </a:r>
        </a:p>
      </dsp:txBody>
      <dsp:txXfrm rot="-5400000">
        <a:off x="3493008" y="4097714"/>
        <a:ext cx="6194761" cy="277855"/>
      </dsp:txXfrm>
    </dsp:sp>
    <dsp:sp modelId="{BA362265-BFC7-4AAA-9A72-FAE87330D06A}">
      <dsp:nvSpPr>
        <dsp:cNvPr id="0" name=""/>
        <dsp:cNvSpPr/>
      </dsp:nvSpPr>
      <dsp:spPr>
        <a:xfrm>
          <a:off x="0" y="4044192"/>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3:45 - 4:45</a:t>
          </a:r>
        </a:p>
      </dsp:txBody>
      <dsp:txXfrm>
        <a:off x="18789" y="4062981"/>
        <a:ext cx="3455430" cy="347318"/>
      </dsp:txXfrm>
    </dsp:sp>
    <dsp:sp modelId="{156A4FBD-5C59-4C21-B9DB-EA5715FD3136}">
      <dsp:nvSpPr>
        <dsp:cNvPr id="0" name=""/>
        <dsp:cNvSpPr/>
      </dsp:nvSpPr>
      <dsp:spPr>
        <a:xfrm rot="5400000">
          <a:off x="6443945" y="1535886"/>
          <a:ext cx="307917"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Q&amp;A</a:t>
          </a:r>
        </a:p>
      </dsp:txBody>
      <dsp:txXfrm rot="-5400000">
        <a:off x="3493008" y="4501855"/>
        <a:ext cx="6194761" cy="277855"/>
      </dsp:txXfrm>
    </dsp:sp>
    <dsp:sp modelId="{4402A6D0-E73F-47D7-AFAB-86D03A52490D}">
      <dsp:nvSpPr>
        <dsp:cNvPr id="0" name=""/>
        <dsp:cNvSpPr/>
      </dsp:nvSpPr>
      <dsp:spPr>
        <a:xfrm>
          <a:off x="0" y="4448334"/>
          <a:ext cx="3493008" cy="38489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4:45 - 5:00</a:t>
          </a:r>
        </a:p>
      </dsp:txBody>
      <dsp:txXfrm>
        <a:off x="18789" y="4467123"/>
        <a:ext cx="3455430" cy="3473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F2439-BF27-4F4F-9C6A-4FD3CD892173}">
      <dsp:nvSpPr>
        <dsp:cNvPr id="0" name=""/>
        <dsp:cNvSpPr/>
      </dsp:nvSpPr>
      <dsp:spPr>
        <a:xfrm rot="5400000">
          <a:off x="6455751" y="-2925789"/>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Recap</a:t>
          </a:r>
          <a:endParaRPr lang="en-US" sz="1300" kern="1200" dirty="0"/>
        </a:p>
      </dsp:txBody>
      <dsp:txXfrm rot="-5400000">
        <a:off x="3493008" y="50833"/>
        <a:ext cx="6195913" cy="256546"/>
      </dsp:txXfrm>
    </dsp:sp>
    <dsp:sp modelId="{EC1EB1B5-90A7-493B-AD9C-BA31EA560306}">
      <dsp:nvSpPr>
        <dsp:cNvPr id="0" name=""/>
        <dsp:cNvSpPr/>
      </dsp:nvSpPr>
      <dsp:spPr>
        <a:xfrm>
          <a:off x="0" y="1416"/>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9:00 AM-9:15</a:t>
          </a:r>
          <a:endParaRPr lang="en-US" sz="1600" kern="1200" dirty="0"/>
        </a:p>
      </dsp:txBody>
      <dsp:txXfrm>
        <a:off x="17348" y="18764"/>
        <a:ext cx="3458312" cy="320684"/>
      </dsp:txXfrm>
    </dsp:sp>
    <dsp:sp modelId="{98997997-98D1-4045-81E0-9243CD594E5D}">
      <dsp:nvSpPr>
        <dsp:cNvPr id="0" name=""/>
        <dsp:cNvSpPr/>
      </dsp:nvSpPr>
      <dsp:spPr>
        <a:xfrm rot="5400000">
          <a:off x="6455751" y="-2552639"/>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Continuous integration Lecture + Demo</a:t>
          </a:r>
          <a:endParaRPr lang="en-US" sz="1300" kern="1200" dirty="0"/>
        </a:p>
      </dsp:txBody>
      <dsp:txXfrm rot="-5400000">
        <a:off x="3493008" y="423983"/>
        <a:ext cx="6195913" cy="256546"/>
      </dsp:txXfrm>
    </dsp:sp>
    <dsp:sp modelId="{BE3EDFDA-3F7A-4C2E-8E05-24C88FC3829B}">
      <dsp:nvSpPr>
        <dsp:cNvPr id="0" name=""/>
        <dsp:cNvSpPr/>
      </dsp:nvSpPr>
      <dsp:spPr>
        <a:xfrm>
          <a:off x="0" y="374566"/>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9:15 - 10:00</a:t>
          </a:r>
          <a:endParaRPr lang="en-US" sz="1600" kern="1200" dirty="0"/>
        </a:p>
      </dsp:txBody>
      <dsp:txXfrm>
        <a:off x="17348" y="391914"/>
        <a:ext cx="3458312" cy="320684"/>
      </dsp:txXfrm>
    </dsp:sp>
    <dsp:sp modelId="{54F29C5A-0C6D-4587-87C8-30905D844F15}">
      <dsp:nvSpPr>
        <dsp:cNvPr id="0" name=""/>
        <dsp:cNvSpPr/>
      </dsp:nvSpPr>
      <dsp:spPr>
        <a:xfrm rot="5400000">
          <a:off x="6455751" y="-2179490"/>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Break</a:t>
          </a:r>
          <a:endParaRPr lang="en-US" sz="1300" kern="1200" dirty="0"/>
        </a:p>
      </dsp:txBody>
      <dsp:txXfrm rot="-5400000">
        <a:off x="3493008" y="797132"/>
        <a:ext cx="6195913" cy="256546"/>
      </dsp:txXfrm>
    </dsp:sp>
    <dsp:sp modelId="{7F2A1588-C4A7-4418-8F86-D615469ACC8F}">
      <dsp:nvSpPr>
        <dsp:cNvPr id="0" name=""/>
        <dsp:cNvSpPr/>
      </dsp:nvSpPr>
      <dsp:spPr>
        <a:xfrm>
          <a:off x="0" y="747715"/>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10:00 - 	10:15</a:t>
          </a:r>
          <a:endParaRPr lang="en-US" sz="1600" kern="1200" dirty="0"/>
        </a:p>
      </dsp:txBody>
      <dsp:txXfrm>
        <a:off x="17348" y="765063"/>
        <a:ext cx="3458312" cy="320684"/>
      </dsp:txXfrm>
    </dsp:sp>
    <dsp:sp modelId="{305D479E-3E82-4E40-8591-7920046044CA}">
      <dsp:nvSpPr>
        <dsp:cNvPr id="0" name=""/>
        <dsp:cNvSpPr/>
      </dsp:nvSpPr>
      <dsp:spPr>
        <a:xfrm rot="5400000">
          <a:off x="6455751" y="-1806341"/>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HOL 4 - Continuous integration</a:t>
          </a:r>
          <a:endParaRPr lang="en-US" sz="1300" kern="1200" dirty="0"/>
        </a:p>
      </dsp:txBody>
      <dsp:txXfrm rot="-5400000">
        <a:off x="3493008" y="1170281"/>
        <a:ext cx="6195913" cy="256546"/>
      </dsp:txXfrm>
    </dsp:sp>
    <dsp:sp modelId="{A95FCAC1-A86A-49E6-93F3-35518D1CB588}">
      <dsp:nvSpPr>
        <dsp:cNvPr id="0" name=""/>
        <dsp:cNvSpPr/>
      </dsp:nvSpPr>
      <dsp:spPr>
        <a:xfrm>
          <a:off x="0" y="1120864"/>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10:15 - 11:15</a:t>
          </a:r>
          <a:endParaRPr lang="en-US" sz="1600" kern="1200" dirty="0"/>
        </a:p>
      </dsp:txBody>
      <dsp:txXfrm>
        <a:off x="17348" y="1138212"/>
        <a:ext cx="3458312" cy="320684"/>
      </dsp:txXfrm>
    </dsp:sp>
    <dsp:sp modelId="{7D841E58-123D-4354-A16F-013633AFBD3A}">
      <dsp:nvSpPr>
        <dsp:cNvPr id="0" name=""/>
        <dsp:cNvSpPr/>
      </dsp:nvSpPr>
      <dsp:spPr>
        <a:xfrm rot="5400000">
          <a:off x="6455751" y="-1433191"/>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Infrastructure as code (ARM)	Lecture + Demo</a:t>
          </a:r>
          <a:endParaRPr lang="en-US" sz="1300" kern="1200" dirty="0"/>
        </a:p>
      </dsp:txBody>
      <dsp:txXfrm rot="-5400000">
        <a:off x="3493008" y="1543431"/>
        <a:ext cx="6195913" cy="256546"/>
      </dsp:txXfrm>
    </dsp:sp>
    <dsp:sp modelId="{9315BC47-31EE-4CB8-8DAE-86843AE51B70}">
      <dsp:nvSpPr>
        <dsp:cNvPr id="0" name=""/>
        <dsp:cNvSpPr/>
      </dsp:nvSpPr>
      <dsp:spPr>
        <a:xfrm>
          <a:off x="0" y="1494014"/>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11:15 - 12:00 PM</a:t>
          </a:r>
          <a:endParaRPr lang="en-US" sz="1600" kern="1200" dirty="0"/>
        </a:p>
      </dsp:txBody>
      <dsp:txXfrm>
        <a:off x="17348" y="1511362"/>
        <a:ext cx="3458312" cy="320684"/>
      </dsp:txXfrm>
    </dsp:sp>
    <dsp:sp modelId="{3924DC22-42FB-4A35-90F3-3F70DC1B413B}">
      <dsp:nvSpPr>
        <dsp:cNvPr id="0" name=""/>
        <dsp:cNvSpPr/>
      </dsp:nvSpPr>
      <dsp:spPr>
        <a:xfrm rot="5400000">
          <a:off x="6455751" y="-1060042"/>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Lunch</a:t>
          </a:r>
          <a:endParaRPr lang="en-US" sz="1300" kern="1200" dirty="0"/>
        </a:p>
      </dsp:txBody>
      <dsp:txXfrm rot="-5400000">
        <a:off x="3493008" y="1916580"/>
        <a:ext cx="6195913" cy="256546"/>
      </dsp:txXfrm>
    </dsp:sp>
    <dsp:sp modelId="{9AA9F4C6-7CDE-4287-AB42-7935505FC6A7}">
      <dsp:nvSpPr>
        <dsp:cNvPr id="0" name=""/>
        <dsp:cNvSpPr/>
      </dsp:nvSpPr>
      <dsp:spPr>
        <a:xfrm>
          <a:off x="0" y="1867163"/>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12:00 - 1:00</a:t>
          </a:r>
          <a:endParaRPr lang="en-US" sz="1600" kern="1200" dirty="0"/>
        </a:p>
      </dsp:txBody>
      <dsp:txXfrm>
        <a:off x="17348" y="1884511"/>
        <a:ext cx="3458312" cy="320684"/>
      </dsp:txXfrm>
    </dsp:sp>
    <dsp:sp modelId="{A98CB637-414B-4235-9322-CDB9B3AB4396}">
      <dsp:nvSpPr>
        <dsp:cNvPr id="0" name=""/>
        <dsp:cNvSpPr/>
      </dsp:nvSpPr>
      <dsp:spPr>
        <a:xfrm rot="5400000">
          <a:off x="6455751" y="-686893"/>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HOL 5 - Infrastructure as code (ARM)</a:t>
          </a:r>
          <a:endParaRPr lang="en-US" sz="1300" kern="1200" dirty="0"/>
        </a:p>
      </dsp:txBody>
      <dsp:txXfrm rot="-5400000">
        <a:off x="3493008" y="2289729"/>
        <a:ext cx="6195913" cy="256546"/>
      </dsp:txXfrm>
    </dsp:sp>
    <dsp:sp modelId="{050F393B-63AE-4969-8E65-7A35A5A012B7}">
      <dsp:nvSpPr>
        <dsp:cNvPr id="0" name=""/>
        <dsp:cNvSpPr/>
      </dsp:nvSpPr>
      <dsp:spPr>
        <a:xfrm>
          <a:off x="0" y="2240312"/>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1:00 - 2:00</a:t>
          </a:r>
          <a:endParaRPr lang="en-US" sz="1600" kern="1200" dirty="0"/>
        </a:p>
      </dsp:txBody>
      <dsp:txXfrm>
        <a:off x="17348" y="2257660"/>
        <a:ext cx="3458312" cy="320684"/>
      </dsp:txXfrm>
    </dsp:sp>
    <dsp:sp modelId="{834F7C11-0897-40E6-B2BA-5A8F6FE36D85}">
      <dsp:nvSpPr>
        <dsp:cNvPr id="0" name=""/>
        <dsp:cNvSpPr/>
      </dsp:nvSpPr>
      <dsp:spPr>
        <a:xfrm rot="5400000">
          <a:off x="6455751" y="-313743"/>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Break</a:t>
          </a:r>
          <a:endParaRPr lang="en-US" sz="1300" kern="1200" dirty="0"/>
        </a:p>
      </dsp:txBody>
      <dsp:txXfrm rot="-5400000">
        <a:off x="3493008" y="2662879"/>
        <a:ext cx="6195913" cy="256546"/>
      </dsp:txXfrm>
    </dsp:sp>
    <dsp:sp modelId="{5201838D-804B-4A34-8E4A-7EC6008DE4E7}">
      <dsp:nvSpPr>
        <dsp:cNvPr id="0" name=""/>
        <dsp:cNvSpPr/>
      </dsp:nvSpPr>
      <dsp:spPr>
        <a:xfrm>
          <a:off x="0" y="2613462"/>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2:00 - 2:15</a:t>
          </a:r>
          <a:endParaRPr lang="en-US" sz="1600" kern="1200" dirty="0"/>
        </a:p>
      </dsp:txBody>
      <dsp:txXfrm>
        <a:off x="17348" y="2630810"/>
        <a:ext cx="3458312" cy="320684"/>
      </dsp:txXfrm>
    </dsp:sp>
    <dsp:sp modelId="{5A1F3ACD-366F-49BC-8AFF-1280C8CECD08}">
      <dsp:nvSpPr>
        <dsp:cNvPr id="0" name=""/>
        <dsp:cNvSpPr/>
      </dsp:nvSpPr>
      <dsp:spPr>
        <a:xfrm rot="5400000">
          <a:off x="6455751" y="59405"/>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Monitoring  Lecture + Demo</a:t>
          </a:r>
          <a:endParaRPr lang="en-US" sz="1300" kern="1200" dirty="0"/>
        </a:p>
      </dsp:txBody>
      <dsp:txXfrm rot="-5400000">
        <a:off x="3493008" y="3036028"/>
        <a:ext cx="6195913" cy="256546"/>
      </dsp:txXfrm>
    </dsp:sp>
    <dsp:sp modelId="{96A5357F-26FB-46B9-AC76-401E637DCA6D}">
      <dsp:nvSpPr>
        <dsp:cNvPr id="0" name=""/>
        <dsp:cNvSpPr/>
      </dsp:nvSpPr>
      <dsp:spPr>
        <a:xfrm>
          <a:off x="0" y="2986611"/>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2:15 - 3:00</a:t>
          </a:r>
          <a:endParaRPr lang="en-US" sz="1600" kern="1200" dirty="0"/>
        </a:p>
      </dsp:txBody>
      <dsp:txXfrm>
        <a:off x="17348" y="3003959"/>
        <a:ext cx="3458312" cy="320684"/>
      </dsp:txXfrm>
    </dsp:sp>
    <dsp:sp modelId="{5C094C1F-0A4B-4924-94B4-9EF233FD65DC}">
      <dsp:nvSpPr>
        <dsp:cNvPr id="0" name=""/>
        <dsp:cNvSpPr/>
      </dsp:nvSpPr>
      <dsp:spPr>
        <a:xfrm rot="5400000">
          <a:off x="6455751" y="432555"/>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b="0" i="0" u="none" kern="1200" dirty="0"/>
            <a:t>HOL 6 - </a:t>
          </a:r>
          <a:r>
            <a:rPr lang="en-US" sz="1300" kern="1200" dirty="0"/>
            <a:t>Monitoring applications with App Insights</a:t>
          </a:r>
        </a:p>
      </dsp:txBody>
      <dsp:txXfrm rot="-5400000">
        <a:off x="3493008" y="3409178"/>
        <a:ext cx="6195913" cy="256546"/>
      </dsp:txXfrm>
    </dsp:sp>
    <dsp:sp modelId="{7D920196-9617-466A-B09A-F7961BB9A172}">
      <dsp:nvSpPr>
        <dsp:cNvPr id="0" name=""/>
        <dsp:cNvSpPr/>
      </dsp:nvSpPr>
      <dsp:spPr>
        <a:xfrm>
          <a:off x="0" y="3359760"/>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3:00 - 4:00</a:t>
          </a:r>
          <a:endParaRPr lang="en-US" sz="1600" kern="1200" dirty="0"/>
        </a:p>
      </dsp:txBody>
      <dsp:txXfrm>
        <a:off x="17348" y="3377108"/>
        <a:ext cx="3458312" cy="320684"/>
      </dsp:txXfrm>
    </dsp:sp>
    <dsp:sp modelId="{CE892AC9-582D-4780-B830-4A06AD9AC9FF}">
      <dsp:nvSpPr>
        <dsp:cNvPr id="0" name=""/>
        <dsp:cNvSpPr/>
      </dsp:nvSpPr>
      <dsp:spPr>
        <a:xfrm rot="5400000">
          <a:off x="6455751" y="805704"/>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fr-FR" sz="1300" b="0" i="0" u="none" kern="1200" dirty="0"/>
            <a:t>Containers (Docker, ACS) </a:t>
          </a:r>
          <a:r>
            <a:rPr lang="en-US" sz="1300" b="0" i="0" u="none" kern="1200" dirty="0"/>
            <a:t>Lecture + Demo</a:t>
          </a:r>
          <a:endParaRPr lang="fr-FR" sz="1300" kern="1200" dirty="0"/>
        </a:p>
      </dsp:txBody>
      <dsp:txXfrm rot="-5400000">
        <a:off x="3493008" y="3782327"/>
        <a:ext cx="6195913" cy="256546"/>
      </dsp:txXfrm>
    </dsp:sp>
    <dsp:sp modelId="{E6A402E3-81A1-4561-9072-A0080B31C16A}">
      <dsp:nvSpPr>
        <dsp:cNvPr id="0" name=""/>
        <dsp:cNvSpPr/>
      </dsp:nvSpPr>
      <dsp:spPr>
        <a:xfrm>
          <a:off x="0" y="3732910"/>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b="0" i="0" u="none" kern="1200" dirty="0"/>
            <a:t>4:00 - 4:45</a:t>
          </a:r>
          <a:endParaRPr lang="fr-FR" sz="1600" kern="1200" dirty="0"/>
        </a:p>
      </dsp:txBody>
      <dsp:txXfrm>
        <a:off x="17348" y="3750258"/>
        <a:ext cx="3458312" cy="320684"/>
      </dsp:txXfrm>
    </dsp:sp>
    <dsp:sp modelId="{FCB53D80-E3FD-45BF-855B-E7A58B60BB41}">
      <dsp:nvSpPr>
        <dsp:cNvPr id="0" name=""/>
        <dsp:cNvSpPr/>
      </dsp:nvSpPr>
      <dsp:spPr>
        <a:xfrm rot="5400000">
          <a:off x="6455751" y="1178853"/>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t>Lap around other Azure dev focused features</a:t>
          </a:r>
        </a:p>
      </dsp:txBody>
      <dsp:txXfrm rot="-5400000">
        <a:off x="3493008" y="4155476"/>
        <a:ext cx="6195913" cy="256546"/>
      </dsp:txXfrm>
    </dsp:sp>
    <dsp:sp modelId="{5660565C-EDD2-4E3A-BD08-26E1F89DE188}">
      <dsp:nvSpPr>
        <dsp:cNvPr id="0" name=""/>
        <dsp:cNvSpPr/>
      </dsp:nvSpPr>
      <dsp:spPr>
        <a:xfrm>
          <a:off x="0" y="4106059"/>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b="0" i="0" u="none" kern="1200" dirty="0"/>
            <a:t>4:45 - 5:15</a:t>
          </a:r>
          <a:endParaRPr lang="fr-FR" sz="1600" kern="1200" dirty="0"/>
        </a:p>
      </dsp:txBody>
      <dsp:txXfrm>
        <a:off x="17348" y="4123407"/>
        <a:ext cx="3458312" cy="320684"/>
      </dsp:txXfrm>
    </dsp:sp>
    <dsp:sp modelId="{4558F624-6BD5-47FA-B89F-E5E27FECD9A2}">
      <dsp:nvSpPr>
        <dsp:cNvPr id="0" name=""/>
        <dsp:cNvSpPr/>
      </dsp:nvSpPr>
      <dsp:spPr>
        <a:xfrm rot="5400000">
          <a:off x="6455751" y="1552003"/>
          <a:ext cx="284304" cy="620979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pt-BR" sz="1300" b="0" i="0" u="none" kern="1200" dirty="0"/>
            <a:t>Q&amp;A</a:t>
          </a:r>
          <a:endParaRPr lang="pt-BR" sz="1300" kern="1200" dirty="0"/>
        </a:p>
      </dsp:txBody>
      <dsp:txXfrm rot="-5400000">
        <a:off x="3493008" y="4528626"/>
        <a:ext cx="6195913" cy="256546"/>
      </dsp:txXfrm>
    </dsp:sp>
    <dsp:sp modelId="{F1826C26-2A9F-4828-9E74-097318C4E859}">
      <dsp:nvSpPr>
        <dsp:cNvPr id="0" name=""/>
        <dsp:cNvSpPr/>
      </dsp:nvSpPr>
      <dsp:spPr>
        <a:xfrm>
          <a:off x="0" y="4479208"/>
          <a:ext cx="3493008" cy="3553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BR" sz="1600" b="0" i="0" u="none" kern="1200" dirty="0"/>
            <a:t>5:15 - 5:30PM</a:t>
          </a:r>
          <a:endParaRPr lang="pt-BR" sz="1600" kern="1200" dirty="0"/>
        </a:p>
      </dsp:txBody>
      <dsp:txXfrm>
        <a:off x="17348" y="4496556"/>
        <a:ext cx="3458312" cy="32068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ED0D03-9335-4A45-B84F-753DA0CA5838}" type="datetimeFigureOut">
              <a:rPr lang="en-US" smtClean="0"/>
              <a:t>10/18/2016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1A46F7-389D-426D-A7F8-5D68B65FB2D1}" type="slidenum">
              <a:rPr lang="en-US" smtClean="0"/>
              <a:t>‹#›</a:t>
            </a:fld>
            <a:endParaRPr lang="en-US" dirty="0"/>
          </a:p>
        </p:txBody>
      </p:sp>
    </p:spTree>
    <p:extLst>
      <p:ext uri="{BB962C8B-B14F-4D97-AF65-F5344CB8AC3E}">
        <p14:creationId xmlns:p14="http://schemas.microsoft.com/office/powerpoint/2010/main" val="2577952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52908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98336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19100" y="700088"/>
            <a:ext cx="6223000" cy="35004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700">
                <a:solidFill>
                  <a:srgbClr val="000000"/>
                </a:solidFill>
                <a:latin typeface="Gill Sans" pitchFamily="125" charset="0"/>
                <a:ea typeface="ヒラギノ角ゴ ProN W3" pitchFamily="125" charset="-128"/>
                <a:sym typeface="Gill Sans" pitchFamily="125" charset="0"/>
              </a:defRPr>
            </a:lvl1pPr>
            <a:lvl2pPr marL="761212" indent="-292773" eaLnBrk="0" hangingPunct="0">
              <a:defRPr sz="3700">
                <a:solidFill>
                  <a:srgbClr val="000000"/>
                </a:solidFill>
                <a:latin typeface="Gill Sans" pitchFamily="125" charset="0"/>
                <a:ea typeface="ヒラギノ角ゴ ProN W3" pitchFamily="125" charset="-128"/>
                <a:sym typeface="Gill Sans" pitchFamily="125" charset="0"/>
              </a:defRPr>
            </a:lvl2pPr>
            <a:lvl3pPr marL="1171096" indent="-234219" eaLnBrk="0" hangingPunct="0">
              <a:defRPr sz="3700">
                <a:solidFill>
                  <a:srgbClr val="000000"/>
                </a:solidFill>
                <a:latin typeface="Gill Sans" pitchFamily="125" charset="0"/>
                <a:ea typeface="ヒラギノ角ゴ ProN W3" pitchFamily="125" charset="-128"/>
                <a:sym typeface="Gill Sans" pitchFamily="125" charset="0"/>
              </a:defRPr>
            </a:lvl3pPr>
            <a:lvl4pPr marL="1639533" indent="-234219" eaLnBrk="0" hangingPunct="0">
              <a:defRPr sz="3700">
                <a:solidFill>
                  <a:srgbClr val="000000"/>
                </a:solidFill>
                <a:latin typeface="Gill Sans" pitchFamily="125" charset="0"/>
                <a:ea typeface="ヒラギノ角ゴ ProN W3" pitchFamily="125" charset="-128"/>
                <a:sym typeface="Gill Sans" pitchFamily="125" charset="0"/>
              </a:defRPr>
            </a:lvl4pPr>
            <a:lvl5pPr marL="2107971" indent="-234219" eaLnBrk="0" hangingPunct="0">
              <a:defRPr sz="3700">
                <a:solidFill>
                  <a:srgbClr val="000000"/>
                </a:solidFill>
                <a:latin typeface="Gill Sans" pitchFamily="125" charset="0"/>
                <a:ea typeface="ヒラギノ角ゴ ProN W3" pitchFamily="125" charset="-128"/>
                <a:sym typeface="Gill Sans" pitchFamily="125" charset="0"/>
              </a:defRPr>
            </a:lvl5pPr>
            <a:lvl6pPr marL="2576410"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6pPr>
            <a:lvl7pPr marL="3044848"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7pPr>
            <a:lvl8pPr marL="3513286"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8pPr>
            <a:lvl9pPr marL="3981724" indent="-234219" algn="ctr" eaLnBrk="0" fontAlgn="base" hangingPunct="0">
              <a:spcBef>
                <a:spcPct val="0"/>
              </a:spcBef>
              <a:spcAft>
                <a:spcPct val="0"/>
              </a:spcAft>
              <a:defRPr sz="3700">
                <a:solidFill>
                  <a:srgbClr val="000000"/>
                </a:solidFill>
                <a:latin typeface="Gill Sans" pitchFamily="125" charset="0"/>
                <a:ea typeface="ヒラギノ角ゴ ProN W3" pitchFamily="125" charset="-128"/>
                <a:sym typeface="Gill Sans" pitchFamily="125"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A953C662-2664-46D9-8294-893CA318210D}" type="slidenum">
              <a:rPr kumimoji="0" lang="en-US" sz="1200" b="0" i="0" u="none" strike="noStrike" kern="0" cap="none" spc="0" normalizeH="0" baseline="0" noProof="0">
                <a:ln>
                  <a:noFill/>
                </a:ln>
                <a:solidFill>
                  <a:srgbClr val="000000"/>
                </a:solidFill>
                <a:effectLst/>
                <a:uLnTx/>
                <a:uFillTx/>
                <a:latin typeface="Gill Sans" pitchFamily="125" charset="0"/>
                <a:ea typeface="ヒラギノ角ゴ ProN W3" pitchFamily="125" charset="-128"/>
                <a:sym typeface="Gill Sans" pitchFamily="125" charset="0"/>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200" b="0" i="0" u="none" strike="noStrike" kern="0" cap="none" spc="0" normalizeH="0" baseline="0" noProof="0" dirty="0">
              <a:ln>
                <a:noFill/>
              </a:ln>
              <a:solidFill>
                <a:srgbClr val="000000"/>
              </a:solidFill>
              <a:effectLst/>
              <a:uLnTx/>
              <a:uFillTx/>
              <a:latin typeface="Gill Sans" pitchFamily="125" charset="0"/>
              <a:ea typeface="ヒラギノ角ゴ ProN W3" pitchFamily="125" charset="-128"/>
              <a:sym typeface="Gill Sans" pitchFamily="125" charset="0"/>
            </a:endParaRPr>
          </a:p>
        </p:txBody>
      </p:sp>
    </p:spTree>
    <p:extLst>
      <p:ext uri="{BB962C8B-B14F-4D97-AF65-F5344CB8AC3E}">
        <p14:creationId xmlns:p14="http://schemas.microsoft.com/office/powerpoint/2010/main" val="3348148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security</a:t>
            </a:r>
            <a:r>
              <a:rPr lang="en-US" baseline="0" dirty="0"/>
              <a:t> controls we apply to development, infrastructure, operations, and compliance apply to our global customer base. </a:t>
            </a:r>
            <a:r>
              <a:rPr lang="en-US" b="1" baseline="0" dirty="0"/>
              <a:t>Customers can explicitly choose which regions to deploy and store their data according to local privacy, security, or compliance requirements.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r>
              <a:rPr lang="en-US" baseline="0" dirty="0"/>
              <a:t>On this slide you can see the 34 regions where we operate (26 are active), including:</a:t>
            </a:r>
          </a:p>
          <a:p>
            <a:endParaRPr lang="en-US" baseline="0" dirty="0"/>
          </a:p>
          <a:p>
            <a:pPr marL="228600" indent="-228600">
              <a:buAutoNum type="arabicPeriod"/>
            </a:pPr>
            <a:r>
              <a:rPr lang="en-US" baseline="0" dirty="0"/>
              <a:t>Public cloud regional datacenters with geographic diversity. Customers can deploy two identical workloads in different regions with an Active/Active failover model. This can ensure business continuity in the event of a local disaster.</a:t>
            </a:r>
          </a:p>
          <a:p>
            <a:pPr marL="228600" indent="-228600">
              <a:buAutoNum type="arabicPeriod"/>
            </a:pPr>
            <a:r>
              <a:rPr lang="en-US" baseline="0" dirty="0"/>
              <a:t>Local and sovereign cloud. In-country Microsoft datacenters address data residency requirements, and we’re using a combination of technology as well as a legal framework to legally isolate certain regions of the world according to local sovereignty, governance, and rule of law, all the while providing the same exact up to date set of services in those regions.</a:t>
            </a:r>
          </a:p>
          <a:p>
            <a:pPr marL="457200" lvl="1" indent="0">
              <a:buNone/>
            </a:pPr>
            <a:endParaRPr lang="en-US" baseline="0" dirty="0"/>
          </a:p>
          <a:p>
            <a:pPr marL="457200" lvl="1" indent="0">
              <a:buNone/>
            </a:pPr>
            <a:r>
              <a:rPr lang="en-US" baseline="0" dirty="0"/>
              <a:t>There are four sovereign clouds today and four more planned, including Germany for example, as well as:</a:t>
            </a:r>
          </a:p>
          <a:p>
            <a:pPr marL="628650" lvl="1" indent="-171450">
              <a:buFontTx/>
              <a:buChar char="-"/>
            </a:pPr>
            <a:r>
              <a:rPr lang="en-US" baseline="0" dirty="0"/>
              <a:t>US Gov (2)</a:t>
            </a:r>
          </a:p>
          <a:p>
            <a:pPr marL="628650" lvl="1" indent="-171450">
              <a:buFontTx/>
              <a:buChar char="-"/>
            </a:pPr>
            <a:r>
              <a:rPr lang="en-US" baseline="0" dirty="0"/>
              <a:t>China North Beijing</a:t>
            </a:r>
          </a:p>
          <a:p>
            <a:pPr marL="628650" lvl="1" indent="-171450">
              <a:buFontTx/>
              <a:buChar char="-"/>
            </a:pPr>
            <a:r>
              <a:rPr lang="en-US" baseline="0" dirty="0"/>
              <a:t>China South Shanghai</a:t>
            </a:r>
          </a:p>
          <a:p>
            <a:pPr marL="457200" lvl="1" indent="0">
              <a:buFontTx/>
              <a:buNone/>
            </a:pPr>
            <a:r>
              <a:rPr lang="en-US" baseline="0" dirty="0"/>
              <a:t>Planned:</a:t>
            </a:r>
          </a:p>
          <a:p>
            <a:pPr marL="628650" lvl="1" indent="-171450">
              <a:buFontTx/>
              <a:buChar char="-"/>
            </a:pPr>
            <a:r>
              <a:rPr lang="en-US" baseline="0" dirty="0"/>
              <a:t>Germany Central</a:t>
            </a:r>
          </a:p>
          <a:p>
            <a:pPr marL="628650" lvl="1" indent="-171450">
              <a:buFontTx/>
              <a:buChar char="-"/>
            </a:pPr>
            <a:r>
              <a:rPr lang="en-US" baseline="0" dirty="0"/>
              <a:t>Germany Northeast</a:t>
            </a:r>
          </a:p>
          <a:p>
            <a:pPr marL="628650" lvl="1" indent="-171450">
              <a:buFontTx/>
              <a:buChar char="-"/>
            </a:pPr>
            <a:r>
              <a:rPr lang="en-US" baseline="0" dirty="0"/>
              <a:t>US DoD East</a:t>
            </a:r>
          </a:p>
          <a:p>
            <a:pPr marL="628650" lvl="1" indent="-171450">
              <a:buFontTx/>
              <a:buChar char="-"/>
            </a:pPr>
            <a:r>
              <a:rPr lang="en-US" baseline="0" dirty="0"/>
              <a:t>US DoD West</a:t>
            </a:r>
          </a:p>
        </p:txBody>
      </p:sp>
      <p:sp>
        <p:nvSpPr>
          <p:cNvPr id="4" name="Slide Number Placeholder 3"/>
          <p:cNvSpPr>
            <a:spLocks noGrp="1"/>
          </p:cNvSpPr>
          <p:nvPr>
            <p:ph type="sldNum" sz="quarter" idx="10"/>
          </p:nvPr>
        </p:nvSpPr>
        <p:spPr/>
        <p:txBody>
          <a:bodyPr/>
          <a:lstStyle/>
          <a:p>
            <a:fld id="{A15C472B-0BE7-420F-A37B-44BBF15E7929}" type="slidenum">
              <a:rPr lang="en-US" smtClean="0"/>
              <a:t>6</a:t>
            </a:fld>
            <a:endParaRPr lang="en-US" dirty="0"/>
          </a:p>
        </p:txBody>
      </p:sp>
    </p:spTree>
    <p:extLst>
      <p:ext uri="{BB962C8B-B14F-4D97-AF65-F5344CB8AC3E}">
        <p14:creationId xmlns:p14="http://schemas.microsoft.com/office/powerpoint/2010/main" val="1834862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79950" cy="26336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420913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had incredible momentum in the last year</a:t>
            </a:r>
            <a:r>
              <a:rPr lang="en-US" baseline="0" dirty="0"/>
              <a:t> with over 85% of Fortune 500 companies using the Microsoft Cloud</a:t>
            </a:r>
            <a:r>
              <a:rPr lang="en-US" baseline="0" dirty="0">
                <a:solidFill>
                  <a:srgbClr val="44546A"/>
                </a:solidFill>
              </a:rPr>
              <a:t>.</a:t>
            </a:r>
            <a:endParaRPr lang="en-US" baseline="0" dirty="0"/>
          </a:p>
        </p:txBody>
      </p:sp>
      <p:sp>
        <p:nvSpPr>
          <p:cNvPr id="4" name="Slide Number Placeholder 3"/>
          <p:cNvSpPr>
            <a:spLocks noGrp="1"/>
          </p:cNvSpPr>
          <p:nvPr>
            <p:ph type="sldNum" sz="quarter" idx="10"/>
          </p:nvPr>
        </p:nvSpPr>
        <p:spPr/>
        <p:txBody>
          <a:bodyPr/>
          <a:lstStyle/>
          <a:p>
            <a:fld id="{A15C472B-0BE7-420F-A37B-44BBF15E7929}" type="slidenum">
              <a:rPr lang="en-US" smtClean="0"/>
              <a:t>8</a:t>
            </a:fld>
            <a:endParaRPr lang="en-US" dirty="0"/>
          </a:p>
        </p:txBody>
      </p:sp>
    </p:spTree>
    <p:extLst>
      <p:ext uri="{BB962C8B-B14F-4D97-AF65-F5344CB8AC3E}">
        <p14:creationId xmlns:p14="http://schemas.microsoft.com/office/powerpoint/2010/main" val="514080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18217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Slide Image Placeholder 9"/>
          <p:cNvSpPr>
            <a:spLocks noGrp="1" noRot="1" noChangeAspect="1"/>
          </p:cNvSpPr>
          <p:nvPr>
            <p:ph type="sldImg"/>
          </p:nvPr>
        </p:nvSpPr>
        <p:spPr/>
      </p:sp>
      <p:sp>
        <p:nvSpPr>
          <p:cNvPr id="11" name="Notes Placeholder 10"/>
          <p:cNvSpPr>
            <a:spLocks noGrp="1"/>
          </p:cNvSpPr>
          <p:nvPr>
            <p:ph type="body" idx="1"/>
          </p:nvPr>
        </p:nvSpPr>
        <p:spPr/>
        <p:txBody>
          <a:bodyPr/>
          <a:lstStyle/>
          <a:p>
            <a:endParaRPr lang="en-US" dirty="0"/>
          </a:p>
        </p:txBody>
      </p:sp>
      <p:sp>
        <p:nvSpPr>
          <p:cNvPr id="16" name="Date Placeholder 15"/>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453B4A1-23F0-4EA8-922A-C21006FB5AB3}"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10/18/2016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4"/>
          </p:nvPr>
        </p:nvSpPr>
        <p:spPr/>
        <p:txBody>
          <a:bodyPr/>
          <a:lstStyle/>
          <a:p>
            <a:pPr marL="583218"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06590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674688"/>
            <a:ext cx="5997575" cy="3373437"/>
          </a:xfrm>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fld id="{DC26E0CF-778A-4965-89A5-8F8675AC4802}" type="datetime1">
              <a:rPr lang="en-US" smtClean="0">
                <a:solidFill>
                  <a:prstClr val="black"/>
                </a:solidFill>
              </a:rPr>
              <a:pPr/>
              <a:t>10/18/2016</a:t>
            </a:fld>
            <a:endParaRPr lang="en-US" dirty="0">
              <a:solidFill>
                <a:prstClr val="black"/>
              </a:solidFill>
            </a:endParaRPr>
          </a:p>
        </p:txBody>
      </p:sp>
      <p:sp>
        <p:nvSpPr>
          <p:cNvPr id="6" name="Footer Placeholder 5"/>
          <p:cNvSpPr>
            <a:spLocks noGrp="1"/>
          </p:cNvSpPr>
          <p:nvPr>
            <p:ph type="ftr" sz="quarter" idx="11"/>
          </p:nvPr>
        </p:nvSpPr>
        <p:spPr/>
        <p:txBody>
          <a:bodyPr/>
          <a:lstStyle/>
          <a:p>
            <a:r>
              <a:rPr lang="en-US"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a:solidFill>
                  <a:srgbClr val="000000"/>
                </a:solidFill>
                <a:latin typeface="Segoe UI" pitchFamily="34" charset="0"/>
              </a:rPr>
            </a:br>
            <a:r>
              <a:rPr lang="en-US" dirty="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fld id="{8B263312-38AA-4E1E-B2B5-0F8F122B24FE}" type="slidenum">
              <a:rPr lang="en-US" smtClean="0">
                <a:solidFill>
                  <a:prstClr val="black"/>
                </a:solidFill>
              </a:rPr>
              <a:pPr/>
              <a:t>11</a:t>
            </a:fld>
            <a:endParaRPr lang="en-US" dirty="0">
              <a:solidFill>
                <a:prstClr val="black"/>
              </a:solidFill>
            </a:endParaRPr>
          </a:p>
        </p:txBody>
      </p:sp>
      <p:sp>
        <p:nvSpPr>
          <p:cNvPr id="8" name="Header Placeholder 7"/>
          <p:cNvSpPr>
            <a:spLocks noGrp="1"/>
          </p:cNvSpPr>
          <p:nvPr>
            <p:ph type="hdr" sz="quarter" idx="13"/>
          </p:nvPr>
        </p:nvSpPr>
        <p:spPr/>
        <p:txBody>
          <a:bodyPr/>
          <a:lstStyle/>
          <a:p>
            <a:endParaRPr lang="en-US" dirty="0">
              <a:solidFill>
                <a:prstClr val="black"/>
              </a:solidFill>
            </a:endParaRPr>
          </a:p>
        </p:txBody>
      </p:sp>
    </p:spTree>
    <p:extLst>
      <p:ext uri="{BB962C8B-B14F-4D97-AF65-F5344CB8AC3E}">
        <p14:creationId xmlns:p14="http://schemas.microsoft.com/office/powerpoint/2010/main" val="110873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464">
              <a:lnSpc>
                <a:spcPct val="90000"/>
              </a:lnSpc>
              <a:spcAft>
                <a:spcPts val="346"/>
              </a:spcAft>
              <a:defRPr/>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TechReady 18</a:t>
            </a:r>
          </a:p>
        </p:txBody>
      </p:sp>
      <p:sp>
        <p:nvSpPr>
          <p:cNvPr id="5" name="Footer Placeholder 4"/>
          <p:cNvSpPr>
            <a:spLocks noGrp="1"/>
          </p:cNvSpPr>
          <p:nvPr>
            <p:ph type="ftr" sz="quarter" idx="11"/>
          </p:nvPr>
        </p:nvSpPr>
        <p:spPr/>
        <p:txBody>
          <a:bodyPr/>
          <a:lstStyle/>
          <a:p>
            <a:pPr marL="0" marR="0" lvl="0" indent="0" defTabSz="949165"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0" marR="0" lvl="0" indent="0" defTabSz="949165"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EFAA0E1-D50F-41BC-9414-849274E9F061}" type="datetime8">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535442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fld id="{13B44E78-9AD1-43F3-B2A8-41885E411DC4}" type="datetime1">
              <a:rPr lang="en-US" smtClean="0">
                <a:solidFill>
                  <a:prstClr val="black"/>
                </a:solidFill>
              </a:rPr>
              <a:pPr/>
              <a:t>10/18/2016</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8B263312-38AA-4E1E-B2B5-0F8F122B24FE}" type="slidenum">
              <a:rPr lang="en-US" smtClean="0">
                <a:solidFill>
                  <a:prstClr val="black"/>
                </a:solidFill>
              </a:rPr>
              <a:pPr/>
              <a:t>13</a:t>
            </a:fld>
            <a:endParaRPr lang="en-US" dirty="0">
              <a:solidFill>
                <a:prstClr val="black"/>
              </a:solidFill>
            </a:endParaRP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
        <p:nvSpPr>
          <p:cNvPr id="7" name="Footer Placeholder 6"/>
          <p:cNvSpPr>
            <a:spLocks noGrp="1"/>
          </p:cNvSpPr>
          <p:nvPr>
            <p:ph type="ftr" sz="quarter" idx="13"/>
          </p:nvPr>
        </p:nvSpPr>
        <p:spPr/>
        <p:txBody>
          <a:body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2157526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76558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ALTERNATE Hybrid Cloud Slide</a:t>
            </a:r>
          </a:p>
          <a:p>
            <a:endParaRPr lang="en-US" dirty="0"/>
          </a:p>
          <a:p>
            <a:r>
              <a:rPr lang="en-US" dirty="0"/>
              <a:t>With Azure, you can take the investments you’ve made in data and intellectual</a:t>
            </a:r>
            <a:r>
              <a:rPr lang="en-US" baseline="0" dirty="0"/>
              <a:t> property, and extend from on-premises to the cloud, or vice versa.</a:t>
            </a:r>
          </a:p>
          <a:p>
            <a:endParaRPr lang="en-US" baseline="0" dirty="0"/>
          </a:p>
          <a:p>
            <a:r>
              <a:rPr lang="en-US" dirty="0"/>
              <a:t>Companies fall into two main buckets with regards to hybrid: those who are using hybrid solutions as a temporary bridge to the cloud, and companies who are architecting hybrid solutions for use in perpetuity.</a:t>
            </a:r>
          </a:p>
          <a:p>
            <a:endParaRPr lang="en-US" dirty="0"/>
          </a:p>
          <a:p>
            <a:r>
              <a:rPr lang="en-US" dirty="0"/>
              <a:t>Amongst each of these types of customers, there are common use cases such as:</a:t>
            </a:r>
          </a:p>
          <a:p>
            <a:pPr marL="171450" indent="-171450">
              <a:buFontTx/>
              <a:buChar char="-"/>
            </a:pPr>
            <a:r>
              <a:rPr lang="en-US" dirty="0"/>
              <a:t>Application Availability</a:t>
            </a:r>
          </a:p>
          <a:p>
            <a:pPr marL="171450" indent="-171450">
              <a:buFontTx/>
              <a:buChar char="-"/>
            </a:pPr>
            <a:r>
              <a:rPr lang="en-US" dirty="0"/>
              <a:t>Bottomless Storage</a:t>
            </a:r>
          </a:p>
          <a:p>
            <a:pPr marL="171450" indent="-171450">
              <a:buFontTx/>
              <a:buChar char="-"/>
            </a:pPr>
            <a:r>
              <a:rPr lang="en-US" dirty="0"/>
              <a:t>Identity Management</a:t>
            </a:r>
          </a:p>
          <a:p>
            <a:pPr marL="171450" indent="-171450">
              <a:buFontTx/>
              <a:buChar char="-"/>
            </a:pPr>
            <a:r>
              <a:rPr lang="en-US" dirty="0"/>
              <a:t>Full hybrid applications</a:t>
            </a:r>
          </a:p>
          <a:p>
            <a:endParaRPr lang="en-US" dirty="0"/>
          </a:p>
          <a:p>
            <a:r>
              <a:rPr lang="en-US" dirty="0"/>
              <a:t>But—this isn’t easy. That’s why we support hybrid solutions across key elements for hybrid: networking, identity, data, and apps.</a:t>
            </a:r>
          </a:p>
          <a:p>
            <a:pPr marL="0" indent="0">
              <a:buNone/>
            </a:pPr>
            <a:endParaRPr lang="en-US" dirty="0"/>
          </a:p>
          <a:p>
            <a:r>
              <a:rPr lang="en-US" baseline="0" dirty="0"/>
              <a:t>[need combos of the displayed features to talk to the use cases]</a:t>
            </a:r>
          </a:p>
          <a:p>
            <a:pPr marL="0" indent="0">
              <a:buFontTx/>
              <a:buNone/>
            </a:pPr>
            <a:endParaRPr lang="en-US" baseline="0" dirty="0"/>
          </a:p>
          <a:p>
            <a:pPr marL="0" indent="0">
              <a:buFontTx/>
              <a:buNone/>
            </a:pPr>
            <a:r>
              <a:rPr lang="en-US" baseline="0" dirty="0"/>
              <a:t>Finally, Azure’s hybrid cloud capabilities support an open ecosystem:</a:t>
            </a:r>
          </a:p>
          <a:p>
            <a:pPr marL="628650" lvl="1" indent="-171450">
              <a:buFontTx/>
              <a:buChar char="-"/>
            </a:pPr>
            <a:r>
              <a:rPr lang="en-US" baseline="0" dirty="0"/>
              <a:t>Azure Marketplace</a:t>
            </a:r>
          </a:p>
          <a:p>
            <a:pPr marL="628650" lvl="1" indent="-171450">
              <a:buFontTx/>
              <a:buChar char="-"/>
            </a:pPr>
            <a:r>
              <a:rPr lang="en-US" baseline="0" dirty="0"/>
              <a:t>RedHat Linux on Azure</a:t>
            </a:r>
          </a:p>
          <a:p>
            <a:pPr marL="628650" lvl="1" indent="-171450">
              <a:buFontTx/>
              <a:buChar char="-"/>
            </a:pPr>
            <a:r>
              <a:rPr lang="en-US" baseline="0" dirty="0"/>
              <a:t>Hosters</a:t>
            </a:r>
          </a:p>
          <a:p>
            <a:pPr marL="628650" lvl="1" indent="-171450">
              <a:buFontTx/>
              <a:buChar char="-"/>
            </a:pPr>
            <a:r>
              <a:rPr lang="en-US" baseline="0" dirty="0"/>
              <a:t>Support for OSS App Platforms, languages, frameworks</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15C472B-0BE7-420F-A37B-44BBF15E792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013492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Azure, you can take the investments you’ve made in data and intellectual</a:t>
            </a:r>
            <a:r>
              <a:rPr lang="en-US" baseline="0" dirty="0"/>
              <a:t> property, and extend from on-premises to the cloud, or vice versa. Azure provides the portability to move your technology investments, whether open source or not, from cloud to on-premises and vice versa.</a:t>
            </a:r>
          </a:p>
          <a:p>
            <a:endParaRPr lang="en-US" baseline="0" dirty="0"/>
          </a:p>
          <a:p>
            <a:r>
              <a:rPr lang="en-US" dirty="0"/>
              <a:t>Companies fall into two main buckets with regards to hybrid: those who are using hybrid solutions as a temporary bridge to the cloud, and companies who are architecting hybrid solutions for use in perpetuity.</a:t>
            </a:r>
          </a:p>
          <a:p>
            <a:endParaRPr lang="en-US" dirty="0"/>
          </a:p>
          <a:p>
            <a:r>
              <a:rPr lang="en-US" dirty="0"/>
              <a:t>Amongst each of these types of customers, there are common use cases such as:</a:t>
            </a:r>
          </a:p>
          <a:p>
            <a:pPr marL="171450" indent="-171450">
              <a:buFontTx/>
              <a:buChar char="-"/>
            </a:pPr>
            <a:r>
              <a:rPr lang="en-US" dirty="0"/>
              <a:t>Application Availability</a:t>
            </a:r>
          </a:p>
          <a:p>
            <a:pPr marL="171450" indent="-171450">
              <a:buFontTx/>
              <a:buChar char="-"/>
            </a:pPr>
            <a:r>
              <a:rPr lang="en-US" dirty="0"/>
              <a:t>Bottomless Storage</a:t>
            </a:r>
          </a:p>
          <a:p>
            <a:pPr marL="171450" indent="-171450">
              <a:buFontTx/>
              <a:buChar char="-"/>
            </a:pPr>
            <a:r>
              <a:rPr lang="en-US" dirty="0"/>
              <a:t>Identity Management</a:t>
            </a:r>
          </a:p>
          <a:p>
            <a:pPr marL="171450" indent="-171450">
              <a:buFontTx/>
              <a:buChar char="-"/>
            </a:pPr>
            <a:r>
              <a:rPr lang="en-US" dirty="0"/>
              <a:t>Full hybrid applications</a:t>
            </a:r>
          </a:p>
          <a:p>
            <a:endParaRPr lang="en-US" dirty="0"/>
          </a:p>
          <a:p>
            <a:r>
              <a:rPr lang="en-US" dirty="0"/>
              <a:t>We provide</a:t>
            </a:r>
            <a:r>
              <a:rPr lang="en-US" baseline="0" dirty="0"/>
              <a:t> seamless, secure hybrid cloud capabilities across infrastructure, data, users, apps, and management.</a:t>
            </a:r>
          </a:p>
        </p:txBody>
      </p:sp>
      <p:sp>
        <p:nvSpPr>
          <p:cNvPr id="4" name="Slide Number Placeholder 3"/>
          <p:cNvSpPr>
            <a:spLocks noGrp="1"/>
          </p:cNvSpPr>
          <p:nvPr>
            <p:ph type="sldNum" sz="quarter" idx="10"/>
          </p:nvPr>
        </p:nvSpPr>
        <p:spPr/>
        <p:txBody>
          <a:bodyPr/>
          <a:lstStyle/>
          <a:p>
            <a:fld id="{A15C472B-0BE7-420F-A37B-44BBF15E7929}" type="slidenum">
              <a:rPr lang="en-US" smtClean="0"/>
              <a:t>16</a:t>
            </a:fld>
            <a:endParaRPr lang="en-US" dirty="0"/>
          </a:p>
        </p:txBody>
      </p:sp>
    </p:spTree>
    <p:extLst>
      <p:ext uri="{BB962C8B-B14F-4D97-AF65-F5344CB8AC3E}">
        <p14:creationId xmlns:p14="http://schemas.microsoft.com/office/powerpoint/2010/main" val="3708214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900" i="0" kern="1200" dirty="0">
                <a:solidFill>
                  <a:schemeClr val="tx1"/>
                </a:solidFill>
                <a:effectLst/>
                <a:latin typeface="Segoe UI Light" pitchFamily="34" charset="0"/>
                <a:ea typeface="+mn-ea"/>
                <a:cs typeface="+mn-cs"/>
              </a:rPr>
              <a:t>Azure Stack provides the</a:t>
            </a:r>
            <a:r>
              <a:rPr lang="en-US" sz="900" i="0" kern="1200" baseline="0" dirty="0">
                <a:solidFill>
                  <a:schemeClr val="tx1"/>
                </a:solidFill>
                <a:effectLst/>
                <a:latin typeface="Segoe UI Light" pitchFamily="34" charset="0"/>
                <a:ea typeface="+mn-ea"/>
                <a:cs typeface="+mn-cs"/>
              </a:rPr>
              <a:t> capabilities of Azure for customers who want to host it on their own premises. The Azure portal acts as a hub for managing between cloud and on-premises.</a:t>
            </a:r>
            <a:endParaRPr lang="en-US" sz="900" i="1" kern="1200" dirty="0">
              <a:solidFill>
                <a:schemeClr val="tx1"/>
              </a:solidFill>
              <a:effectLst/>
              <a:latin typeface="Segoe UI Light" pitchFamily="34" charset="0"/>
              <a:ea typeface="+mn-ea"/>
              <a:cs typeface="+mn-cs"/>
            </a:endParaRPr>
          </a:p>
          <a:p>
            <a:pPr marL="0" lvl="0" indent="0">
              <a:buFont typeface="Arial" panose="020B0604020202020204" pitchFamily="34" charset="0"/>
              <a:buNone/>
            </a:pPr>
            <a:endParaRPr lang="en-US" sz="900" i="1" kern="1200" dirty="0">
              <a:solidFill>
                <a:schemeClr val="tx1"/>
              </a:solidFill>
              <a:effectLst/>
              <a:latin typeface="Segoe UI Light" pitchFamily="34" charset="0"/>
              <a:ea typeface="+mn-ea"/>
              <a:cs typeface="+mn-cs"/>
            </a:endParaRPr>
          </a:p>
          <a:p>
            <a:pPr marL="0" lvl="0" indent="0">
              <a:buFont typeface="Arial" panose="020B0604020202020204" pitchFamily="34" charset="0"/>
              <a:buNone/>
            </a:pPr>
            <a:r>
              <a:rPr lang="en-US" sz="900" i="0" kern="1200" dirty="0">
                <a:solidFill>
                  <a:schemeClr val="tx1"/>
                </a:solidFill>
                <a:effectLst/>
                <a:latin typeface="Segoe UI Light" pitchFamily="34" charset="0"/>
                <a:ea typeface="+mn-ea"/>
                <a:cs typeface="+mn-cs"/>
              </a:rPr>
              <a:t>On</a:t>
            </a:r>
            <a:r>
              <a:rPr lang="en-US" sz="900" i="0" kern="1200" baseline="0" dirty="0">
                <a:solidFill>
                  <a:schemeClr val="tx1"/>
                </a:solidFill>
                <a:effectLst/>
                <a:latin typeface="Segoe UI Light" pitchFamily="34" charset="0"/>
                <a:ea typeface="+mn-ea"/>
                <a:cs typeface="+mn-cs"/>
              </a:rPr>
              <a:t> the left hand side, you have Microsoft Azure as a public cloud offering. Note that on the right, with Azure stack, the parity between key elements:</a:t>
            </a:r>
            <a:endParaRPr lang="en-US" sz="1100" i="0" kern="1200" dirty="0">
              <a:solidFill>
                <a:schemeClr val="tx1"/>
              </a:solidFill>
              <a:effectLst/>
              <a:latin typeface="Segoe UI Light" pitchFamily="34" charset="0"/>
              <a:ea typeface="+mn-ea"/>
              <a:cs typeface="+mn-cs"/>
            </a:endParaRP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Portal | PowerShell |</a:t>
            </a:r>
            <a:r>
              <a:rPr lang="en-US" sz="900" kern="1200" baseline="0" dirty="0">
                <a:solidFill>
                  <a:schemeClr val="tx1"/>
                </a:solidFill>
                <a:effectLst/>
                <a:latin typeface="Segoe UI Light" pitchFamily="34" charset="0"/>
                <a:ea typeface="+mn-ea"/>
                <a:cs typeface="+mn-cs"/>
              </a:rPr>
              <a:t> Dev-ops tools provide the s</a:t>
            </a:r>
            <a:r>
              <a:rPr lang="en-US" sz="900" kern="1200" dirty="0">
                <a:solidFill>
                  <a:schemeClr val="tx1"/>
                </a:solidFill>
                <a:effectLst/>
                <a:latin typeface="Segoe UI Light" pitchFamily="34" charset="0"/>
                <a:ea typeface="+mn-ea"/>
                <a:cs typeface="+mn-cs"/>
              </a:rPr>
              <a:t>ame end user experiences</a:t>
            </a:r>
            <a:r>
              <a:rPr lang="en-US" sz="900" kern="1200" baseline="0" dirty="0">
                <a:solidFill>
                  <a:schemeClr val="tx1"/>
                </a:solidFill>
                <a:effectLst/>
                <a:latin typeface="Segoe UI Light" pitchFamily="34" charset="0"/>
                <a:ea typeface="+mn-ea"/>
                <a:cs typeface="+mn-cs"/>
              </a:rPr>
              <a:t> and </a:t>
            </a:r>
            <a:r>
              <a:rPr lang="en-US" sz="900" kern="1200" dirty="0">
                <a:solidFill>
                  <a:schemeClr val="tx1"/>
                </a:solidFill>
                <a:effectLst/>
                <a:latin typeface="Segoe UI Light" pitchFamily="34" charset="0"/>
                <a:ea typeface="+mn-ea"/>
                <a:cs typeface="+mn-cs"/>
              </a:rPr>
              <a:t>same app model.  </a:t>
            </a:r>
            <a:endParaRPr lang="en-US" sz="1100" kern="1200" dirty="0">
              <a:solidFill>
                <a:schemeClr val="tx1"/>
              </a:solidFill>
              <a:effectLst/>
              <a:latin typeface="Segoe UI Light"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effectLst/>
                <a:latin typeface="Segoe UI Light" pitchFamily="34" charset="0"/>
                <a:ea typeface="+mn-ea"/>
                <a:cs typeface="+mn-cs"/>
              </a:rPr>
              <a:t>Azure Resource Manager lets</a:t>
            </a:r>
            <a:r>
              <a:rPr lang="en-US" sz="900" kern="1200" baseline="0" dirty="0">
                <a:solidFill>
                  <a:schemeClr val="tx1"/>
                </a:solidFill>
                <a:effectLst/>
                <a:latin typeface="Segoe UI Light" pitchFamily="34" charset="0"/>
                <a:ea typeface="+mn-ea"/>
                <a:cs typeface="+mn-cs"/>
              </a:rPr>
              <a:t> you </a:t>
            </a:r>
            <a:r>
              <a:rPr lang="en-US" sz="900" kern="1200" dirty="0">
                <a:solidFill>
                  <a:schemeClr val="tx1"/>
                </a:solidFill>
                <a:effectLst/>
                <a:latin typeface="Segoe UI Light" pitchFamily="34" charset="0"/>
                <a:ea typeface="+mn-ea"/>
                <a:cs typeface="+mn-cs"/>
              </a:rPr>
              <a:t>build reusable application templates for traditional and cloud-native apps. </a:t>
            </a: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Azure IaaS and PaaS services are available in both for unified app dev.</a:t>
            </a:r>
            <a:endParaRPr lang="en-US" sz="1100" kern="1200" dirty="0">
              <a:solidFill>
                <a:schemeClr val="tx1"/>
              </a:solidFill>
              <a:effectLst/>
              <a:latin typeface="Segoe UI Light" pitchFamily="34" charset="0"/>
              <a:ea typeface="+mn-ea"/>
              <a:cs typeface="+mn-cs"/>
            </a:endParaRPr>
          </a:p>
          <a:p>
            <a:pPr marL="171450" lvl="0" indent="-171450">
              <a:buFont typeface="Arial" panose="020B0604020202020204" pitchFamily="34" charset="0"/>
              <a:buChar char="•"/>
            </a:pPr>
            <a:r>
              <a:rPr lang="en-US" sz="900" kern="1200" dirty="0">
                <a:solidFill>
                  <a:schemeClr val="tx1"/>
                </a:solidFill>
                <a:effectLst/>
                <a:latin typeface="Segoe UI Light" pitchFamily="34" charset="0"/>
                <a:ea typeface="+mn-ea"/>
                <a:cs typeface="+mn-cs"/>
              </a:rPr>
              <a:t>On the infrastructure layer, we are making some translation – Azure runs on hyper-scale (each scale unit is 20 racks!) while you folks likely run a lesser footprint.  So we’re doing some work to make this fit into your environments.</a:t>
            </a:r>
            <a:endParaRPr lang="en-US" sz="1100" kern="1200" dirty="0">
              <a:solidFill>
                <a:schemeClr val="tx1"/>
              </a:solidFill>
              <a:effectLst/>
              <a:latin typeface="Segoe UI Light" pitchFamily="34" charset="0"/>
              <a:ea typeface="+mn-ea"/>
              <a:cs typeface="+mn-cs"/>
            </a:endParaRPr>
          </a:p>
          <a:p>
            <a:pPr marL="0" lvl="0" indent="0">
              <a:buFont typeface="Arial" panose="020B0604020202020204" pitchFamily="34" charset="0"/>
              <a:buNone/>
            </a:pPr>
            <a:endParaRPr lang="en-US" sz="1100" i="1" kern="1200" dirty="0">
              <a:solidFill>
                <a:schemeClr val="tx1"/>
              </a:solidFill>
              <a:effectLst/>
              <a:latin typeface="Segoe UI Light" pitchFamily="34" charset="0"/>
              <a:ea typeface="+mn-ea"/>
              <a:cs typeface="+mn-cs"/>
            </a:endParaRPr>
          </a:p>
          <a:p>
            <a:pPr marL="0" lvl="0" indent="0">
              <a:buFont typeface="Arial" panose="020B0604020202020204" pitchFamily="34" charset="0"/>
              <a:buNone/>
            </a:pPr>
            <a:r>
              <a:rPr lang="en-US" sz="1100" i="0" kern="1200" dirty="0">
                <a:solidFill>
                  <a:schemeClr val="tx1"/>
                </a:solidFill>
                <a:effectLst/>
                <a:latin typeface="Segoe UI Light" pitchFamily="34" charset="0"/>
                <a:ea typeface="+mn-ea"/>
                <a:cs typeface="+mn-cs"/>
              </a:rPr>
              <a:t>This</a:t>
            </a:r>
            <a:r>
              <a:rPr lang="en-US" sz="1100" i="0" kern="1200" baseline="0" dirty="0">
                <a:solidFill>
                  <a:schemeClr val="tx1"/>
                </a:solidFill>
                <a:effectLst/>
                <a:latin typeface="Segoe UI Light" pitchFamily="34" charset="0"/>
                <a:ea typeface="+mn-ea"/>
                <a:cs typeface="+mn-cs"/>
              </a:rPr>
              <a:t> provides some key b</a:t>
            </a:r>
            <a:r>
              <a:rPr lang="en-US" sz="1100" i="0" kern="1200" dirty="0">
                <a:solidFill>
                  <a:schemeClr val="tx1"/>
                </a:solidFill>
                <a:effectLst/>
                <a:latin typeface="Segoe UI Light" pitchFamily="34" charset="0"/>
                <a:ea typeface="+mn-ea"/>
                <a:cs typeface="+mn-cs"/>
              </a:rPr>
              <a:t>enefits across roles:</a:t>
            </a:r>
          </a:p>
          <a:p>
            <a:pPr marL="171450" lvl="0" indent="-171450">
              <a:buFont typeface="Arial" panose="020B0604020202020204" pitchFamily="34" charset="0"/>
              <a:buChar char="•"/>
            </a:pPr>
            <a:r>
              <a:rPr lang="en-US" sz="900" i="1" kern="1200" dirty="0">
                <a:solidFill>
                  <a:schemeClr val="tx1"/>
                </a:solidFill>
                <a:effectLst/>
                <a:latin typeface="Segoe UI Light" pitchFamily="34" charset="0"/>
                <a:ea typeface="+mn-ea"/>
                <a:cs typeface="+mn-cs"/>
              </a:rPr>
              <a:t>Application developers </a:t>
            </a:r>
            <a:r>
              <a:rPr lang="en-US" sz="900" kern="1200" dirty="0">
                <a:solidFill>
                  <a:schemeClr val="tx1"/>
                </a:solidFill>
                <a:effectLst/>
                <a:latin typeface="Segoe UI Light" pitchFamily="34" charset="0"/>
                <a:ea typeface="+mn-ea"/>
                <a:cs typeface="+mn-cs"/>
              </a:rPr>
              <a:t>can maximize their productivity using a ‘write once, deploy to Azure or Azure Stack’ approach.  Using APIs that are identical to Microsoft Azure, they can create applications based on open source or .NET technology that can easily run on-premises or in the public cloud.  They can also leverage the rich Azure ecosystem to jumpstart their Azure Stack development efforts.  </a:t>
            </a:r>
            <a:endParaRPr lang="en-US" sz="1100" kern="1200" dirty="0">
              <a:solidFill>
                <a:schemeClr val="tx1"/>
              </a:solidFill>
              <a:effectLst/>
              <a:latin typeface="Segoe UI Light" pitchFamily="34" charset="0"/>
              <a:ea typeface="+mn-ea"/>
              <a:cs typeface="+mn-cs"/>
            </a:endParaRPr>
          </a:p>
          <a:p>
            <a:pPr marL="171450" lvl="0" indent="-171450">
              <a:buFont typeface="Arial" panose="020B0604020202020204" pitchFamily="34" charset="0"/>
              <a:buChar char="•"/>
            </a:pPr>
            <a:r>
              <a:rPr lang="en-US" sz="900" i="1" kern="1200" dirty="0">
                <a:solidFill>
                  <a:schemeClr val="tx1"/>
                </a:solidFill>
                <a:effectLst/>
                <a:latin typeface="Segoe UI Light" pitchFamily="34" charset="0"/>
                <a:ea typeface="+mn-ea"/>
                <a:cs typeface="+mn-cs"/>
              </a:rPr>
              <a:t>IT professionals </a:t>
            </a:r>
            <a:r>
              <a:rPr lang="en-US" sz="900" kern="1200" dirty="0">
                <a:solidFill>
                  <a:schemeClr val="tx1"/>
                </a:solidFill>
                <a:effectLst/>
                <a:latin typeface="Segoe UI Light" pitchFamily="34" charset="0"/>
                <a:ea typeface="+mn-ea"/>
                <a:cs typeface="+mn-cs"/>
              </a:rPr>
              <a:t>can help transform on-premises datacenter resources into Azure-consistent IaaS and PaaS services, thereby maximizing agility and efficiency.  End users can quickly provision services using the same self-service experience as Azure.  IT gets to use the same automation tools as Azure to control the service delivery experience. </a:t>
            </a:r>
            <a:endParaRPr lang="en-US" sz="1100" kern="1200" dirty="0">
              <a:solidFill>
                <a:schemeClr val="tx1"/>
              </a:solidFill>
              <a:effectLst/>
              <a:latin typeface="Segoe UI Light" pitchFamily="34" charset="0"/>
              <a:ea typeface="+mn-ea"/>
              <a:cs typeface="+mn-cs"/>
            </a:endParaRPr>
          </a:p>
          <a:p>
            <a:pPr marL="171450" lvl="0" indent="-171450">
              <a:buFont typeface="Arial" panose="020B0604020202020204" pitchFamily="34" charset="0"/>
              <a:buChar char="•"/>
            </a:pPr>
            <a:r>
              <a:rPr lang="en-US" sz="900" i="1" kern="1200" dirty="0">
                <a:solidFill>
                  <a:schemeClr val="tx1"/>
                </a:solidFill>
                <a:effectLst/>
                <a:latin typeface="Segoe UI Light" pitchFamily="34" charset="0"/>
                <a:ea typeface="+mn-ea"/>
                <a:cs typeface="+mn-cs"/>
              </a:rPr>
              <a:t>Business leaders</a:t>
            </a:r>
            <a:r>
              <a:rPr lang="en-US" sz="900" kern="1200" dirty="0">
                <a:solidFill>
                  <a:schemeClr val="tx1"/>
                </a:solidFill>
                <a:effectLst/>
                <a:latin typeface="Segoe UI Light" pitchFamily="34" charset="0"/>
                <a:ea typeface="+mn-ea"/>
                <a:cs typeface="+mn-cs"/>
              </a:rPr>
              <a:t> can truly take advantage of cloud on your terms.</a:t>
            </a:r>
            <a:endParaRPr lang="en-US" dirty="0"/>
          </a:p>
        </p:txBody>
      </p:sp>
      <p:sp>
        <p:nvSpPr>
          <p:cNvPr id="4" name="Slide Number Placeholder 3"/>
          <p:cNvSpPr>
            <a:spLocks noGrp="1"/>
          </p:cNvSpPr>
          <p:nvPr>
            <p:ph type="sldNum" sz="quarter" idx="10"/>
          </p:nvPr>
        </p:nvSpPr>
        <p:spPr/>
        <p:txBody>
          <a:bodyPr/>
          <a:lstStyle/>
          <a:p>
            <a:fld id="{A15C472B-0BE7-420F-A37B-44BBF15E7929}" type="slidenum">
              <a:rPr lang="en-US" smtClean="0"/>
              <a:t>17</a:t>
            </a:fld>
            <a:endParaRPr lang="en-US" dirty="0"/>
          </a:p>
        </p:txBody>
      </p:sp>
    </p:spTree>
    <p:extLst>
      <p:ext uri="{BB962C8B-B14F-4D97-AF65-F5344CB8AC3E}">
        <p14:creationId xmlns:p14="http://schemas.microsoft.com/office/powerpoint/2010/main" val="1929237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15422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DAC288-28CF-40C3-A408-271E9A37F250}" type="slidenum">
              <a:rPr kumimoji="0" lang="en-US" sz="1200" b="0" i="0" u="none" strike="noStrike" kern="1200" cap="none" spc="0" normalizeH="0" baseline="0" noProof="0">
                <a:ln>
                  <a:noFill/>
                </a:ln>
                <a:solidFill>
                  <a:prstClr val="black"/>
                </a:solidFill>
                <a:effectLst/>
                <a:uLnTx/>
                <a:uFillTx/>
                <a:latin typeface="Arial"/>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a:ea typeface="+mn-ea"/>
              <a:cs typeface="Arial" pitchFamily="34" charset="0"/>
            </a:endParaRPr>
          </a:p>
        </p:txBody>
      </p:sp>
    </p:spTree>
    <p:extLst>
      <p:ext uri="{BB962C8B-B14F-4D97-AF65-F5344CB8AC3E}">
        <p14:creationId xmlns:p14="http://schemas.microsoft.com/office/powerpoint/2010/main" val="467357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10/18/2016 3:47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83388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heavily</a:t>
            </a:r>
            <a:r>
              <a:rPr lang="en-US" baseline="0" dirty="0"/>
              <a:t> invested in open-source technologies and partnerships, as evidenced on this slide. Nearly one in three Azure virtual machines are now running Linux, and we support Linux as a first class citizen.</a:t>
            </a:r>
          </a:p>
          <a:p>
            <a:endParaRPr lang="en-US" baseline="0" dirty="0"/>
          </a:p>
          <a:p>
            <a:r>
              <a:rPr lang="en-US" baseline="0" dirty="0"/>
              <a:t>Why is this important to Microsoft? Because it’s in the best interest of our customers. In fact, over 40% of CIOs are using open source as their primary strategy heading into 2017. We support our customers’ computing, whatever it is and wherever it is.</a:t>
            </a:r>
          </a:p>
          <a:p>
            <a:endParaRPr lang="en-US" baseline="0" dirty="0"/>
          </a:p>
          <a:p>
            <a:r>
              <a:rPr lang="en-US" baseline="0" dirty="0"/>
              <a:t>Finally, we contribute to the open source community as well as build some of our services on open source technology, like HDInsight and Azure Container Service. This also helps us scale to our customers’ needs as we rapidly release cloud solutions.</a:t>
            </a:r>
          </a:p>
          <a:p>
            <a:endParaRPr lang="en-US" dirty="0"/>
          </a:p>
        </p:txBody>
      </p:sp>
      <p:sp>
        <p:nvSpPr>
          <p:cNvPr id="4" name="Slide Number Placeholder 3"/>
          <p:cNvSpPr>
            <a:spLocks noGrp="1"/>
          </p:cNvSpPr>
          <p:nvPr>
            <p:ph type="sldNum" sz="quarter" idx="10"/>
          </p:nvPr>
        </p:nvSpPr>
        <p:spPr/>
        <p:txBody>
          <a:bodyPr/>
          <a:lstStyle/>
          <a:p>
            <a:fld id="{A15C472B-0BE7-420F-A37B-44BBF15E7929}" type="slidenum">
              <a:rPr lang="en-US" smtClean="0"/>
              <a:t>21</a:t>
            </a:fld>
            <a:endParaRPr lang="en-US" dirty="0"/>
          </a:p>
        </p:txBody>
      </p:sp>
    </p:spTree>
    <p:extLst>
      <p:ext uri="{BB962C8B-B14F-4D97-AF65-F5344CB8AC3E}">
        <p14:creationId xmlns:p14="http://schemas.microsoft.com/office/powerpoint/2010/main" val="2141053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C21E5F-E8FF-47E2-8339-90F961FE45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113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955135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 typeface="+mj-lt"/>
              <a:buNone/>
              <a:tabLst/>
              <a:defRPr/>
            </a:pPr>
            <a:r>
              <a:rPr lang="de-DE" b="0" baseline="0" dirty="0"/>
              <a:t>Main point to land – VSTS/TFS is open, flexible, and integrates with your tools and if the integration isn‘t there yet you can build it in our marketplace.  You can go all-in OR just pick the bits and pieces of functionality you‘d like to use.</a:t>
            </a:r>
          </a:p>
          <a:p>
            <a:pPr marL="0" marR="0" lvl="0" indent="0" algn="l" defTabSz="932742" rtl="0" eaLnBrk="1" fontAlgn="auto" latinLnBrk="0" hangingPunct="1">
              <a:lnSpc>
                <a:spcPct val="90000"/>
              </a:lnSpc>
              <a:spcBef>
                <a:spcPts val="0"/>
              </a:spcBef>
              <a:spcAft>
                <a:spcPts val="340"/>
              </a:spcAft>
              <a:buClrTx/>
              <a:buSzTx/>
              <a:buFont typeface="+mj-lt"/>
              <a:buNone/>
              <a:tabLst/>
              <a:defRPr/>
            </a:pPr>
            <a:r>
              <a:rPr lang="de-DE" b="0" baseline="0" dirty="0"/>
              <a:t>Tasks are open source on GitHub.</a:t>
            </a:r>
          </a:p>
          <a:p>
            <a:pPr marL="0" indent="0">
              <a:buFont typeface="+mj-lt"/>
              <a:buNone/>
            </a:pPr>
            <a:r>
              <a:rPr lang="de-DE" b="0" baseline="0" dirty="0"/>
              <a:t>Optionally choose some partners to highlight which resonate with your local audience.  i.e. If you want to use GitHub for your source code and then use VSTS for builds you can do this.  You can use Jenkins for builds and use VSTS for release management.</a:t>
            </a:r>
          </a:p>
          <a:p>
            <a:endParaRPr lang="en-US" dirty="0"/>
          </a:p>
        </p:txBody>
      </p:sp>
      <p:sp>
        <p:nvSpPr>
          <p:cNvPr id="4" name="Header Placeholder 3"/>
          <p:cNvSpPr>
            <a:spLocks noGrp="1"/>
          </p:cNvSpPr>
          <p:nvPr>
            <p:ph type="hdr" sz="quarter" idx="10"/>
          </p:nvPr>
        </p:nvSpPr>
        <p:spPr/>
        <p:txBody>
          <a:bodyPr/>
          <a:lstStyle/>
          <a:p>
            <a:r>
              <a:rPr lang="en-US" dirty="0"/>
              <a:t>One Marketing Template</a:t>
            </a:r>
          </a:p>
          <a:p>
            <a:endParaRPr lang="en-US" dirty="0"/>
          </a:p>
        </p:txBody>
      </p:sp>
      <p:sp>
        <p:nvSpPr>
          <p:cNvPr id="5" name="Footer Placeholder 4"/>
          <p:cNvSpPr>
            <a:spLocks noGrp="1"/>
          </p:cNvSpPr>
          <p:nvPr>
            <p:ph type="ftr" sz="quarter" idx="11"/>
          </p:nvPr>
        </p:nvSpPr>
        <p:spPr/>
        <p:txBody>
          <a:bodyPr/>
          <a:lstStyle/>
          <a:p>
            <a:pPr defTabSz="93292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3292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065187C5-685F-4537-8F27-41AC030BCFF4}" type="datetime1">
              <a:rPr lang="en-US" smtClean="0"/>
              <a:t>10/18/2016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2738178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Building apps faster and easier means using the right building blocks for the job. </a:t>
            </a:r>
          </a:p>
          <a:p>
            <a:endParaRPr lang="en-US" baseline="0" dirty="0"/>
          </a:p>
          <a:p>
            <a:r>
              <a:rPr lang="en-US" baseline="0" dirty="0"/>
              <a:t>Starting from the bottom left, our core building blocks are storage, computing, and networking, or </a:t>
            </a:r>
            <a:r>
              <a:rPr lang="en-US" dirty="0"/>
              <a:t>Infrastructure-as-a-Service,</a:t>
            </a:r>
            <a:r>
              <a:rPr lang="en-US" baseline="0" dirty="0"/>
              <a:t> which provides customers with agility and cost savings.</a:t>
            </a:r>
          </a:p>
          <a:p>
            <a:endParaRPr lang="en-US" baseline="0" dirty="0"/>
          </a:p>
          <a:p>
            <a:r>
              <a:rPr lang="en-US" baseline="0" dirty="0"/>
              <a:t>When you add our integrated platform services, which run IaaS on the back-end, customers accelerate that agility. A recent study showed that customers using our platform as a service for app dev estimate 466% ROI than on just IaaS alone. This includes services across apps both small and internet-scale, data, integration, and so on.</a:t>
            </a:r>
            <a:endParaRPr lang="en-US" dirty="0"/>
          </a:p>
          <a:p>
            <a:endParaRPr lang="en-US" dirty="0"/>
          </a:p>
          <a:p>
            <a:r>
              <a:rPr lang="en-US" dirty="0"/>
              <a:t>In the middle, we’re packaging up services</a:t>
            </a:r>
            <a:r>
              <a:rPr lang="en-US" baseline="0" dirty="0"/>
              <a:t> and capabilities</a:t>
            </a:r>
            <a:r>
              <a:rPr lang="en-US" dirty="0"/>
              <a:t> to deliver preconfigured solutions such as with</a:t>
            </a:r>
            <a:r>
              <a:rPr lang="en-US" baseline="0" dirty="0"/>
              <a:t> Azure </a:t>
            </a:r>
            <a:r>
              <a:rPr lang="en-US" dirty="0"/>
              <a:t>IoT Suite. IoT is not a new concept</a:t>
            </a:r>
            <a:r>
              <a:rPr lang="en-US" baseline="0" dirty="0"/>
              <a:t> in our industry</a:t>
            </a:r>
            <a:r>
              <a:rPr lang="en-US" dirty="0"/>
              <a:t>, but it is extraordinarily difficult to deliver and maintain. In the past several years, the technology required to facilitate IoT solutions has improved dramatically,</a:t>
            </a:r>
            <a:r>
              <a:rPr lang="en-US" baseline="0" dirty="0"/>
              <a:t> making it more accessible across industries and scenarios. </a:t>
            </a:r>
            <a:r>
              <a:rPr lang="en-US" dirty="0"/>
              <a:t>Our IoT preconfigured solutions aim to further amplify that momentum,</a:t>
            </a:r>
            <a:r>
              <a:rPr lang="en-US" baseline="0" dirty="0"/>
              <a:t> a</a:t>
            </a:r>
            <a:r>
              <a:rPr lang="en-US" dirty="0"/>
              <a:t>llowing companies to get to a working proof of concept in a fraction of the time than if they were building with individual components from scratch.</a:t>
            </a:r>
          </a:p>
          <a:p>
            <a:endParaRPr lang="en-US" dirty="0"/>
          </a:p>
          <a:p>
            <a:r>
              <a:rPr lang="en-US" dirty="0"/>
              <a:t>Finally, you can leverage full templates for web, mobile, containers, etc.--</a:t>
            </a:r>
            <a:r>
              <a:rPr lang="en-US" baseline="0" dirty="0"/>
              <a:t>both first and third party--</a:t>
            </a:r>
            <a:r>
              <a:rPr lang="en-US" dirty="0"/>
              <a:t>to get started in minutes rather than hours and days, through the Azure Marketplace. The screenshot here is our gallery of container templates, ranging from Docker to Mesosphere.</a:t>
            </a:r>
          </a:p>
        </p:txBody>
      </p:sp>
      <p:sp>
        <p:nvSpPr>
          <p:cNvPr id="4" name="Slide Number Placeholder 3"/>
          <p:cNvSpPr>
            <a:spLocks noGrp="1"/>
          </p:cNvSpPr>
          <p:nvPr>
            <p:ph type="sldNum" sz="quarter" idx="10"/>
          </p:nvPr>
        </p:nvSpPr>
        <p:spPr/>
        <p:txBody>
          <a:bodyPr/>
          <a:lstStyle/>
          <a:p>
            <a:fld id="{A15C472B-0BE7-420F-A37B-44BBF15E7929}" type="slidenum">
              <a:rPr lang="en-US" smtClean="0"/>
              <a:t>25</a:t>
            </a:fld>
            <a:endParaRPr lang="en-US" dirty="0"/>
          </a:p>
        </p:txBody>
      </p:sp>
    </p:spTree>
    <p:extLst>
      <p:ext uri="{BB962C8B-B14F-4D97-AF65-F5344CB8AC3E}">
        <p14:creationId xmlns:p14="http://schemas.microsoft.com/office/powerpoint/2010/main" val="4259716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10/18/2016 3:47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46012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2988" y="527050"/>
            <a:ext cx="4683125" cy="2633663"/>
          </a:xfrm>
          <a:prstGeom prst="rect">
            <a:avLst/>
          </a:prstGeom>
        </p:spPr>
      </p:sp>
      <p:sp>
        <p:nvSpPr>
          <p:cNvPr id="3" name="Notes Placeholder 2"/>
          <p:cNvSpPr>
            <a:spLocks noGrp="1"/>
          </p:cNvSpPr>
          <p:nvPr>
            <p:ph type="body" idx="1"/>
          </p:nvPr>
        </p:nvSpPr>
        <p:spPr>
          <a:xfrm>
            <a:off x="930910" y="3335973"/>
            <a:ext cx="7447280" cy="3160395"/>
          </a:xfrm>
          <a:prstGeom prst="rect">
            <a:avLst/>
          </a:prstGeom>
        </p:spPr>
        <p:txBody>
          <a:bodyPr>
            <a:normAutofit/>
          </a:bodyPr>
          <a:lstStyle/>
          <a:p>
            <a:endParaRPr lang="en-US" dirty="0"/>
          </a:p>
        </p:txBody>
      </p:sp>
      <p:sp>
        <p:nvSpPr>
          <p:cNvPr id="4" name="Date Placeholder 3"/>
          <p:cNvSpPr>
            <a:spLocks noGrp="1"/>
          </p:cNvSpPr>
          <p:nvPr>
            <p:ph type="dt" idx="10"/>
          </p:nvPr>
        </p:nvSpPr>
        <p:spPr>
          <a:xfrm>
            <a:off x="5273004" y="0"/>
            <a:ext cx="4033943" cy="351155"/>
          </a:xfrm>
          <a:prstGeom prst="rect">
            <a:avLst/>
          </a:prstGeom>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2CB8296B-8E3A-4B2C-9983-2A2FCC44FCAD}"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10/18/2016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a:xfrm>
            <a:off x="0" y="6670726"/>
            <a:ext cx="8378190" cy="351155"/>
          </a:xfrm>
          <a:prstGeom prst="rect">
            <a:avLst/>
          </a:prstGeom>
        </p:spPr>
        <p:txBody>
          <a:bodyPr/>
          <a:lstStyle/>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Light" pitchFamily="34" charset="0"/>
                <a:ea typeface="+mn-ea"/>
                <a:cs typeface="+mn-cs"/>
              </a:rPr>
              <a:t>© 2013 Microsoft Corporation. All rights reserved. Microsoft, Windows, Windows Vista and other product names are or may be registered trademarks and/or trademarks in the U.S. and/or other countries.</a:t>
            </a:r>
          </a:p>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Light" pitchFamily="34" charset="0"/>
                <a:ea typeface="+mn-ea"/>
                <a:cs typeface="+mn-cs"/>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1200" b="0" i="0" u="none" strike="noStrike" kern="1200" cap="none" spc="0" normalizeH="0" baseline="0" noProof="0" dirty="0">
                <a:ln>
                  <a:noFill/>
                </a:ln>
                <a:solidFill>
                  <a:srgbClr val="000000"/>
                </a:solidFill>
                <a:effectLst/>
                <a:uLnTx/>
                <a:uFillTx/>
                <a:latin typeface="Segoe UI Light"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Segoe UI Light" pitchFamily="34" charset="0"/>
                <a:ea typeface="+mn-ea"/>
                <a:cs typeface="+mn-cs"/>
              </a:rPr>
              <a:t>MICROSOFT MAKES NO WARRANTIES, EXPRESS, IMPLIED OR STATUTORY, AS TO THE INFORMATION IN THIS PRESENTATION.</a:t>
            </a:r>
          </a:p>
        </p:txBody>
      </p:sp>
      <p:sp>
        <p:nvSpPr>
          <p:cNvPr id="7" name="Slide Number Placeholder 6"/>
          <p:cNvSpPr>
            <a:spLocks noGrp="1"/>
          </p:cNvSpPr>
          <p:nvPr>
            <p:ph type="sldNum" sz="quarter" idx="12"/>
          </p:nvPr>
        </p:nvSpPr>
        <p:spPr>
          <a:xfrm>
            <a:off x="8378189" y="6670726"/>
            <a:ext cx="928756" cy="351155"/>
          </a:xfrm>
          <a:prstGeom prst="rect">
            <a:avLst/>
          </a:prstGeom>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a:xfrm>
            <a:off x="1" y="0"/>
            <a:ext cx="4033943" cy="351155"/>
          </a:xfrm>
          <a:prstGeom prst="rect">
            <a:avLst/>
          </a:prstGeom>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Consumer Channels and Central Marketing Group</a:t>
            </a:r>
          </a:p>
        </p:txBody>
      </p:sp>
    </p:spTree>
    <p:extLst>
      <p:ext uri="{BB962C8B-B14F-4D97-AF65-F5344CB8AC3E}">
        <p14:creationId xmlns:p14="http://schemas.microsoft.com/office/powerpoint/2010/main" val="2492975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2" name="Shape 382"/>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None/>
            </a:pPr>
            <a:endParaRPr dirty="0">
              <a:sym typeface="Calibri"/>
            </a:endParaRPr>
          </a:p>
        </p:txBody>
      </p:sp>
      <p:sp>
        <p:nvSpPr>
          <p:cNvPr id="383" name="Shape 383"/>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 sz="1200" b="0" i="0" u="none" strike="noStrike" kern="0" cap="none" spc="0" normalizeH="0" baseline="0" noProof="0">
                <a:ln>
                  <a:noFill/>
                </a:ln>
                <a:solidFill>
                  <a:schemeClr val="dk1"/>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29</a:t>
            </a:fld>
            <a:endParaRPr kumimoji="0" lang="en" sz="1200" b="0" i="0" u="none" strike="noStrike" kern="0" cap="none" spc="0" normalizeH="0" baseline="0" noProof="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6254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Shape 107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72" name="Shape 1072"/>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dirty="0">
              <a:solidFill>
                <a:schemeClr val="dk1"/>
              </a:solidFill>
              <a:latin typeface="Calibri"/>
              <a:ea typeface="Calibri"/>
              <a:cs typeface="Calibri"/>
              <a:sym typeface="Calibri"/>
            </a:endParaRPr>
          </a:p>
        </p:txBody>
      </p:sp>
      <p:sp>
        <p:nvSpPr>
          <p:cNvPr id="1073" name="Shape 1073"/>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 sz="1200" b="0" i="0" u="none" strike="noStrike" kern="0" cap="none" spc="0" normalizeH="0" baseline="0" noProof="0">
                <a:ln>
                  <a:noFill/>
                </a:ln>
                <a:solidFill>
                  <a:schemeClr val="dk1"/>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30</a:t>
            </a:fld>
            <a:endParaRPr kumimoji="0" lang="en" sz="1200" b="0" i="0" u="none" strike="noStrike" kern="0" cap="none" spc="0" normalizeH="0" baseline="0" noProof="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582391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1A46F7-389D-426D-A7F8-5D68B65FB2D1}" type="slidenum">
              <a:rPr lang="en-US" smtClean="0"/>
              <a:t>34</a:t>
            </a:fld>
            <a:endParaRPr lang="en-US" dirty="0"/>
          </a:p>
        </p:txBody>
      </p:sp>
    </p:spTree>
    <p:extLst>
      <p:ext uri="{BB962C8B-B14F-4D97-AF65-F5344CB8AC3E}">
        <p14:creationId xmlns:p14="http://schemas.microsoft.com/office/powerpoint/2010/main" val="4992597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1A46F7-389D-426D-A7F8-5D68B65FB2D1}" type="slidenum">
              <a:rPr lang="en-US" smtClean="0"/>
              <a:t>35</a:t>
            </a:fld>
            <a:endParaRPr lang="en-US" dirty="0"/>
          </a:p>
        </p:txBody>
      </p:sp>
    </p:spTree>
    <p:extLst>
      <p:ext uri="{BB962C8B-B14F-4D97-AF65-F5344CB8AC3E}">
        <p14:creationId xmlns:p14="http://schemas.microsoft.com/office/powerpoint/2010/main" val="28075501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117375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41692337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560034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394643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948816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4841754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9470622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401717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405774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631544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4768757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16013276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1120422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569802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38774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274193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20292117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783848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129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669601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62360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84152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246523736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3160634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dirty="0"/>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301528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20041721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006933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118092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683443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067977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5747620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4864926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265770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8104927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25901606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46488601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5531642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133027213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01149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5374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69501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83508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0726613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113673448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88724342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6" cstate="hqprint">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643855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cstate="hqprint">
            <a:extLst>
              <a:ext uri="{28A0092B-C50C-407E-A947-70E740481C1C}">
                <a14:useLocalDpi xmlns:a14="http://schemas.microsoft.com/office/drawing/2010/main"/>
              </a:ext>
            </a:extLst>
          </a:blip>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3809439639"/>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jpg"/><Relationship Id="rId18" Type="http://schemas.openxmlformats.org/officeDocument/2006/relationships/image" Target="../media/image35.jpeg"/><Relationship Id="rId26" Type="http://schemas.openxmlformats.org/officeDocument/2006/relationships/image" Target="../media/image42.png"/><Relationship Id="rId3" Type="http://schemas.openxmlformats.org/officeDocument/2006/relationships/slideLayout" Target="../slideLayouts/slideLayout3.xml"/><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jpeg"/><Relationship Id="rId17" Type="http://schemas.openxmlformats.org/officeDocument/2006/relationships/image" Target="../media/image34.png"/><Relationship Id="rId25" Type="http://schemas.openxmlformats.org/officeDocument/2006/relationships/hyperlink" Target="http://www.asd.gov.au/infosec/irap/index.htm" TargetMode="External"/><Relationship Id="rId2" Type="http://schemas.openxmlformats.org/officeDocument/2006/relationships/tags" Target="../tags/tag1.xml"/><Relationship Id="rId16" Type="http://schemas.openxmlformats.org/officeDocument/2006/relationships/image" Target="../media/image33.jpeg"/><Relationship Id="rId20" Type="http://schemas.openxmlformats.org/officeDocument/2006/relationships/image" Target="../media/image37.jpeg"/><Relationship Id="rId29" Type="http://schemas.openxmlformats.org/officeDocument/2006/relationships/image" Target="../media/image44.jpeg"/><Relationship Id="rId1" Type="http://schemas.openxmlformats.org/officeDocument/2006/relationships/vmlDrawing" Target="../drawings/vmlDrawing1.vml"/><Relationship Id="rId6" Type="http://schemas.openxmlformats.org/officeDocument/2006/relationships/image" Target="../media/image23.emf"/><Relationship Id="rId11" Type="http://schemas.openxmlformats.org/officeDocument/2006/relationships/image" Target="../media/image28.png"/><Relationship Id="rId24" Type="http://schemas.openxmlformats.org/officeDocument/2006/relationships/image" Target="../media/image41.jpeg"/><Relationship Id="rId32" Type="http://schemas.openxmlformats.org/officeDocument/2006/relationships/image" Target="../media/image47.png"/><Relationship Id="rId5" Type="http://schemas.openxmlformats.org/officeDocument/2006/relationships/oleObject" Target="../embeddings/oleObject1.bin"/><Relationship Id="rId15" Type="http://schemas.openxmlformats.org/officeDocument/2006/relationships/image" Target="../media/image32.jpeg"/><Relationship Id="rId23" Type="http://schemas.openxmlformats.org/officeDocument/2006/relationships/image" Target="../media/image40.png"/><Relationship Id="rId28" Type="http://schemas.openxmlformats.org/officeDocument/2006/relationships/hyperlink" Target="https://www.fisc.or.jp/" TargetMode="External"/><Relationship Id="rId10" Type="http://schemas.openxmlformats.org/officeDocument/2006/relationships/image" Target="../media/image27.png"/><Relationship Id="rId19" Type="http://schemas.openxmlformats.org/officeDocument/2006/relationships/image" Target="../media/image36.jpeg"/><Relationship Id="rId31" Type="http://schemas.openxmlformats.org/officeDocument/2006/relationships/image" Target="../media/image46.png"/><Relationship Id="rId4" Type="http://schemas.openxmlformats.org/officeDocument/2006/relationships/notesSlide" Target="../notesSlides/notesSlide10.xml"/><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3.jpeg"/><Relationship Id="rId30" Type="http://schemas.openxmlformats.org/officeDocument/2006/relationships/image" Target="../media/image4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3" Type="http://schemas.openxmlformats.org/officeDocument/2006/relationships/image" Target="../media/image58.png"/><Relationship Id="rId18" Type="http://schemas.openxmlformats.org/officeDocument/2006/relationships/image" Target="../media/image63.png"/><Relationship Id="rId26" Type="http://schemas.openxmlformats.org/officeDocument/2006/relationships/image" Target="../media/image71.png"/><Relationship Id="rId39" Type="http://schemas.openxmlformats.org/officeDocument/2006/relationships/image" Target="../media/image84.png"/><Relationship Id="rId3" Type="http://schemas.openxmlformats.org/officeDocument/2006/relationships/image" Target="../media/image48.png"/><Relationship Id="rId21" Type="http://schemas.openxmlformats.org/officeDocument/2006/relationships/image" Target="../media/image66.jpeg"/><Relationship Id="rId34" Type="http://schemas.openxmlformats.org/officeDocument/2006/relationships/image" Target="../media/image79.png"/><Relationship Id="rId42" Type="http://schemas.openxmlformats.org/officeDocument/2006/relationships/image" Target="../media/image87.png"/><Relationship Id="rId47" Type="http://schemas.openxmlformats.org/officeDocument/2006/relationships/image" Target="../media/image92.png"/><Relationship Id="rId50" Type="http://schemas.openxmlformats.org/officeDocument/2006/relationships/image" Target="../media/image95.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jpeg"/><Relationship Id="rId33" Type="http://schemas.openxmlformats.org/officeDocument/2006/relationships/image" Target="../media/image78.png"/><Relationship Id="rId38" Type="http://schemas.openxmlformats.org/officeDocument/2006/relationships/image" Target="../media/image83.png"/><Relationship Id="rId46" Type="http://schemas.openxmlformats.org/officeDocument/2006/relationships/image" Target="../media/image91.emf"/><Relationship Id="rId2" Type="http://schemas.openxmlformats.org/officeDocument/2006/relationships/notesSlide" Target="../notesSlides/notesSlide17.xml"/><Relationship Id="rId16" Type="http://schemas.openxmlformats.org/officeDocument/2006/relationships/image" Target="../media/image61.png"/><Relationship Id="rId20" Type="http://schemas.openxmlformats.org/officeDocument/2006/relationships/image" Target="../media/image65.png"/><Relationship Id="rId29" Type="http://schemas.openxmlformats.org/officeDocument/2006/relationships/image" Target="../media/image74.png"/><Relationship Id="rId41" Type="http://schemas.openxmlformats.org/officeDocument/2006/relationships/image" Target="../media/image86.png"/><Relationship Id="rId1" Type="http://schemas.openxmlformats.org/officeDocument/2006/relationships/slideLayout" Target="../slideLayouts/slideLayout11.xml"/><Relationship Id="rId6" Type="http://schemas.openxmlformats.org/officeDocument/2006/relationships/image" Target="../media/image51.png"/><Relationship Id="rId11" Type="http://schemas.openxmlformats.org/officeDocument/2006/relationships/image" Target="../media/image56.png"/><Relationship Id="rId24" Type="http://schemas.openxmlformats.org/officeDocument/2006/relationships/image" Target="../media/image69.png"/><Relationship Id="rId32" Type="http://schemas.openxmlformats.org/officeDocument/2006/relationships/image" Target="../media/image77.png"/><Relationship Id="rId37" Type="http://schemas.openxmlformats.org/officeDocument/2006/relationships/image" Target="../media/image82.png"/><Relationship Id="rId40" Type="http://schemas.openxmlformats.org/officeDocument/2006/relationships/image" Target="../media/image85.png"/><Relationship Id="rId45" Type="http://schemas.openxmlformats.org/officeDocument/2006/relationships/image" Target="../media/image90.jp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28" Type="http://schemas.openxmlformats.org/officeDocument/2006/relationships/image" Target="../media/image73.png"/><Relationship Id="rId36" Type="http://schemas.openxmlformats.org/officeDocument/2006/relationships/image" Target="../media/image81.png"/><Relationship Id="rId49" Type="http://schemas.openxmlformats.org/officeDocument/2006/relationships/image" Target="../media/image94.png"/><Relationship Id="rId10" Type="http://schemas.openxmlformats.org/officeDocument/2006/relationships/image" Target="../media/image55.emf"/><Relationship Id="rId19" Type="http://schemas.openxmlformats.org/officeDocument/2006/relationships/image" Target="../media/image64.png"/><Relationship Id="rId31" Type="http://schemas.openxmlformats.org/officeDocument/2006/relationships/image" Target="../media/image76.png"/><Relationship Id="rId44" Type="http://schemas.openxmlformats.org/officeDocument/2006/relationships/image" Target="../media/image89.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 Id="rId27" Type="http://schemas.openxmlformats.org/officeDocument/2006/relationships/image" Target="../media/image72.jpeg"/><Relationship Id="rId30" Type="http://schemas.openxmlformats.org/officeDocument/2006/relationships/image" Target="../media/image75.png"/><Relationship Id="rId35" Type="http://schemas.openxmlformats.org/officeDocument/2006/relationships/image" Target="../media/image80.png"/><Relationship Id="rId43" Type="http://schemas.openxmlformats.org/officeDocument/2006/relationships/image" Target="../media/image88.png"/><Relationship Id="rId48" Type="http://schemas.openxmlformats.org/officeDocument/2006/relationships/image" Target="../media/image93.jpg"/><Relationship Id="rId8" Type="http://schemas.openxmlformats.org/officeDocument/2006/relationships/image" Target="../media/image5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18" Type="http://schemas.openxmlformats.org/officeDocument/2006/relationships/image" Target="../media/image111.png"/><Relationship Id="rId26" Type="http://schemas.openxmlformats.org/officeDocument/2006/relationships/image" Target="../media/image118.png"/><Relationship Id="rId3" Type="http://schemas.openxmlformats.org/officeDocument/2006/relationships/image" Target="../media/image96.png"/><Relationship Id="rId21" Type="http://schemas.openxmlformats.org/officeDocument/2006/relationships/image" Target="../media/image114.pn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png"/><Relationship Id="rId25" Type="http://schemas.openxmlformats.org/officeDocument/2006/relationships/image" Target="../media/image117.png"/><Relationship Id="rId2" Type="http://schemas.openxmlformats.org/officeDocument/2006/relationships/notesSlide" Target="../notesSlides/notesSlide19.xml"/><Relationship Id="rId16" Type="http://schemas.openxmlformats.org/officeDocument/2006/relationships/image" Target="../media/image109.png"/><Relationship Id="rId20" Type="http://schemas.openxmlformats.org/officeDocument/2006/relationships/image" Target="../media/image113.png"/><Relationship Id="rId29" Type="http://schemas.openxmlformats.org/officeDocument/2006/relationships/image" Target="../media/image121.png"/><Relationship Id="rId1" Type="http://schemas.openxmlformats.org/officeDocument/2006/relationships/slideLayout" Target="../slideLayouts/slideLayout11.xml"/><Relationship Id="rId6" Type="http://schemas.openxmlformats.org/officeDocument/2006/relationships/image" Target="../media/image99.png"/><Relationship Id="rId11" Type="http://schemas.openxmlformats.org/officeDocument/2006/relationships/image" Target="../media/image104.png"/><Relationship Id="rId24" Type="http://schemas.openxmlformats.org/officeDocument/2006/relationships/image" Target="../media/image76.png"/><Relationship Id="rId5" Type="http://schemas.openxmlformats.org/officeDocument/2006/relationships/image" Target="../media/image98.png"/><Relationship Id="rId15" Type="http://schemas.openxmlformats.org/officeDocument/2006/relationships/image" Target="../media/image108.png"/><Relationship Id="rId23" Type="http://schemas.openxmlformats.org/officeDocument/2006/relationships/image" Target="../media/image116.png"/><Relationship Id="rId28" Type="http://schemas.openxmlformats.org/officeDocument/2006/relationships/image" Target="../media/image120.png"/><Relationship Id="rId10" Type="http://schemas.openxmlformats.org/officeDocument/2006/relationships/image" Target="../media/image103.png"/><Relationship Id="rId19" Type="http://schemas.openxmlformats.org/officeDocument/2006/relationships/image" Target="../media/image112.png"/><Relationship Id="rId31" Type="http://schemas.openxmlformats.org/officeDocument/2006/relationships/image" Target="../media/image12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 Id="rId22" Type="http://schemas.openxmlformats.org/officeDocument/2006/relationships/image" Target="../media/image115.png"/><Relationship Id="rId27" Type="http://schemas.openxmlformats.org/officeDocument/2006/relationships/image" Target="../media/image119.png"/><Relationship Id="rId30" Type="http://schemas.openxmlformats.org/officeDocument/2006/relationships/image" Target="../media/image122.png"/></Relationships>
</file>

<file path=ppt/slides/_rels/slide22.xml.rels><?xml version="1.0" encoding="UTF-8" standalone="yes"?>
<Relationships xmlns="http://schemas.openxmlformats.org/package/2006/relationships"><Relationship Id="rId8" Type="http://schemas.openxmlformats.org/officeDocument/2006/relationships/image" Target="../media/image129.jpg"/><Relationship Id="rId13" Type="http://schemas.openxmlformats.org/officeDocument/2006/relationships/image" Target="../media/image134.png"/><Relationship Id="rId18" Type="http://schemas.openxmlformats.org/officeDocument/2006/relationships/image" Target="../media/image139.png"/><Relationship Id="rId26" Type="http://schemas.openxmlformats.org/officeDocument/2006/relationships/image" Target="../media/image147.jpeg"/><Relationship Id="rId3" Type="http://schemas.openxmlformats.org/officeDocument/2006/relationships/image" Target="../media/image124.jpg"/><Relationship Id="rId21" Type="http://schemas.openxmlformats.org/officeDocument/2006/relationships/image" Target="../media/image142.jpeg"/><Relationship Id="rId34" Type="http://schemas.openxmlformats.org/officeDocument/2006/relationships/image" Target="../media/image155.png"/><Relationship Id="rId7" Type="http://schemas.openxmlformats.org/officeDocument/2006/relationships/image" Target="../media/image128.png"/><Relationship Id="rId12" Type="http://schemas.openxmlformats.org/officeDocument/2006/relationships/image" Target="../media/image133.emf"/><Relationship Id="rId17" Type="http://schemas.openxmlformats.org/officeDocument/2006/relationships/image" Target="../media/image138.png"/><Relationship Id="rId25" Type="http://schemas.openxmlformats.org/officeDocument/2006/relationships/image" Target="../media/image146.jpeg"/><Relationship Id="rId33" Type="http://schemas.openxmlformats.org/officeDocument/2006/relationships/image" Target="../media/image154.png"/><Relationship Id="rId2" Type="http://schemas.openxmlformats.org/officeDocument/2006/relationships/notesSlide" Target="../notesSlides/notesSlide20.xml"/><Relationship Id="rId16" Type="http://schemas.openxmlformats.org/officeDocument/2006/relationships/image" Target="../media/image137.png"/><Relationship Id="rId20" Type="http://schemas.openxmlformats.org/officeDocument/2006/relationships/image" Target="../media/image141.png"/><Relationship Id="rId29" Type="http://schemas.openxmlformats.org/officeDocument/2006/relationships/image" Target="../media/image150.jpeg"/><Relationship Id="rId1" Type="http://schemas.openxmlformats.org/officeDocument/2006/relationships/slideLayout" Target="../slideLayouts/slideLayout3.xml"/><Relationship Id="rId6" Type="http://schemas.openxmlformats.org/officeDocument/2006/relationships/image" Target="../media/image127.jpg"/><Relationship Id="rId11" Type="http://schemas.openxmlformats.org/officeDocument/2006/relationships/image" Target="../media/image132.png"/><Relationship Id="rId24" Type="http://schemas.openxmlformats.org/officeDocument/2006/relationships/image" Target="../media/image145.jpeg"/><Relationship Id="rId32" Type="http://schemas.openxmlformats.org/officeDocument/2006/relationships/image" Target="../media/image153.jpeg"/><Relationship Id="rId5" Type="http://schemas.openxmlformats.org/officeDocument/2006/relationships/image" Target="../media/image126.PNG"/><Relationship Id="rId15" Type="http://schemas.openxmlformats.org/officeDocument/2006/relationships/image" Target="../media/image136.png"/><Relationship Id="rId23" Type="http://schemas.openxmlformats.org/officeDocument/2006/relationships/image" Target="../media/image144.png"/><Relationship Id="rId28" Type="http://schemas.openxmlformats.org/officeDocument/2006/relationships/image" Target="../media/image149.png"/><Relationship Id="rId10" Type="http://schemas.openxmlformats.org/officeDocument/2006/relationships/image" Target="../media/image131.jpeg"/><Relationship Id="rId19" Type="http://schemas.openxmlformats.org/officeDocument/2006/relationships/image" Target="../media/image140.png"/><Relationship Id="rId31" Type="http://schemas.openxmlformats.org/officeDocument/2006/relationships/image" Target="../media/image152.png"/><Relationship Id="rId4" Type="http://schemas.openxmlformats.org/officeDocument/2006/relationships/image" Target="../media/image125.png"/><Relationship Id="rId9" Type="http://schemas.openxmlformats.org/officeDocument/2006/relationships/image" Target="../media/image130.jpg"/><Relationship Id="rId14" Type="http://schemas.openxmlformats.org/officeDocument/2006/relationships/image" Target="../media/image135.emf"/><Relationship Id="rId22" Type="http://schemas.openxmlformats.org/officeDocument/2006/relationships/image" Target="../media/image143.jpg"/><Relationship Id="rId27" Type="http://schemas.openxmlformats.org/officeDocument/2006/relationships/image" Target="../media/image148.png"/><Relationship Id="rId30" Type="http://schemas.openxmlformats.org/officeDocument/2006/relationships/image" Target="../media/image151.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6.png"/><Relationship Id="rId18" Type="http://schemas.openxmlformats.org/officeDocument/2006/relationships/image" Target="../media/image171.png"/><Relationship Id="rId26" Type="http://schemas.openxmlformats.org/officeDocument/2006/relationships/image" Target="../media/image179.jpeg"/><Relationship Id="rId39" Type="http://schemas.openxmlformats.org/officeDocument/2006/relationships/image" Target="../media/image192.png"/><Relationship Id="rId3" Type="http://schemas.openxmlformats.org/officeDocument/2006/relationships/image" Target="../media/image156.jpeg"/><Relationship Id="rId21" Type="http://schemas.openxmlformats.org/officeDocument/2006/relationships/image" Target="../media/image174.png"/><Relationship Id="rId34" Type="http://schemas.openxmlformats.org/officeDocument/2006/relationships/image" Target="../media/image187.png"/><Relationship Id="rId7" Type="http://schemas.openxmlformats.org/officeDocument/2006/relationships/image" Target="../media/image160.png"/><Relationship Id="rId12" Type="http://schemas.openxmlformats.org/officeDocument/2006/relationships/image" Target="../media/image165.png"/><Relationship Id="rId17" Type="http://schemas.openxmlformats.org/officeDocument/2006/relationships/image" Target="../media/image170.png"/><Relationship Id="rId25" Type="http://schemas.openxmlformats.org/officeDocument/2006/relationships/image" Target="../media/image178.png"/><Relationship Id="rId33" Type="http://schemas.openxmlformats.org/officeDocument/2006/relationships/image" Target="../media/image186.png"/><Relationship Id="rId38" Type="http://schemas.openxmlformats.org/officeDocument/2006/relationships/image" Target="../media/image191.png"/><Relationship Id="rId2" Type="http://schemas.openxmlformats.org/officeDocument/2006/relationships/notesSlide" Target="../notesSlides/notesSlide22.xml"/><Relationship Id="rId16" Type="http://schemas.openxmlformats.org/officeDocument/2006/relationships/image" Target="../media/image169.png"/><Relationship Id="rId20" Type="http://schemas.openxmlformats.org/officeDocument/2006/relationships/image" Target="../media/image173.png"/><Relationship Id="rId29" Type="http://schemas.openxmlformats.org/officeDocument/2006/relationships/image" Target="../media/image182.png"/><Relationship Id="rId41" Type="http://schemas.openxmlformats.org/officeDocument/2006/relationships/image" Target="../media/image194.png"/><Relationship Id="rId1" Type="http://schemas.openxmlformats.org/officeDocument/2006/relationships/slideLayout" Target="../slideLayouts/slideLayout18.xml"/><Relationship Id="rId6" Type="http://schemas.openxmlformats.org/officeDocument/2006/relationships/image" Target="../media/image159.png"/><Relationship Id="rId11" Type="http://schemas.openxmlformats.org/officeDocument/2006/relationships/image" Target="../media/image164.png"/><Relationship Id="rId24" Type="http://schemas.openxmlformats.org/officeDocument/2006/relationships/image" Target="../media/image177.png"/><Relationship Id="rId32" Type="http://schemas.openxmlformats.org/officeDocument/2006/relationships/image" Target="../media/image185.png"/><Relationship Id="rId37" Type="http://schemas.openxmlformats.org/officeDocument/2006/relationships/image" Target="../media/image190.png"/><Relationship Id="rId40" Type="http://schemas.openxmlformats.org/officeDocument/2006/relationships/image" Target="../media/image193.png"/><Relationship Id="rId5" Type="http://schemas.openxmlformats.org/officeDocument/2006/relationships/image" Target="../media/image158.png"/><Relationship Id="rId15" Type="http://schemas.openxmlformats.org/officeDocument/2006/relationships/image" Target="../media/image168.png"/><Relationship Id="rId23" Type="http://schemas.openxmlformats.org/officeDocument/2006/relationships/image" Target="../media/image176.png"/><Relationship Id="rId28" Type="http://schemas.openxmlformats.org/officeDocument/2006/relationships/image" Target="../media/image181.png"/><Relationship Id="rId36" Type="http://schemas.openxmlformats.org/officeDocument/2006/relationships/image" Target="../media/image189.png"/><Relationship Id="rId10" Type="http://schemas.openxmlformats.org/officeDocument/2006/relationships/image" Target="../media/image163.png"/><Relationship Id="rId19" Type="http://schemas.openxmlformats.org/officeDocument/2006/relationships/image" Target="../media/image172.png"/><Relationship Id="rId31" Type="http://schemas.openxmlformats.org/officeDocument/2006/relationships/image" Target="../media/image184.png"/><Relationship Id="rId4" Type="http://schemas.openxmlformats.org/officeDocument/2006/relationships/image" Target="../media/image157.png"/><Relationship Id="rId9" Type="http://schemas.openxmlformats.org/officeDocument/2006/relationships/image" Target="../media/image162.png"/><Relationship Id="rId14" Type="http://schemas.openxmlformats.org/officeDocument/2006/relationships/image" Target="../media/image167.png"/><Relationship Id="rId22" Type="http://schemas.openxmlformats.org/officeDocument/2006/relationships/image" Target="../media/image175.png"/><Relationship Id="rId27" Type="http://schemas.openxmlformats.org/officeDocument/2006/relationships/image" Target="../media/image180.png"/><Relationship Id="rId30" Type="http://schemas.openxmlformats.org/officeDocument/2006/relationships/image" Target="../media/image183.png"/><Relationship Id="rId35" Type="http://schemas.openxmlformats.org/officeDocument/2006/relationships/image" Target="../media/image188.png"/></Relationships>
</file>

<file path=ppt/slides/_rels/slide25.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96.png"/></Relationships>
</file>

<file path=ppt/slides/_rels/slide26.xml.rels><?xml version="1.0" encoding="UTF-8" standalone="yes"?>
<Relationships xmlns="http://schemas.openxmlformats.org/package/2006/relationships"><Relationship Id="rId8" Type="http://schemas.openxmlformats.org/officeDocument/2006/relationships/image" Target="../media/image202.tiff"/><Relationship Id="rId3" Type="http://schemas.microsoft.com/office/2007/relationships/hdphoto" Target="../media/hdphoto1.wdp"/><Relationship Id="rId7" Type="http://schemas.openxmlformats.org/officeDocument/2006/relationships/image" Target="../media/image201.tiff"/><Relationship Id="rId2" Type="http://schemas.openxmlformats.org/officeDocument/2006/relationships/image" Target="../media/image197.png"/><Relationship Id="rId1" Type="http://schemas.openxmlformats.org/officeDocument/2006/relationships/slideLayout" Target="../slideLayouts/slideLayout7.xml"/><Relationship Id="rId6" Type="http://schemas.openxmlformats.org/officeDocument/2006/relationships/image" Target="../media/image200.tiff"/><Relationship Id="rId11" Type="http://schemas.openxmlformats.org/officeDocument/2006/relationships/image" Target="../media/image205.tiff"/><Relationship Id="rId5" Type="http://schemas.openxmlformats.org/officeDocument/2006/relationships/image" Target="../media/image199.tiff"/><Relationship Id="rId10" Type="http://schemas.openxmlformats.org/officeDocument/2006/relationships/image" Target="../media/image204.tiff"/><Relationship Id="rId4" Type="http://schemas.openxmlformats.org/officeDocument/2006/relationships/image" Target="../media/image198.png"/><Relationship Id="rId9" Type="http://schemas.openxmlformats.org/officeDocument/2006/relationships/image" Target="../media/image203.tif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07.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Azure and Office 365 DevCamp - Overview</a:t>
            </a:r>
          </a:p>
        </p:txBody>
      </p:sp>
      <p:sp>
        <p:nvSpPr>
          <p:cNvPr id="5" name="Text Placeholder 4"/>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17473773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Goals</a:t>
            </a:r>
          </a:p>
        </p:txBody>
      </p:sp>
      <p:sp>
        <p:nvSpPr>
          <p:cNvPr id="5" name="Text Placeholder 4"/>
          <p:cNvSpPr>
            <a:spLocks noGrp="1"/>
          </p:cNvSpPr>
          <p:nvPr>
            <p:ph type="body" sz="quarter" idx="10"/>
          </p:nvPr>
        </p:nvSpPr>
        <p:spPr>
          <a:xfrm>
            <a:off x="269239" y="1189177"/>
            <a:ext cx="11653523" cy="4257448"/>
          </a:xfrm>
        </p:spPr>
        <p:txBody>
          <a:bodyPr/>
          <a:lstStyle/>
          <a:p>
            <a:r>
              <a:rPr lang="en-US" dirty="0"/>
              <a:t>Provide a jumpstart on development for Azure and Office 365</a:t>
            </a:r>
          </a:p>
          <a:p>
            <a:r>
              <a:rPr lang="en-US" dirty="0"/>
              <a:t>Understand the options for your platform of choice</a:t>
            </a:r>
          </a:p>
          <a:p>
            <a:pPr lvl="1"/>
            <a:r>
              <a:rPr lang="en-US" dirty="0"/>
              <a:t>Windows, Linux, OSX</a:t>
            </a:r>
          </a:p>
          <a:p>
            <a:endParaRPr lang="en-US" dirty="0"/>
          </a:p>
          <a:p>
            <a:endParaRPr lang="en-US" dirty="0"/>
          </a:p>
          <a:p>
            <a:r>
              <a:rPr lang="en-US" dirty="0"/>
              <a:t>CODE, CODE, CODE</a:t>
            </a:r>
          </a:p>
        </p:txBody>
      </p:sp>
    </p:spTree>
    <p:extLst>
      <p:ext uri="{BB962C8B-B14F-4D97-AF65-F5344CB8AC3E}">
        <p14:creationId xmlns:p14="http://schemas.microsoft.com/office/powerpoint/2010/main" val="8227529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322" y="2632443"/>
            <a:ext cx="11429357" cy="1619252"/>
            <a:chOff x="564835" y="2632443"/>
            <a:chExt cx="11429357" cy="1619252"/>
          </a:xfrm>
        </p:grpSpPr>
        <p:sp>
          <p:nvSpPr>
            <p:cNvPr id="4" name="Rectangle 3"/>
            <p:cNvSpPr/>
            <p:nvPr/>
          </p:nvSpPr>
          <p:spPr bwMode="auto">
            <a:xfrm>
              <a:off x="8177841" y="2692400"/>
              <a:ext cx="3816351"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5400" dirty="0">
                  <a:gradFill>
                    <a:gsLst>
                      <a:gs pos="0">
                        <a:srgbClr val="FFFFFF"/>
                      </a:gs>
                      <a:gs pos="100000">
                        <a:srgbClr val="FFFFFF"/>
                      </a:gs>
                    </a:gsLst>
                    <a:lin ang="5400000" scaled="0"/>
                  </a:gradFill>
                  <a:ea typeface="Segoe UI" pitchFamily="34" charset="0"/>
                  <a:cs typeface="Segoe UI" pitchFamily="34" charset="0"/>
                </a:rPr>
                <a:t>Docker</a:t>
              </a:r>
            </a:p>
          </p:txBody>
        </p:sp>
        <p:grpSp>
          <p:nvGrpSpPr>
            <p:cNvPr id="6" name="Group 5"/>
            <p:cNvGrpSpPr/>
            <p:nvPr/>
          </p:nvGrpSpPr>
          <p:grpSpPr>
            <a:xfrm>
              <a:off x="564835" y="2632443"/>
              <a:ext cx="11062330" cy="1619252"/>
              <a:chOff x="457200" y="2632443"/>
              <a:chExt cx="11062330" cy="1619252"/>
            </a:xfrm>
          </p:grpSpPr>
          <p:sp>
            <p:nvSpPr>
              <p:cNvPr id="2" name="TextBox 1"/>
              <p:cNvSpPr txBox="1"/>
              <p:nvPr/>
            </p:nvSpPr>
            <p:spPr>
              <a:xfrm>
                <a:off x="457200" y="2632443"/>
                <a:ext cx="5196203" cy="1619252"/>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9600" kern="0" dirty="0">
                    <a:gradFill>
                      <a:gsLst>
                        <a:gs pos="2917">
                          <a:srgbClr val="FFFFFF"/>
                        </a:gs>
                        <a:gs pos="30000">
                          <a:srgbClr val="FFFFFF"/>
                        </a:gs>
                      </a:gsLst>
                      <a:lin ang="5400000" scaled="0"/>
                    </a:gradFill>
                    <a:latin typeface="Segoe UI Light"/>
                  </a:rPr>
                  <a:t>Microsoft</a:t>
                </a:r>
              </a:p>
            </p:txBody>
          </p:sp>
          <p:sp>
            <p:nvSpPr>
              <p:cNvPr id="3" name="Heart 2"/>
              <p:cNvSpPr/>
              <p:nvPr/>
            </p:nvSpPr>
            <p:spPr bwMode="auto">
              <a:xfrm>
                <a:off x="5780911" y="2756637"/>
                <a:ext cx="1568743" cy="1344637"/>
              </a:xfrm>
              <a:prstGeom prst="heart">
                <a:avLst/>
              </a:prstGeom>
              <a:solidFill>
                <a:srgbClr val="E8112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solidFill>
                    <a:srgbClr val="FF0000"/>
                  </a:solidFill>
                </a:endParaRPr>
              </a:p>
            </p:txBody>
          </p:sp>
          <p:sp>
            <p:nvSpPr>
              <p:cNvPr id="5" name="Rectangle 4"/>
              <p:cNvSpPr/>
              <p:nvPr/>
            </p:nvSpPr>
            <p:spPr bwMode="auto">
              <a:xfrm>
                <a:off x="7589838" y="2692356"/>
                <a:ext cx="3929692"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9600" dirty="0">
                    <a:gradFill>
                      <a:gsLst>
                        <a:gs pos="0">
                          <a:srgbClr val="FFFFFF"/>
                        </a:gs>
                        <a:gs pos="100000">
                          <a:srgbClr val="FFFFFF"/>
                        </a:gs>
                      </a:gsLst>
                      <a:lin ang="5400000" scaled="0"/>
                    </a:gradFill>
                    <a:latin typeface="+mj-lt"/>
                    <a:ea typeface="Segoe UI" pitchFamily="34" charset="0"/>
                    <a:cs typeface="Segoe UI" pitchFamily="34" charset="0"/>
                  </a:rPr>
                  <a:t>Cloud</a:t>
                </a:r>
              </a:p>
            </p:txBody>
          </p:sp>
        </p:grpSp>
      </p:grpSp>
    </p:spTree>
    <p:extLst>
      <p:ext uri="{BB962C8B-B14F-4D97-AF65-F5344CB8AC3E}">
        <p14:creationId xmlns:p14="http://schemas.microsoft.com/office/powerpoint/2010/main" val="11559100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p:cNvSpPr/>
          <p:nvPr/>
        </p:nvSpPr>
        <p:spPr bwMode="auto">
          <a:xfrm>
            <a:off x="451875" y="3802510"/>
            <a:ext cx="1971576" cy="1971576"/>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79234" tIns="143387" rIns="179234" bIns="143387" numCol="1" spcCol="0" rtlCol="0" fromWordArt="0" anchor="ctr" anchorCtr="0" forceAA="0" compatLnSpc="1">
            <a:prstTxWarp prst="textNoShape">
              <a:avLst/>
            </a:prstTxWarp>
            <a:noAutofit/>
          </a:bodyPr>
          <a:lstStyle/>
          <a:p>
            <a:pPr algn="ctr" defTabSz="914049">
              <a:defRPr/>
            </a:pP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PRODUCTIVITY</a:t>
            </a:r>
          </a:p>
        </p:txBody>
      </p:sp>
      <p:sp>
        <p:nvSpPr>
          <p:cNvPr id="63" name="Oval 62"/>
          <p:cNvSpPr/>
          <p:nvPr/>
        </p:nvSpPr>
        <p:spPr bwMode="auto">
          <a:xfrm>
            <a:off x="2713674" y="3802510"/>
            <a:ext cx="1971576" cy="1971576"/>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79234" tIns="143387" rIns="179234" bIns="143387" numCol="1" spcCol="0" rtlCol="0" fromWordArt="0" anchor="ctr" anchorCtr="0" forceAA="0" compatLnSpc="1">
            <a:prstTxWarp prst="textNoShape">
              <a:avLst/>
            </a:prstTxWarp>
            <a:noAutofit/>
          </a:bodyPr>
          <a:lstStyle/>
          <a:p>
            <a:pPr algn="ctr" defTabSz="914049">
              <a:defRPr/>
            </a:pP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BUSINESS</a:t>
            </a:r>
            <a:b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b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APPS</a:t>
            </a:r>
          </a:p>
        </p:txBody>
      </p:sp>
      <p:sp>
        <p:nvSpPr>
          <p:cNvPr id="64" name="Oval 63"/>
          <p:cNvSpPr/>
          <p:nvPr/>
        </p:nvSpPr>
        <p:spPr bwMode="auto">
          <a:xfrm>
            <a:off x="4975469" y="3802510"/>
            <a:ext cx="1971576" cy="1971576"/>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79234" tIns="143387" rIns="179234" bIns="143387" numCol="1" spcCol="0" rtlCol="0" fromWordArt="0" anchor="ctr" anchorCtr="0" forceAA="0" compatLnSpc="1">
            <a:prstTxWarp prst="textNoShape">
              <a:avLst/>
            </a:prstTxWarp>
            <a:noAutofit/>
          </a:bodyPr>
          <a:lstStyle/>
          <a:p>
            <a:pPr algn="ctr" defTabSz="914049">
              <a:defRPr/>
            </a:pP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SECURITY &amp;</a:t>
            </a:r>
            <a:b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b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MANAGEMENT</a:t>
            </a:r>
          </a:p>
        </p:txBody>
      </p:sp>
      <p:sp>
        <p:nvSpPr>
          <p:cNvPr id="65" name="Oval 64"/>
          <p:cNvSpPr/>
          <p:nvPr/>
        </p:nvSpPr>
        <p:spPr bwMode="auto">
          <a:xfrm>
            <a:off x="7237265" y="3802510"/>
            <a:ext cx="1971576" cy="1971576"/>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79234" tIns="143387" rIns="179234" bIns="143387" numCol="1" spcCol="0" rtlCol="0" fromWordArt="0" anchor="ctr" anchorCtr="0" forceAA="0" compatLnSpc="1">
            <a:prstTxWarp prst="textNoShape">
              <a:avLst/>
            </a:prstTxWarp>
            <a:noAutofit/>
          </a:bodyPr>
          <a:lstStyle/>
          <a:p>
            <a:pPr algn="ctr" defTabSz="914049">
              <a:defRPr/>
            </a:pP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DATA &amp;</a:t>
            </a:r>
            <a:b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b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INTELLIGENCE</a:t>
            </a:r>
          </a:p>
        </p:txBody>
      </p:sp>
      <p:sp>
        <p:nvSpPr>
          <p:cNvPr id="66" name="Oval 65"/>
          <p:cNvSpPr/>
          <p:nvPr/>
        </p:nvSpPr>
        <p:spPr bwMode="auto">
          <a:xfrm>
            <a:off x="9499059" y="3802510"/>
            <a:ext cx="1971576" cy="1971576"/>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79234" tIns="143387" rIns="179234" bIns="143387" numCol="1" spcCol="0" rtlCol="0" fromWordArt="0" anchor="ctr" anchorCtr="0" forceAA="0" compatLnSpc="1">
            <a:prstTxWarp prst="textNoShape">
              <a:avLst/>
            </a:prstTxWarp>
            <a:noAutofit/>
          </a:bodyPr>
          <a:lstStyle/>
          <a:p>
            <a:pPr algn="ctr" defTabSz="914049">
              <a:defRPr/>
            </a:pP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APPLICATION</a:t>
            </a:r>
            <a:b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br>
            <a:r>
              <a:rPr lang="en-US" sz="1567" b="1" kern="0" spc="49" dirty="0">
                <a:gradFill>
                  <a:gsLst>
                    <a:gs pos="24779">
                      <a:schemeClr val="bg1"/>
                    </a:gs>
                    <a:gs pos="100000">
                      <a:schemeClr val="bg1"/>
                    </a:gs>
                  </a:gsLst>
                  <a:lin ang="5400000" scaled="1"/>
                </a:gradFill>
                <a:latin typeface="+mj-lt"/>
                <a:cs typeface="Segoe UI Semibold" panose="020B0702040204020203" pitchFamily="34" charset="0"/>
              </a:rPr>
              <a:t>INNOVATION</a:t>
            </a:r>
          </a:p>
        </p:txBody>
      </p:sp>
      <p:sp>
        <p:nvSpPr>
          <p:cNvPr id="7" name="Title 1"/>
          <p:cNvSpPr txBox="1">
            <a:spLocks/>
          </p:cNvSpPr>
          <p:nvPr/>
        </p:nvSpPr>
        <p:spPr>
          <a:xfrm>
            <a:off x="270893" y="290403"/>
            <a:ext cx="11652534" cy="899409"/>
          </a:xfrm>
          <a:prstGeom prst="rect">
            <a:avLst/>
          </a:prstGeom>
        </p:spPr>
        <p:txBody>
          <a:bodyPr/>
          <a:lst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016">
              <a:defRPr/>
            </a:pPr>
            <a:r>
              <a:rPr lang="en-US" sz="4703" spc="-98" dirty="0"/>
              <a:t>Microsoft Cloud</a:t>
            </a:r>
          </a:p>
        </p:txBody>
      </p:sp>
      <p:sp>
        <p:nvSpPr>
          <p:cNvPr id="51" name="Business apps"/>
          <p:cNvSpPr/>
          <p:nvPr/>
        </p:nvSpPr>
        <p:spPr>
          <a:xfrm>
            <a:off x="2901884" y="2529439"/>
            <a:ext cx="1627138" cy="480063"/>
          </a:xfrm>
          <a:prstGeom prst="rect">
            <a:avLst/>
          </a:prstGeom>
        </p:spPr>
        <p:txBody>
          <a:bodyPr wrap="none">
            <a:spAutoFit/>
          </a:bodyPr>
          <a:lstStyle/>
          <a:p>
            <a:pPr defTabSz="932384">
              <a:lnSpc>
                <a:spcPct val="90000"/>
              </a:lnSpc>
              <a:spcBef>
                <a:spcPct val="20000"/>
              </a:spcBef>
              <a:buSzPct val="90000"/>
              <a:defRPr/>
            </a:pPr>
            <a:r>
              <a:rPr lang="en-US" sz="2745" kern="0" dirty="0">
                <a:gradFill>
                  <a:gsLst>
                    <a:gs pos="34821">
                      <a:schemeClr val="tx1"/>
                    </a:gs>
                    <a:gs pos="48000">
                      <a:schemeClr val="tx1"/>
                    </a:gs>
                  </a:gsLst>
                  <a:lin ang="5400000" scaled="0"/>
                </a:gradFill>
                <a:latin typeface="+mj-lt"/>
              </a:rPr>
              <a:t>Dynamics</a:t>
            </a:r>
          </a:p>
        </p:txBody>
      </p:sp>
      <p:sp>
        <p:nvSpPr>
          <p:cNvPr id="61" name="Business apps"/>
          <p:cNvSpPr/>
          <p:nvPr/>
        </p:nvSpPr>
        <p:spPr>
          <a:xfrm>
            <a:off x="593734" y="2529439"/>
            <a:ext cx="1721701" cy="480063"/>
          </a:xfrm>
          <a:prstGeom prst="rect">
            <a:avLst/>
          </a:prstGeom>
        </p:spPr>
        <p:txBody>
          <a:bodyPr wrap="none">
            <a:spAutoFit/>
          </a:bodyPr>
          <a:lstStyle/>
          <a:p>
            <a:pPr defTabSz="932384">
              <a:lnSpc>
                <a:spcPct val="90000"/>
              </a:lnSpc>
              <a:spcBef>
                <a:spcPct val="20000"/>
              </a:spcBef>
              <a:buSzPct val="90000"/>
              <a:defRPr/>
            </a:pPr>
            <a:r>
              <a:rPr lang="en-US" sz="2745" kern="0" dirty="0">
                <a:gradFill>
                  <a:gsLst>
                    <a:gs pos="34821">
                      <a:schemeClr val="tx1"/>
                    </a:gs>
                    <a:gs pos="48000">
                      <a:schemeClr val="tx1"/>
                    </a:gs>
                  </a:gsLst>
                  <a:lin ang="5400000" scaled="0"/>
                </a:gradFill>
                <a:latin typeface="+mj-lt"/>
              </a:rPr>
              <a:t>Office 365</a:t>
            </a:r>
          </a:p>
        </p:txBody>
      </p:sp>
      <p:sp>
        <p:nvSpPr>
          <p:cNvPr id="74" name="Business apps"/>
          <p:cNvSpPr/>
          <p:nvPr/>
        </p:nvSpPr>
        <p:spPr>
          <a:xfrm>
            <a:off x="4579900" y="1227701"/>
            <a:ext cx="2762713" cy="2457852"/>
          </a:xfrm>
          <a:prstGeom prst="rect">
            <a:avLst/>
          </a:prstGeom>
        </p:spPr>
        <p:txBody>
          <a:bodyPr wrap="square">
            <a:spAutoFit/>
          </a:bodyPr>
          <a:lstStyle/>
          <a:p>
            <a:pPr algn="ctr" defTabSz="932384">
              <a:lnSpc>
                <a:spcPct val="90000"/>
              </a:lnSpc>
              <a:spcBef>
                <a:spcPct val="20000"/>
              </a:spcBef>
              <a:buSzPct val="90000"/>
              <a:defRPr/>
            </a:pPr>
            <a:r>
              <a:rPr lang="en-US" sz="2745" kern="0" dirty="0">
                <a:gradFill>
                  <a:gsLst>
                    <a:gs pos="34821">
                      <a:schemeClr val="tx1"/>
                    </a:gs>
                    <a:gs pos="48000">
                      <a:schemeClr val="tx1"/>
                    </a:gs>
                  </a:gsLst>
                  <a:lin ang="5400000" scaled="0"/>
                </a:gradFill>
                <a:latin typeface="+mj-lt"/>
              </a:rPr>
              <a:t>Secure Productive Enterprise &amp;</a:t>
            </a:r>
          </a:p>
          <a:p>
            <a:pPr algn="ctr" defTabSz="932384">
              <a:lnSpc>
                <a:spcPct val="90000"/>
              </a:lnSpc>
              <a:spcBef>
                <a:spcPct val="20000"/>
              </a:spcBef>
              <a:buSzPct val="90000"/>
              <a:defRPr/>
            </a:pPr>
            <a:r>
              <a:rPr lang="en-US" sz="2745" kern="0" dirty="0">
                <a:gradFill>
                  <a:gsLst>
                    <a:gs pos="34821">
                      <a:schemeClr val="tx1"/>
                    </a:gs>
                    <a:gs pos="48000">
                      <a:schemeClr val="tx1"/>
                    </a:gs>
                  </a:gsLst>
                  <a:lin ang="5400000" scaled="0"/>
                </a:gradFill>
                <a:latin typeface="+mj-lt"/>
              </a:rPr>
              <a:t>Operations Management + Security</a:t>
            </a:r>
          </a:p>
        </p:txBody>
      </p:sp>
      <p:sp>
        <p:nvSpPr>
          <p:cNvPr id="83" name="Business apps"/>
          <p:cNvSpPr/>
          <p:nvPr/>
        </p:nvSpPr>
        <p:spPr>
          <a:xfrm>
            <a:off x="7209333" y="2149317"/>
            <a:ext cx="2175656" cy="1255550"/>
          </a:xfrm>
          <a:prstGeom prst="rect">
            <a:avLst/>
          </a:prstGeom>
        </p:spPr>
        <p:txBody>
          <a:bodyPr wrap="square">
            <a:spAutoFit/>
          </a:bodyPr>
          <a:lstStyle/>
          <a:p>
            <a:pPr algn="ctr" defTabSz="932384">
              <a:lnSpc>
                <a:spcPct val="90000"/>
              </a:lnSpc>
              <a:spcBef>
                <a:spcPct val="20000"/>
              </a:spcBef>
              <a:buSzPct val="90000"/>
              <a:defRPr/>
            </a:pPr>
            <a:r>
              <a:rPr lang="en-US" sz="2745" kern="0" dirty="0">
                <a:gradFill>
                  <a:gsLst>
                    <a:gs pos="34821">
                      <a:schemeClr val="tx1"/>
                    </a:gs>
                    <a:gs pos="48000">
                      <a:schemeClr val="tx1"/>
                    </a:gs>
                  </a:gsLst>
                  <a:lin ang="5400000" scaled="0"/>
                </a:gradFill>
                <a:latin typeface="+mj-lt"/>
              </a:rPr>
              <a:t>Cortana Intelligence Suite</a:t>
            </a:r>
          </a:p>
        </p:txBody>
      </p:sp>
      <p:sp>
        <p:nvSpPr>
          <p:cNvPr id="92" name="Business apps"/>
          <p:cNvSpPr/>
          <p:nvPr/>
        </p:nvSpPr>
        <p:spPr>
          <a:xfrm>
            <a:off x="9913602" y="2467426"/>
            <a:ext cx="1062191" cy="523146"/>
          </a:xfrm>
          <a:prstGeom prst="rect">
            <a:avLst/>
          </a:prstGeom>
        </p:spPr>
        <p:txBody>
          <a:bodyPr wrap="none">
            <a:spAutoFit/>
          </a:bodyPr>
          <a:lstStyle/>
          <a:p>
            <a:pPr algn="ctr" defTabSz="914049">
              <a:defRPr/>
            </a:pPr>
            <a:r>
              <a:rPr lang="en-US" sz="2745" kern="0" dirty="0">
                <a:gradFill>
                  <a:gsLst>
                    <a:gs pos="34821">
                      <a:schemeClr val="tx1"/>
                    </a:gs>
                    <a:gs pos="48000">
                      <a:schemeClr val="tx1"/>
                    </a:gs>
                  </a:gsLst>
                  <a:lin ang="5400000" scaled="0"/>
                </a:gradFill>
                <a:latin typeface="+mj-lt"/>
              </a:rPr>
              <a:t>Azure</a:t>
            </a:r>
          </a:p>
        </p:txBody>
      </p:sp>
    </p:spTree>
    <p:extLst>
      <p:ext uri="{BB962C8B-B14F-4D97-AF65-F5344CB8AC3E}">
        <p14:creationId xmlns:p14="http://schemas.microsoft.com/office/powerpoint/2010/main" val="10176037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55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grpId="0" nodeType="withEffect">
                                  <p:stCondLst>
                                    <p:cond delay="65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700"/>
                                  </p:stCondLst>
                                  <p:childTnLst>
                                    <p:set>
                                      <p:cBhvr>
                                        <p:cTn id="14" dur="1" fill="hold">
                                          <p:stCondLst>
                                            <p:cond delay="0"/>
                                          </p:stCondLst>
                                        </p:cTn>
                                        <p:tgtEl>
                                          <p:spTgt spid="66"/>
                                        </p:tgtEl>
                                        <p:attrNameLst>
                                          <p:attrName>style.visibility</p:attrName>
                                        </p:attrNameLst>
                                      </p:cBhvr>
                                      <p:to>
                                        <p:strVal val="visible"/>
                                      </p:to>
                                    </p:set>
                                  </p:childTnLst>
                                </p:cTn>
                              </p:par>
                              <p:par>
                                <p:cTn id="15" presetID="6" presetClass="emph" presetSubtype="0" accel="100000" autoRev="1" fill="hold" grpId="1" nodeType="withEffect">
                                  <p:stCondLst>
                                    <p:cond delay="0"/>
                                  </p:stCondLst>
                                  <p:childTnLst>
                                    <p:animScale>
                                      <p:cBhvr>
                                        <p:cTn id="16" dur="500" fill="hold"/>
                                        <p:tgtEl>
                                          <p:spTgt spid="59"/>
                                        </p:tgtEl>
                                      </p:cBhvr>
                                      <p:by x="0" y="0"/>
                                    </p:animScale>
                                  </p:childTnLst>
                                </p:cTn>
                              </p:par>
                              <p:par>
                                <p:cTn id="17" presetID="6" presetClass="emph" presetSubtype="0" accel="100000" autoRev="1" fill="hold" grpId="1" nodeType="withEffect">
                                  <p:stCondLst>
                                    <p:cond delay="50"/>
                                  </p:stCondLst>
                                  <p:childTnLst>
                                    <p:animScale>
                                      <p:cBhvr>
                                        <p:cTn id="18" dur="500" fill="hold"/>
                                        <p:tgtEl>
                                          <p:spTgt spid="63"/>
                                        </p:tgtEl>
                                      </p:cBhvr>
                                      <p:by x="0" y="0"/>
                                    </p:animScale>
                                  </p:childTnLst>
                                </p:cTn>
                              </p:par>
                              <p:par>
                                <p:cTn id="19" presetID="6" presetClass="emph" presetSubtype="0" accel="100000" autoRev="1" fill="hold" grpId="1" nodeType="withEffect">
                                  <p:stCondLst>
                                    <p:cond delay="100"/>
                                  </p:stCondLst>
                                  <p:childTnLst>
                                    <p:animScale>
                                      <p:cBhvr>
                                        <p:cTn id="20" dur="500" fill="hold"/>
                                        <p:tgtEl>
                                          <p:spTgt spid="64"/>
                                        </p:tgtEl>
                                      </p:cBhvr>
                                      <p:by x="0" y="0"/>
                                    </p:animScale>
                                  </p:childTnLst>
                                </p:cTn>
                              </p:par>
                              <p:par>
                                <p:cTn id="21" presetID="6" presetClass="emph" presetSubtype="0" accel="100000" autoRev="1" fill="hold" grpId="1" nodeType="withEffect">
                                  <p:stCondLst>
                                    <p:cond delay="150"/>
                                  </p:stCondLst>
                                  <p:childTnLst>
                                    <p:animScale>
                                      <p:cBhvr>
                                        <p:cTn id="22" dur="500" fill="hold"/>
                                        <p:tgtEl>
                                          <p:spTgt spid="65"/>
                                        </p:tgtEl>
                                      </p:cBhvr>
                                      <p:by x="0" y="0"/>
                                    </p:animScale>
                                  </p:childTnLst>
                                </p:cTn>
                              </p:par>
                              <p:par>
                                <p:cTn id="23" presetID="6" presetClass="emph" presetSubtype="0" accel="100000" autoRev="1" fill="hold" grpId="1" nodeType="withEffect">
                                  <p:stCondLst>
                                    <p:cond delay="200"/>
                                  </p:stCondLst>
                                  <p:childTnLst>
                                    <p:animScale>
                                      <p:cBhvr>
                                        <p:cTn id="24" dur="500" fill="hold"/>
                                        <p:tgtEl>
                                          <p:spTgt spid="66"/>
                                        </p:tgtEl>
                                      </p:cBhvr>
                                      <p:by x="0" y="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63" grpId="0" animBg="1"/>
      <p:bldP spid="63" grpId="1" animBg="1"/>
      <p:bldP spid="64" grpId="0" animBg="1"/>
      <p:bldP spid="64" grpId="1" animBg="1"/>
      <p:bldP spid="65" grpId="0" animBg="1"/>
      <p:bldP spid="65" grpId="1" animBg="1"/>
      <p:bldP spid="66" grpId="0" animBg="1"/>
      <p:bldP spid="6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48085" y="4914690"/>
            <a:ext cx="10231579" cy="143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2" rtlCol="0" anchor="ctr"/>
          <a:lstStyle/>
          <a:p>
            <a:pPr algn="ctr" defTabSz="896386">
              <a:defRPr/>
            </a:pPr>
            <a:r>
              <a:rPr lang="en-US" sz="4800" kern="0" spc="-120" dirty="0">
                <a:solidFill>
                  <a:schemeClr val="bg1"/>
                </a:solidFill>
                <a:latin typeface="Segoe UI Light" panose="020B0502040204020203" pitchFamily="34" charset="0"/>
                <a:cs typeface="Segoe UI Light" panose="020B0502040204020203" pitchFamily="34" charset="0"/>
              </a:rPr>
              <a:t>200+ Cloud Services</a:t>
            </a:r>
          </a:p>
          <a:p>
            <a:pPr algn="ctr" defTabSz="896386">
              <a:defRPr/>
            </a:pPr>
            <a:r>
              <a:rPr lang="en-US" sz="1919" kern="0" dirty="0">
                <a:solidFill>
                  <a:schemeClr val="bg1"/>
                </a:solidFill>
                <a:latin typeface="Segoe UI Light" panose="020B0502040204020203" pitchFamily="34" charset="0"/>
                <a:cs typeface="Segoe UI Light" panose="020B0502040204020203" pitchFamily="34" charset="0"/>
              </a:rPr>
              <a:t>1+ billion customers  ·  20+ million businesses  ·  90+ markets worldwide</a:t>
            </a:r>
            <a:r>
              <a:rPr lang="en-US" sz="1651" kern="0" dirty="0">
                <a:solidFill>
                  <a:schemeClr val="bg1"/>
                </a:solidFill>
                <a:latin typeface="Segoe UI Light" panose="020B0502040204020203" pitchFamily="34" charset="0"/>
                <a:cs typeface="Segoe UI Light" panose="020B0502040204020203" pitchFamily="34" charset="0"/>
              </a:rPr>
              <a:t>  </a:t>
            </a:r>
            <a:r>
              <a:rPr lang="en-US" sz="1651" kern="0" dirty="0">
                <a:solidFill>
                  <a:schemeClr val="bg1"/>
                </a:solidFill>
              </a:rPr>
              <a:t> </a:t>
            </a:r>
          </a:p>
          <a:p>
            <a:pPr algn="ctr" defTabSz="896386">
              <a:defRPr/>
            </a:pPr>
            <a:endParaRPr lang="en-US" sz="1651" kern="0" dirty="0">
              <a:solidFill>
                <a:schemeClr val="bg1"/>
              </a:solidFill>
            </a:endParaRPr>
          </a:p>
        </p:txBody>
      </p:sp>
      <p:sp>
        <p:nvSpPr>
          <p:cNvPr id="31" name="Rectangle 30"/>
          <p:cNvSpPr/>
          <p:nvPr/>
        </p:nvSpPr>
        <p:spPr>
          <a:xfrm>
            <a:off x="3768715" y="621747"/>
            <a:ext cx="2742811" cy="137140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0000"/>
              </a:lnSpc>
              <a:defRPr/>
            </a:pPr>
            <a:r>
              <a:rPr lang="en-US" sz="3359" kern="0" dirty="0">
                <a:solidFill>
                  <a:schemeClr val="bg1"/>
                </a:solidFill>
                <a:latin typeface="Segoe UI Semibold" panose="020B0702040204020203" pitchFamily="34" charset="0"/>
                <a:cs typeface="Segoe UI Semibold" panose="020B0702040204020203" pitchFamily="34" charset="0"/>
              </a:rPr>
              <a:t>50+</a:t>
            </a:r>
            <a:r>
              <a:rPr lang="en-US" sz="2879" kern="0" dirty="0">
                <a:solidFill>
                  <a:schemeClr val="bg1"/>
                </a:solidFill>
                <a:latin typeface="Segoe UI Semibold" panose="020B0702040204020203" pitchFamily="34" charset="0"/>
                <a:cs typeface="Segoe UI Semibold" panose="020B0702040204020203" pitchFamily="34" charset="0"/>
              </a:rPr>
              <a:t> </a:t>
            </a:r>
            <a:r>
              <a:rPr lang="en-US" sz="2400" kern="0" dirty="0">
                <a:solidFill>
                  <a:schemeClr val="bg1"/>
                </a:solidFill>
                <a:latin typeface="Segoe UI Light" panose="020B0502040204020203" pitchFamily="34" charset="0"/>
                <a:cs typeface="Segoe UI Light" panose="020B0502040204020203" pitchFamily="34" charset="0"/>
              </a:rPr>
              <a:t>billion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minutes of connections                 handled each month</a:t>
            </a:r>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61981" y="2878226"/>
            <a:ext cx="976205" cy="430464"/>
          </a:xfrm>
          <a:prstGeom prst="rect">
            <a:avLst/>
          </a:prstGeom>
        </p:spPr>
      </p:pic>
      <p:sp>
        <p:nvSpPr>
          <p:cNvPr id="33" name="Rectangle 32"/>
          <p:cNvSpPr/>
          <p:nvPr/>
        </p:nvSpPr>
        <p:spPr>
          <a:xfrm>
            <a:off x="8436850" y="3474176"/>
            <a:ext cx="2742811" cy="137140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3359" kern="0" dirty="0">
                <a:solidFill>
                  <a:schemeClr val="bg1"/>
                </a:solidFill>
                <a:latin typeface="Segoe UI Semibold" panose="020B0702040204020203" pitchFamily="34" charset="0"/>
                <a:cs typeface="Segoe UI Semibold" panose="020B0702040204020203" pitchFamily="34" charset="0"/>
              </a:rPr>
              <a:t>18+ </a:t>
            </a:r>
            <a:r>
              <a:rPr lang="en-US" sz="2879" kern="0" dirty="0">
                <a:solidFill>
                  <a:schemeClr val="bg1"/>
                </a:solidFill>
                <a:latin typeface="Segoe UI Light" panose="020B0502040204020203" pitchFamily="34" charset="0"/>
                <a:cs typeface="Segoe UI Light" panose="020B0502040204020203" pitchFamily="34" charset="0"/>
              </a:rPr>
              <a:t>billion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Active Directory authentications per week</a:t>
            </a:r>
          </a:p>
        </p:txBody>
      </p:sp>
      <p:sp>
        <p:nvSpPr>
          <p:cNvPr id="35" name="Rectangle 34"/>
          <p:cNvSpPr/>
          <p:nvPr/>
        </p:nvSpPr>
        <p:spPr>
          <a:xfrm>
            <a:off x="9841173" y="626999"/>
            <a:ext cx="1338491" cy="1371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1919" kern="0" dirty="0">
                <a:solidFill>
                  <a:schemeClr val="bg1"/>
                </a:solidFill>
                <a:latin typeface="Segoe UI Semibold" panose="020B0702040204020203" pitchFamily="34" charset="0"/>
                <a:cs typeface="Segoe UI Semibold" panose="020B0702040204020203" pitchFamily="34" charset="0"/>
              </a:rPr>
              <a:t>85%</a:t>
            </a:r>
          </a:p>
          <a:p>
            <a:pPr algn="ctr" defTabSz="896386">
              <a:lnSpc>
                <a:spcPct val="85000"/>
              </a:lnSpc>
              <a:defRPr/>
            </a:pPr>
            <a:r>
              <a:rPr lang="en-US" sz="1651" kern="0" dirty="0">
                <a:solidFill>
                  <a:schemeClr val="bg1"/>
                </a:solidFill>
                <a:latin typeface="Segoe UI Light" panose="020B0502040204020203" pitchFamily="34" charset="0"/>
                <a:cs typeface="Segoe UI Light" panose="020B0502040204020203" pitchFamily="34" charset="0"/>
              </a:rPr>
              <a:t>Fortune 500 users</a:t>
            </a:r>
          </a:p>
          <a:p>
            <a:pPr algn="ctr" defTabSz="896386">
              <a:lnSpc>
                <a:spcPct val="85000"/>
              </a:lnSpc>
              <a:defRPr/>
            </a:pPr>
            <a:endParaRPr lang="en-US" sz="1651" kern="0" dirty="0">
              <a:solidFill>
                <a:schemeClr val="bg1"/>
              </a:solidFill>
              <a:latin typeface="Segoe UI Light" panose="020B0502040204020203" pitchFamily="34" charset="0"/>
              <a:cs typeface="Segoe UI Light" panose="020B0502040204020203" pitchFamily="34" charset="0"/>
            </a:endParaRPr>
          </a:p>
          <a:p>
            <a:pPr algn="ctr" defTabSz="896386">
              <a:lnSpc>
                <a:spcPct val="85000"/>
              </a:lnSpc>
              <a:defRPr/>
            </a:pPr>
            <a:r>
              <a:rPr lang="en-US" sz="1651" kern="0" dirty="0">
                <a:solidFill>
                  <a:schemeClr val="bg1"/>
                </a:solidFill>
                <a:latin typeface="Segoe UI Light" panose="020B0502040204020203" pitchFamily="34" charset="0"/>
                <a:cs typeface="Segoe UI Light" panose="020B0502040204020203" pitchFamily="34" charset="0"/>
              </a:rPr>
              <a:t>  </a:t>
            </a:r>
          </a:p>
        </p:txBody>
      </p:sp>
      <p:sp>
        <p:nvSpPr>
          <p:cNvPr id="34" name="Rectangle 33"/>
          <p:cNvSpPr/>
          <p:nvPr/>
        </p:nvSpPr>
        <p:spPr>
          <a:xfrm>
            <a:off x="8436855" y="626999"/>
            <a:ext cx="1338491" cy="13714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1919" kern="0" dirty="0">
                <a:solidFill>
                  <a:schemeClr val="bg1"/>
                </a:solidFill>
                <a:latin typeface="Segoe UI Semibold" panose="020B0702040204020203" pitchFamily="34" charset="0"/>
                <a:cs typeface="Segoe UI Semibold" panose="020B0702040204020203" pitchFamily="34" charset="0"/>
              </a:rPr>
              <a:t>250+ </a:t>
            </a:r>
            <a:r>
              <a:rPr lang="en-US" sz="1651" kern="0" dirty="0">
                <a:solidFill>
                  <a:schemeClr val="bg1"/>
                </a:solidFill>
                <a:latin typeface="Segoe UI Light" panose="020B0502040204020203" pitchFamily="34" charset="0"/>
                <a:cs typeface="Segoe UI Light" panose="020B0502040204020203" pitchFamily="34" charset="0"/>
              </a:rPr>
              <a:t>million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active users</a:t>
            </a:r>
          </a:p>
        </p:txBody>
      </p:sp>
      <p:pic>
        <p:nvPicPr>
          <p:cNvPr id="5" name="Picture 4"/>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510980" y="484347"/>
            <a:ext cx="1918505" cy="4361236"/>
          </a:xfrm>
          <a:prstGeom prst="rect">
            <a:avLst/>
          </a:prstGeom>
        </p:spPr>
      </p:pic>
      <p:sp>
        <p:nvSpPr>
          <p:cNvPr id="43" name="Rectangle 42"/>
          <p:cNvSpPr/>
          <p:nvPr/>
        </p:nvSpPr>
        <p:spPr>
          <a:xfrm>
            <a:off x="949416" y="2044052"/>
            <a:ext cx="2742811" cy="1371405"/>
          </a:xfrm>
          <a:prstGeom prst="rect">
            <a:avLst/>
          </a:prstGeom>
          <a:solidFill>
            <a:srgbClr val="B40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1919" kern="0" dirty="0">
                <a:solidFill>
                  <a:schemeClr val="bg1"/>
                </a:solidFill>
                <a:latin typeface="Segoe UI Semibold" panose="020B0702040204020203" pitchFamily="34" charset="0"/>
                <a:cs typeface="Segoe UI Semibold" panose="020B0702040204020203" pitchFamily="34" charset="0"/>
              </a:rPr>
              <a:t>2.4+ </a:t>
            </a:r>
            <a:r>
              <a:rPr lang="en-US" sz="1651" kern="0" dirty="0">
                <a:solidFill>
                  <a:schemeClr val="bg1"/>
                </a:solidFill>
                <a:latin typeface="Segoe UI Light" panose="020B0502040204020203" pitchFamily="34" charset="0"/>
                <a:cs typeface="Segoe UI Light" panose="020B0502040204020203" pitchFamily="34" charset="0"/>
              </a:rPr>
              <a:t>million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emails per day</a:t>
            </a:r>
          </a:p>
        </p:txBody>
      </p:sp>
      <p:sp>
        <p:nvSpPr>
          <p:cNvPr id="2" name="Rectangle 1"/>
          <p:cNvSpPr/>
          <p:nvPr/>
        </p:nvSpPr>
        <p:spPr>
          <a:xfrm>
            <a:off x="949416" y="626999"/>
            <a:ext cx="2742811" cy="137140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3600" kern="0" dirty="0">
                <a:solidFill>
                  <a:schemeClr val="bg1"/>
                </a:solidFill>
                <a:latin typeface="Segoe UI Semibold" panose="020B0702040204020203" pitchFamily="34" charset="0"/>
                <a:cs typeface="Segoe UI Semibold" panose="020B0702040204020203" pitchFamily="34" charset="0"/>
              </a:rPr>
              <a:t>7+ </a:t>
            </a:r>
            <a:r>
              <a:rPr lang="en-US" sz="3359" kern="0" dirty="0">
                <a:solidFill>
                  <a:schemeClr val="bg1"/>
                </a:solidFill>
                <a:latin typeface="Segoe UI Light" panose="020B0502040204020203" pitchFamily="34" charset="0"/>
                <a:cs typeface="Segoe UI Light" panose="020B0502040204020203" pitchFamily="34" charset="0"/>
              </a:rPr>
              <a:t>billion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worldwide queries each month</a:t>
            </a:r>
          </a:p>
        </p:txBody>
      </p:sp>
      <p:sp>
        <p:nvSpPr>
          <p:cNvPr id="30" name="Rectangle 29"/>
          <p:cNvSpPr/>
          <p:nvPr/>
        </p:nvSpPr>
        <p:spPr>
          <a:xfrm>
            <a:off x="3768715" y="2044052"/>
            <a:ext cx="2742811" cy="137140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0000"/>
              </a:lnSpc>
              <a:defRPr/>
            </a:pPr>
            <a:r>
              <a:rPr lang="en-US" sz="3359" kern="0" dirty="0">
                <a:solidFill>
                  <a:schemeClr val="bg1"/>
                </a:solidFill>
                <a:latin typeface="Segoe UI Semibold" panose="020B0702040204020203" pitchFamily="34" charset="0"/>
                <a:cs typeface="Segoe UI Semibold" panose="020B0702040204020203" pitchFamily="34" charset="0"/>
              </a:rPr>
              <a:t>30+ </a:t>
            </a:r>
            <a:r>
              <a:rPr lang="en-US" sz="2400" kern="0" dirty="0">
                <a:solidFill>
                  <a:schemeClr val="bg1"/>
                </a:solidFill>
                <a:latin typeface="Segoe UI Light" panose="020B0502040204020203" pitchFamily="34" charset="0"/>
                <a:cs typeface="Segoe UI Light" panose="020B0502040204020203" pitchFamily="34" charset="0"/>
              </a:rPr>
              <a:t>trillion</a:t>
            </a:r>
          </a:p>
          <a:p>
            <a:pPr algn="ctr" defTabSz="896386">
              <a:lnSpc>
                <a:spcPct val="80000"/>
              </a:lnSpc>
              <a:defRPr/>
            </a:pPr>
            <a:r>
              <a:rPr lang="en-US" sz="1679" kern="0" dirty="0">
                <a:solidFill>
                  <a:schemeClr val="bg1"/>
                </a:solidFill>
                <a:latin typeface="Segoe UI Light" panose="020B0502040204020203" pitchFamily="34" charset="0"/>
                <a:cs typeface="Segoe UI Light" panose="020B0502040204020203" pitchFamily="34" charset="0"/>
              </a:rPr>
              <a:t>objects stored</a:t>
            </a:r>
          </a:p>
        </p:txBody>
      </p:sp>
      <p:sp>
        <p:nvSpPr>
          <p:cNvPr id="39" name="Rectangle 38"/>
          <p:cNvSpPr/>
          <p:nvPr/>
        </p:nvSpPr>
        <p:spPr>
          <a:xfrm>
            <a:off x="3768715" y="3474176"/>
            <a:ext cx="2742811" cy="1371405"/>
          </a:xfrm>
          <a:prstGeom prst="rect">
            <a:avLst/>
          </a:prstGeom>
          <a:solidFill>
            <a:srgbClr val="F2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endParaRPr lang="en-US" sz="1440" kern="0" dirty="0">
              <a:solidFill>
                <a:schemeClr val="bg1"/>
              </a:solidFill>
              <a:latin typeface="Segoe UI Light" panose="020B0502040204020203" pitchFamily="34" charset="0"/>
              <a:cs typeface="Segoe UI Light" panose="020B0502040204020203" pitchFamily="34" charset="0"/>
            </a:endParaRPr>
          </a:p>
        </p:txBody>
      </p:sp>
      <p:sp>
        <p:nvSpPr>
          <p:cNvPr id="37" name="Rectangle 36"/>
          <p:cNvSpPr/>
          <p:nvPr/>
        </p:nvSpPr>
        <p:spPr>
          <a:xfrm>
            <a:off x="949419" y="3474183"/>
            <a:ext cx="1338491" cy="1371405"/>
          </a:xfrm>
          <a:prstGeom prst="rect">
            <a:avLst/>
          </a:prstGeom>
          <a:solidFill>
            <a:srgbClr val="7FB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1919" kern="0" dirty="0">
                <a:solidFill>
                  <a:schemeClr val="bg1"/>
                </a:solidFill>
                <a:latin typeface="Segoe UI Semibold" panose="020B0702040204020203" pitchFamily="34" charset="0"/>
                <a:cs typeface="Segoe UI Semibold" panose="020B0702040204020203" pitchFamily="34" charset="0"/>
              </a:rPr>
              <a:t>48+ </a:t>
            </a:r>
            <a:r>
              <a:rPr lang="en-US" sz="1651" kern="0" dirty="0">
                <a:solidFill>
                  <a:schemeClr val="bg1"/>
                </a:solidFill>
                <a:latin typeface="Segoe UI Light" panose="020B0502040204020203" pitchFamily="34" charset="0"/>
                <a:cs typeface="Segoe UI Light" panose="020B0502040204020203" pitchFamily="34" charset="0"/>
              </a:rPr>
              <a:t>million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users in          41 markets</a:t>
            </a:r>
          </a:p>
        </p:txBody>
      </p:sp>
      <p:sp>
        <p:nvSpPr>
          <p:cNvPr id="38" name="Rectangle 37"/>
          <p:cNvSpPr/>
          <p:nvPr/>
        </p:nvSpPr>
        <p:spPr>
          <a:xfrm>
            <a:off x="2353738" y="3474176"/>
            <a:ext cx="1338491" cy="13714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5000"/>
              </a:lnSpc>
              <a:defRPr/>
            </a:pPr>
            <a:r>
              <a:rPr lang="en-US" sz="1919" kern="0" dirty="0">
                <a:solidFill>
                  <a:schemeClr val="bg1"/>
                </a:solidFill>
                <a:latin typeface="Segoe UI Semibold" panose="020B0702040204020203" pitchFamily="34" charset="0"/>
                <a:cs typeface="Segoe UI Semibold" panose="020B0702040204020203" pitchFamily="34" charset="0"/>
              </a:rPr>
              <a:t>50+ </a:t>
            </a:r>
            <a:r>
              <a:rPr lang="en-US" sz="1651" kern="0" dirty="0">
                <a:solidFill>
                  <a:schemeClr val="bg1"/>
                </a:solidFill>
                <a:latin typeface="Segoe UI Light" panose="020B0502040204020203" pitchFamily="34" charset="0"/>
                <a:cs typeface="Segoe UI Light" panose="020B0502040204020203" pitchFamily="34" charset="0"/>
              </a:rPr>
              <a:t>million</a:t>
            </a:r>
          </a:p>
          <a:p>
            <a:pPr algn="ctr" defTabSz="896386">
              <a:lnSpc>
                <a:spcPct val="85000"/>
              </a:lnSpc>
              <a:defRPr/>
            </a:pPr>
            <a:r>
              <a:rPr lang="en-US" sz="1440" kern="0" dirty="0">
                <a:solidFill>
                  <a:schemeClr val="bg1"/>
                </a:solidFill>
                <a:latin typeface="Segoe UI Light" panose="020B0502040204020203" pitchFamily="34" charset="0"/>
                <a:cs typeface="Segoe UI Light" panose="020B0502040204020203" pitchFamily="34" charset="0"/>
              </a:rPr>
              <a:t>active users</a:t>
            </a:r>
          </a:p>
        </p:txBody>
      </p:sp>
      <p:sp>
        <p:nvSpPr>
          <p:cNvPr id="29" name="Rectangle 28"/>
          <p:cNvSpPr/>
          <p:nvPr/>
        </p:nvSpPr>
        <p:spPr>
          <a:xfrm>
            <a:off x="8431262" y="2049823"/>
            <a:ext cx="2742811" cy="1371405"/>
          </a:xfrm>
          <a:prstGeom prst="rect">
            <a:avLst/>
          </a:pr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896386">
              <a:lnSpc>
                <a:spcPct val="80000"/>
              </a:lnSpc>
              <a:defRPr/>
            </a:pPr>
            <a:r>
              <a:rPr lang="en-US" sz="3359" kern="0" dirty="0">
                <a:solidFill>
                  <a:schemeClr val="bg1"/>
                </a:solidFill>
                <a:latin typeface="Segoe UI Semibold" panose="020B0702040204020203" pitchFamily="34" charset="0"/>
                <a:cs typeface="Segoe UI Semibold" panose="020B0702040204020203" pitchFamily="34" charset="0"/>
              </a:rPr>
              <a:t>3.5+</a:t>
            </a:r>
            <a:r>
              <a:rPr lang="en-US" sz="2160" kern="0" dirty="0">
                <a:solidFill>
                  <a:schemeClr val="bg1"/>
                </a:solidFill>
                <a:latin typeface="Segoe UI Semibold" panose="020B0702040204020203" pitchFamily="34" charset="0"/>
                <a:cs typeface="Segoe UI Semibold" panose="020B0702040204020203" pitchFamily="34" charset="0"/>
              </a:rPr>
              <a:t> </a:t>
            </a:r>
            <a:r>
              <a:rPr lang="en-US" sz="2400" kern="0" dirty="0">
                <a:solidFill>
                  <a:schemeClr val="bg1"/>
                </a:solidFill>
                <a:latin typeface="Segoe UI Light" panose="020B0502040204020203" pitchFamily="34" charset="0"/>
                <a:cs typeface="Segoe UI Light" panose="020B0502040204020203" pitchFamily="34" charset="0"/>
              </a:rPr>
              <a:t>million</a:t>
            </a:r>
          </a:p>
          <a:p>
            <a:pPr algn="ctr" defTabSz="896386">
              <a:lnSpc>
                <a:spcPct val="85000"/>
              </a:lnSpc>
              <a:defRPr/>
            </a:pPr>
            <a:r>
              <a:rPr lang="en-US" sz="1679" kern="0" dirty="0">
                <a:solidFill>
                  <a:schemeClr val="bg1"/>
                </a:solidFill>
                <a:latin typeface="Segoe UI Light" panose="020B0502040204020203" pitchFamily="34" charset="0"/>
                <a:cs typeface="Segoe UI Light" panose="020B0502040204020203" pitchFamily="34" charset="0"/>
              </a:rPr>
              <a:t>subscribers</a:t>
            </a:r>
          </a:p>
        </p:txBody>
      </p:sp>
      <p:sp>
        <p:nvSpPr>
          <p:cNvPr id="18" name="Rectangle 17"/>
          <p:cNvSpPr/>
          <p:nvPr/>
        </p:nvSpPr>
        <p:spPr>
          <a:xfrm>
            <a:off x="3768719" y="3482992"/>
            <a:ext cx="2725383" cy="636328"/>
          </a:xfrm>
          <a:prstGeom prst="rect">
            <a:avLst/>
          </a:prstGeom>
        </p:spPr>
        <p:txBody>
          <a:bodyPr wrap="square">
            <a:spAutoFit/>
          </a:bodyPr>
          <a:lstStyle/>
          <a:p>
            <a:pPr algn="ctr" defTabSz="896386">
              <a:lnSpc>
                <a:spcPct val="85000"/>
              </a:lnSpc>
              <a:defRPr/>
            </a:pPr>
            <a:r>
              <a:rPr lang="en-US" sz="2592" kern="0" dirty="0">
                <a:solidFill>
                  <a:schemeClr val="bg1"/>
                </a:solidFill>
                <a:latin typeface="Segoe UI Semibold" panose="020B0702040204020203" pitchFamily="34" charset="0"/>
                <a:cs typeface="Segoe UI Semibold" panose="020B0702040204020203" pitchFamily="34" charset="0"/>
              </a:rPr>
              <a:t>400+ </a:t>
            </a:r>
            <a:r>
              <a:rPr lang="en-US" sz="2400" kern="0" dirty="0">
                <a:solidFill>
                  <a:schemeClr val="bg1"/>
                </a:solidFill>
                <a:latin typeface="Segoe UI Light" panose="020B0502040204020203" pitchFamily="34" charset="0"/>
                <a:cs typeface="Segoe UI Light" panose="020B0502040204020203" pitchFamily="34" charset="0"/>
              </a:rPr>
              <a:t>million</a:t>
            </a:r>
          </a:p>
          <a:p>
            <a:pPr algn="ctr" defTabSz="896386">
              <a:lnSpc>
                <a:spcPct val="80000"/>
              </a:lnSpc>
              <a:defRPr/>
            </a:pPr>
            <a:r>
              <a:rPr lang="en-US" sz="1679" kern="0" dirty="0">
                <a:solidFill>
                  <a:schemeClr val="bg1"/>
                </a:solidFill>
                <a:latin typeface="Segoe UI Light" panose="020B0502040204020203" pitchFamily="34" charset="0"/>
                <a:cs typeface="Segoe UI Light" panose="020B0502040204020203" pitchFamily="34" charset="0"/>
              </a:rPr>
              <a:t>active users</a:t>
            </a:r>
          </a:p>
        </p:txBody>
      </p:sp>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53165" y="1698330"/>
            <a:ext cx="1105877" cy="17775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066084" y="1698330"/>
            <a:ext cx="888670" cy="18514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716514" y="2710106"/>
            <a:ext cx="2172307" cy="752022"/>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601419" y="4299627"/>
            <a:ext cx="2413674" cy="559630"/>
          </a:xfrm>
          <a:prstGeom prst="rect">
            <a:avLst/>
          </a:prstGeom>
        </p:spPr>
      </p:pic>
      <p:pic>
        <p:nvPicPr>
          <p:cNvPr id="36" name="Picture 3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33284" y="2869734"/>
            <a:ext cx="2413674" cy="559630"/>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745157" y="1562302"/>
            <a:ext cx="789929" cy="348325"/>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777745" y="1469946"/>
            <a:ext cx="1086153" cy="417321"/>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481521" y="2774301"/>
            <a:ext cx="1678601" cy="501398"/>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22765" y="4366816"/>
            <a:ext cx="1382376" cy="488355"/>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426063" y="4308619"/>
            <a:ext cx="1184894" cy="425974"/>
          </a:xfrm>
          <a:prstGeom prst="rect">
            <a:avLst/>
          </a:prstGeom>
        </p:spPr>
      </p:pic>
      <p:pic>
        <p:nvPicPr>
          <p:cNvPr id="24" name="Picture 23"/>
          <p:cNvPicPr>
            <a:picLocks noChangeAspect="1"/>
          </p:cNvPicPr>
          <p:nvPr/>
        </p:nvPicPr>
        <p:blipFill>
          <a:blip r:embed="rId14" cstate="print">
            <a:biLevel thresh="25000"/>
            <a:extLst>
              <a:ext uri="{28A0092B-C50C-407E-A947-70E740481C1C}">
                <a14:useLocalDpi xmlns:a14="http://schemas.microsoft.com/office/drawing/2010/main"/>
              </a:ext>
            </a:extLst>
          </a:blip>
          <a:stretch>
            <a:fillRect/>
          </a:stretch>
        </p:blipFill>
        <p:spPr>
          <a:xfrm>
            <a:off x="4081415" y="4290154"/>
            <a:ext cx="2172307" cy="618766"/>
          </a:xfrm>
          <a:prstGeom prst="rect">
            <a:avLst/>
          </a:prstGeom>
        </p:spPr>
      </p:pic>
    </p:spTree>
    <p:extLst>
      <p:ext uri="{BB962C8B-B14F-4D97-AF65-F5344CB8AC3E}">
        <p14:creationId xmlns:p14="http://schemas.microsoft.com/office/powerpoint/2010/main" val="3088021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dirty="0"/>
              <a:t>Achieve global scale, in local regions</a:t>
            </a:r>
          </a:p>
        </p:txBody>
      </p:sp>
      <p:sp>
        <p:nvSpPr>
          <p:cNvPr id="25" name="Rectangle 24"/>
          <p:cNvSpPr/>
          <p:nvPr/>
        </p:nvSpPr>
        <p:spPr bwMode="auto">
          <a:xfrm>
            <a:off x="269239" y="1636116"/>
            <a:ext cx="11653523" cy="4930336"/>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endParaRPr lang="en-US" sz="3137" dirty="0">
              <a:ln w="3175">
                <a:noFill/>
              </a:ln>
              <a:gradFill>
                <a:gsLst>
                  <a:gs pos="18750">
                    <a:schemeClr val="accent1"/>
                  </a:gs>
                  <a:gs pos="32143">
                    <a:schemeClr val="accent1"/>
                  </a:gs>
                </a:gsLst>
                <a:lin ang="5400000" scaled="0"/>
              </a:gradFill>
              <a:latin typeface="+mj-lt"/>
              <a:cs typeface="Segoe UI" pitchFamily="34" charset="0"/>
            </a:endParaRPr>
          </a:p>
        </p:txBody>
      </p:sp>
      <p:grpSp>
        <p:nvGrpSpPr>
          <p:cNvPr id="115" name="Group 114"/>
          <p:cNvGrpSpPr/>
          <p:nvPr/>
        </p:nvGrpSpPr>
        <p:grpSpPr>
          <a:xfrm>
            <a:off x="677581" y="1598060"/>
            <a:ext cx="10756340" cy="5088695"/>
            <a:chOff x="733216" y="1564692"/>
            <a:chExt cx="10972027" cy="5190734"/>
          </a:xfrm>
        </p:grpSpPr>
        <p:pic>
          <p:nvPicPr>
            <p:cNvPr id="116" name="World map" descr="world-map.png"/>
            <p:cNvPicPr>
              <a:picLocks noChangeAspect="1"/>
            </p:cNvPicPr>
            <p:nvPr/>
          </p:nvPicPr>
          <p:blipFill rotWithShape="1">
            <a:blip r:embed="rId3" cstate="screen">
              <a:alphaModFix amt="15000"/>
              <a:grayscl/>
              <a:extLst>
                <a:ext uri="{28A0092B-C50C-407E-A947-70E740481C1C}">
                  <a14:useLocalDpi xmlns:a14="http://schemas.microsoft.com/office/drawing/2010/main"/>
                </a:ext>
              </a:extLst>
            </a:blip>
            <a:srcRect/>
            <a:stretch/>
          </p:blipFill>
          <p:spPr>
            <a:xfrm>
              <a:off x="733216" y="1564692"/>
              <a:ext cx="10972027" cy="5190734"/>
            </a:xfrm>
            <a:prstGeom prst="rect">
              <a:avLst/>
            </a:prstGeom>
            <a:blipFill dpi="0" rotWithShape="1">
              <a:blip r:embed="rId4">
                <a:alphaModFix amt="15000"/>
                <a:grayscl/>
              </a:blip>
              <a:srcRect/>
              <a:stretch>
                <a:fillRect/>
              </a:stretch>
            </a:blipFill>
            <a:ln w="55000" cap="flat" cmpd="thickThin" algn="ctr">
              <a:noFill/>
              <a:prstDash val="solid"/>
              <a:headEnd type="none" w="med" len="med"/>
              <a:tailEnd type="none" w="med" len="med"/>
            </a:ln>
            <a:effectLst/>
          </p:spPr>
        </p:pic>
        <p:pic>
          <p:nvPicPr>
            <p:cNvPr id="117" name="Picture 1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13487" y="3844443"/>
              <a:ext cx="494651" cy="475125"/>
            </a:xfrm>
            <a:prstGeom prst="rect">
              <a:avLst/>
            </a:prstGeom>
            <a:effectLst>
              <a:outerShdw blurRad="63500" sx="102000" sy="102000" algn="ctr" rotWithShape="0">
                <a:prstClr val="black">
                  <a:alpha val="40000"/>
                </a:prstClr>
              </a:outerShdw>
            </a:effectLst>
          </p:spPr>
        </p:pic>
        <p:sp>
          <p:nvSpPr>
            <p:cNvPr id="118" name="Oval 117"/>
            <p:cNvSpPr/>
            <p:nvPr/>
          </p:nvSpPr>
          <p:spPr bwMode="auto">
            <a:xfrm>
              <a:off x="8224241" y="4045435"/>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9" name="Picture 1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9511" y="3878476"/>
              <a:ext cx="494651" cy="475125"/>
            </a:xfrm>
            <a:prstGeom prst="rect">
              <a:avLst/>
            </a:prstGeom>
            <a:effectLst>
              <a:outerShdw blurRad="63500" sx="102000" sy="102000" algn="ctr" rotWithShape="0">
                <a:prstClr val="black">
                  <a:alpha val="40000"/>
                </a:prstClr>
              </a:outerShdw>
            </a:effectLst>
          </p:spPr>
        </p:pic>
        <p:sp>
          <p:nvSpPr>
            <p:cNvPr id="120" name="Oval 119"/>
            <p:cNvSpPr/>
            <p:nvPr/>
          </p:nvSpPr>
          <p:spPr bwMode="auto">
            <a:xfrm>
              <a:off x="8284568" y="4088354"/>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21" name="Picture 1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16465" y="2803758"/>
              <a:ext cx="494651" cy="475125"/>
            </a:xfrm>
            <a:prstGeom prst="rect">
              <a:avLst/>
            </a:prstGeom>
            <a:effectLst>
              <a:outerShdw blurRad="63500" sx="102000" sy="102000" algn="ctr" rotWithShape="0">
                <a:prstClr val="black">
                  <a:alpha val="40000"/>
                </a:prstClr>
              </a:outerShdw>
            </a:effectLst>
          </p:spPr>
        </p:pic>
        <p:pic>
          <p:nvPicPr>
            <p:cNvPr id="122" name="Picture 1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58194" y="2819171"/>
              <a:ext cx="494651" cy="475125"/>
            </a:xfrm>
            <a:prstGeom prst="rect">
              <a:avLst/>
            </a:prstGeom>
            <a:effectLst>
              <a:outerShdw blurRad="63500" sx="102000" sy="102000" algn="ctr" rotWithShape="0">
                <a:prstClr val="black">
                  <a:alpha val="40000"/>
                </a:prstClr>
              </a:outerShdw>
            </a:effectLst>
          </p:spPr>
        </p:pic>
        <p:pic>
          <p:nvPicPr>
            <p:cNvPr id="123" name="Picture 1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30912" y="2899546"/>
              <a:ext cx="494651" cy="475125"/>
            </a:xfrm>
            <a:prstGeom prst="rect">
              <a:avLst/>
            </a:prstGeom>
            <a:effectLst>
              <a:outerShdw blurRad="63500" sx="102000" sy="102000" algn="ctr" rotWithShape="0">
                <a:prstClr val="black">
                  <a:alpha val="40000"/>
                </a:prstClr>
              </a:outerShdw>
            </a:effectLst>
          </p:spPr>
        </p:pic>
        <p:pic>
          <p:nvPicPr>
            <p:cNvPr id="124" name="Picture 12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56991" y="3236742"/>
              <a:ext cx="494651" cy="475125"/>
            </a:xfrm>
            <a:prstGeom prst="rect">
              <a:avLst/>
            </a:prstGeom>
            <a:effectLst>
              <a:outerShdw blurRad="63500" sx="102000" sy="102000" algn="ctr" rotWithShape="0">
                <a:prstClr val="black">
                  <a:alpha val="40000"/>
                </a:prstClr>
              </a:outerShdw>
            </a:effectLst>
          </p:spPr>
        </p:pic>
        <p:pic>
          <p:nvPicPr>
            <p:cNvPr id="134" name="Picture 13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29898" y="4045435"/>
              <a:ext cx="494651" cy="475125"/>
            </a:xfrm>
            <a:prstGeom prst="rect">
              <a:avLst/>
            </a:prstGeom>
            <a:effectLst>
              <a:outerShdw blurRad="63500" sx="102000" sy="102000" algn="ctr" rotWithShape="0">
                <a:prstClr val="black">
                  <a:alpha val="40000"/>
                </a:prstClr>
              </a:outerShdw>
            </a:effectLst>
          </p:spPr>
        </p:pic>
        <p:pic>
          <p:nvPicPr>
            <p:cNvPr id="140" name="Picture 13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11411" y="4345780"/>
              <a:ext cx="494651" cy="475125"/>
            </a:xfrm>
            <a:prstGeom prst="rect">
              <a:avLst/>
            </a:prstGeom>
            <a:effectLst>
              <a:outerShdw blurRad="63500" sx="102000" sy="102000" algn="ctr" rotWithShape="0">
                <a:prstClr val="black">
                  <a:alpha val="40000"/>
                </a:prstClr>
              </a:outerShdw>
            </a:effectLst>
          </p:spPr>
        </p:pic>
        <p:pic>
          <p:nvPicPr>
            <p:cNvPr id="141" name="Picture 14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83965" y="3769129"/>
              <a:ext cx="494651" cy="475125"/>
            </a:xfrm>
            <a:prstGeom prst="rect">
              <a:avLst/>
            </a:prstGeom>
            <a:effectLst>
              <a:outerShdw blurRad="63500" sx="102000" sy="102000" algn="ctr" rotWithShape="0">
                <a:prstClr val="black">
                  <a:alpha val="40000"/>
                </a:prstClr>
              </a:outerShdw>
            </a:effectLst>
          </p:spPr>
        </p:pic>
        <p:pic>
          <p:nvPicPr>
            <p:cNvPr id="142" name="Picture 14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48095" y="5533571"/>
              <a:ext cx="494651" cy="475125"/>
            </a:xfrm>
            <a:prstGeom prst="rect">
              <a:avLst/>
            </a:prstGeom>
            <a:effectLst>
              <a:outerShdw blurRad="63500" sx="102000" sy="102000" algn="ctr" rotWithShape="0">
                <a:prstClr val="black">
                  <a:alpha val="40000"/>
                </a:prstClr>
              </a:outerShdw>
            </a:effectLst>
          </p:spPr>
        </p:pic>
        <p:pic>
          <p:nvPicPr>
            <p:cNvPr id="143" name="Picture 14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41933" y="5420194"/>
              <a:ext cx="494651" cy="475125"/>
            </a:xfrm>
            <a:prstGeom prst="rect">
              <a:avLst/>
            </a:prstGeom>
            <a:effectLst>
              <a:outerShdw blurRad="63500" sx="102000" sy="102000" algn="ctr" rotWithShape="0">
                <a:prstClr val="black">
                  <a:alpha val="40000"/>
                </a:prstClr>
              </a:outerShdw>
            </a:effectLst>
          </p:spPr>
        </p:pic>
        <p:pic>
          <p:nvPicPr>
            <p:cNvPr id="144" name="Picture 14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68016" y="3518704"/>
              <a:ext cx="494651" cy="475125"/>
            </a:xfrm>
            <a:prstGeom prst="rect">
              <a:avLst/>
            </a:prstGeom>
            <a:effectLst>
              <a:outerShdw blurRad="63500" sx="102000" sy="102000" algn="ctr" rotWithShape="0">
                <a:prstClr val="black">
                  <a:alpha val="40000"/>
                </a:prstClr>
              </a:outerShdw>
            </a:effectLst>
          </p:spPr>
        </p:pic>
        <p:pic>
          <p:nvPicPr>
            <p:cNvPr id="145" name="Picture 14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37995" y="3253147"/>
              <a:ext cx="494651" cy="475125"/>
            </a:xfrm>
            <a:prstGeom prst="rect">
              <a:avLst/>
            </a:prstGeom>
            <a:effectLst>
              <a:outerShdw blurRad="63500" sx="102000" sy="102000" algn="ctr" rotWithShape="0">
                <a:prstClr val="black">
                  <a:alpha val="40000"/>
                </a:prstClr>
              </a:outerShdw>
            </a:effectLst>
          </p:spPr>
        </p:pic>
        <p:pic>
          <p:nvPicPr>
            <p:cNvPr id="146" name="Picture 14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85598" y="3235717"/>
              <a:ext cx="494651" cy="475125"/>
            </a:xfrm>
            <a:prstGeom prst="rect">
              <a:avLst/>
            </a:prstGeom>
            <a:effectLst>
              <a:outerShdw blurRad="63500" sx="102000" sy="102000" algn="ctr" rotWithShape="0">
                <a:prstClr val="black">
                  <a:alpha val="40000"/>
                </a:prstClr>
              </a:outerShdw>
            </a:effectLst>
          </p:spPr>
        </p:pic>
        <p:pic>
          <p:nvPicPr>
            <p:cNvPr id="147" name="Picture 14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15387" y="3363638"/>
              <a:ext cx="494651" cy="475125"/>
            </a:xfrm>
            <a:prstGeom prst="rect">
              <a:avLst/>
            </a:prstGeom>
            <a:effectLst>
              <a:outerShdw blurRad="63500" sx="102000" sy="102000" algn="ctr" rotWithShape="0">
                <a:prstClr val="black">
                  <a:alpha val="40000"/>
                </a:prstClr>
              </a:outerShdw>
            </a:effectLst>
          </p:spPr>
        </p:pic>
        <p:pic>
          <p:nvPicPr>
            <p:cNvPr id="148" name="Picture 14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31713" y="2780362"/>
              <a:ext cx="494651" cy="475125"/>
            </a:xfrm>
            <a:prstGeom prst="rect">
              <a:avLst/>
            </a:prstGeom>
            <a:effectLst>
              <a:outerShdw blurRad="63500" sx="102000" sy="102000" algn="ctr" rotWithShape="0">
                <a:prstClr val="black">
                  <a:alpha val="40000"/>
                </a:prstClr>
              </a:outerShdw>
            </a:effectLst>
          </p:spPr>
        </p:pic>
        <p:pic>
          <p:nvPicPr>
            <p:cNvPr id="149" name="Picture 14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85138" y="3617423"/>
              <a:ext cx="494651" cy="475125"/>
            </a:xfrm>
            <a:prstGeom prst="rect">
              <a:avLst/>
            </a:prstGeom>
            <a:effectLst>
              <a:outerShdw blurRad="63500" sx="102000" sy="102000" algn="ctr" rotWithShape="0">
                <a:prstClr val="black">
                  <a:alpha val="40000"/>
                </a:prstClr>
              </a:outerShdw>
            </a:effectLst>
          </p:spPr>
        </p:pic>
        <p:pic>
          <p:nvPicPr>
            <p:cNvPr id="150" name="Picture 14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12898" y="3136756"/>
              <a:ext cx="494651" cy="475125"/>
            </a:xfrm>
            <a:prstGeom prst="rect">
              <a:avLst/>
            </a:prstGeom>
            <a:effectLst>
              <a:outerShdw blurRad="63500" sx="102000" sy="102000" algn="ctr" rotWithShape="0">
                <a:prstClr val="black">
                  <a:alpha val="40000"/>
                </a:prstClr>
              </a:outerShdw>
            </a:effectLst>
          </p:spPr>
        </p:pic>
        <p:pic>
          <p:nvPicPr>
            <p:cNvPr id="151" name="Picture 15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29389" y="3218297"/>
              <a:ext cx="494651" cy="475125"/>
            </a:xfrm>
            <a:prstGeom prst="rect">
              <a:avLst/>
            </a:prstGeom>
            <a:effectLst>
              <a:outerShdw blurRad="63500" sx="102000" sy="102000" algn="ctr" rotWithShape="0">
                <a:prstClr val="black">
                  <a:alpha val="40000"/>
                </a:prstClr>
              </a:outerShdw>
            </a:effectLst>
          </p:spPr>
        </p:pic>
        <p:pic>
          <p:nvPicPr>
            <p:cNvPr id="152" name="Picture 15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9617" y="3321254"/>
              <a:ext cx="494651" cy="475125"/>
            </a:xfrm>
            <a:prstGeom prst="rect">
              <a:avLst/>
            </a:prstGeom>
            <a:effectLst>
              <a:outerShdw blurRad="63500" sx="102000" sy="102000" algn="ctr" rotWithShape="0">
                <a:prstClr val="black">
                  <a:alpha val="40000"/>
                </a:prstClr>
              </a:outerShdw>
            </a:effectLst>
          </p:spPr>
        </p:pic>
        <p:pic>
          <p:nvPicPr>
            <p:cNvPr id="153" name="Picture 15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39568" y="5087366"/>
              <a:ext cx="494651" cy="475125"/>
            </a:xfrm>
            <a:prstGeom prst="rect">
              <a:avLst/>
            </a:prstGeom>
            <a:effectLst>
              <a:outerShdw blurRad="63500" sx="102000" sy="102000" algn="ctr" rotWithShape="0">
                <a:prstClr val="black">
                  <a:alpha val="40000"/>
                </a:prstClr>
              </a:outerShdw>
            </a:effectLst>
          </p:spPr>
        </p:pic>
        <p:pic>
          <p:nvPicPr>
            <p:cNvPr id="154" name="Picture 15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04934" y="2935439"/>
              <a:ext cx="494651" cy="475125"/>
            </a:xfrm>
            <a:prstGeom prst="rect">
              <a:avLst/>
            </a:prstGeom>
            <a:effectLst>
              <a:outerShdw blurRad="63500" sx="102000" sy="102000" algn="ctr" rotWithShape="0">
                <a:prstClr val="black">
                  <a:alpha val="40000"/>
                </a:prstClr>
              </a:outerShdw>
            </a:effectLst>
          </p:spPr>
        </p:pic>
        <p:pic>
          <p:nvPicPr>
            <p:cNvPr id="155" name="Picture 15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40520" y="3057338"/>
              <a:ext cx="494651" cy="475125"/>
            </a:xfrm>
            <a:prstGeom prst="rect">
              <a:avLst/>
            </a:prstGeom>
            <a:effectLst>
              <a:outerShdw blurRad="63500" sx="102000" sy="102000" algn="ctr" rotWithShape="0">
                <a:prstClr val="black">
                  <a:alpha val="40000"/>
                </a:prstClr>
              </a:outerShdw>
            </a:effectLst>
          </p:spPr>
        </p:pic>
        <p:pic>
          <p:nvPicPr>
            <p:cNvPr id="157" name="Picture 15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20685" y="2777595"/>
              <a:ext cx="494651" cy="475125"/>
            </a:xfrm>
            <a:prstGeom prst="rect">
              <a:avLst/>
            </a:prstGeom>
            <a:effectLst>
              <a:outerShdw blurRad="63500" sx="102000" sy="102000" algn="ctr" rotWithShape="0">
                <a:prstClr val="black">
                  <a:alpha val="40000"/>
                </a:prstClr>
              </a:outerShdw>
            </a:effectLst>
          </p:spPr>
        </p:pic>
        <p:sp>
          <p:nvSpPr>
            <p:cNvPr id="165" name="Oval 164"/>
            <p:cNvSpPr/>
            <p:nvPr/>
          </p:nvSpPr>
          <p:spPr bwMode="auto">
            <a:xfrm>
              <a:off x="4755085" y="5293120"/>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66" name="Oval 165"/>
            <p:cNvSpPr/>
            <p:nvPr/>
          </p:nvSpPr>
          <p:spPr bwMode="auto">
            <a:xfrm>
              <a:off x="2467745" y="3442495"/>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67" name="Oval 166"/>
            <p:cNvSpPr/>
            <p:nvPr/>
          </p:nvSpPr>
          <p:spPr bwMode="auto">
            <a:xfrm>
              <a:off x="3195891" y="3818414"/>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solidFill>
                  <a:schemeClr val="accent1"/>
                </a:solidFill>
                <a:ea typeface="Segoe UI" pitchFamily="34" charset="0"/>
                <a:cs typeface="Segoe UI" pitchFamily="34" charset="0"/>
              </a:endParaRPr>
            </a:p>
          </p:txBody>
        </p:sp>
        <p:sp>
          <p:nvSpPr>
            <p:cNvPr id="168" name="Oval 167"/>
            <p:cNvSpPr/>
            <p:nvPr/>
          </p:nvSpPr>
          <p:spPr bwMode="auto">
            <a:xfrm>
              <a:off x="10356848" y="5739703"/>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69" name="Oval 168"/>
            <p:cNvSpPr/>
            <p:nvPr/>
          </p:nvSpPr>
          <p:spPr bwMode="auto">
            <a:xfrm>
              <a:off x="10550685" y="5626326"/>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70" name="Oval 169"/>
            <p:cNvSpPr/>
            <p:nvPr/>
          </p:nvSpPr>
          <p:spPr bwMode="auto">
            <a:xfrm>
              <a:off x="9124925" y="4547535"/>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71" name="Oval 170"/>
            <p:cNvSpPr/>
            <p:nvPr/>
          </p:nvSpPr>
          <p:spPr bwMode="auto">
            <a:xfrm>
              <a:off x="9398962" y="3974934"/>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72" name="Oval 171"/>
            <p:cNvSpPr/>
            <p:nvPr/>
          </p:nvSpPr>
          <p:spPr bwMode="auto">
            <a:xfrm>
              <a:off x="10121555" y="3568978"/>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74" name="Oval 173"/>
            <p:cNvSpPr/>
            <p:nvPr/>
          </p:nvSpPr>
          <p:spPr bwMode="auto">
            <a:xfrm>
              <a:off x="10199387" y="3439474"/>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75" name="Oval 174"/>
            <p:cNvSpPr/>
            <p:nvPr/>
          </p:nvSpPr>
          <p:spPr bwMode="auto">
            <a:xfrm>
              <a:off x="8437608" y="4244926"/>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solidFill>
                  <a:srgbClr val="C00000"/>
                </a:solidFill>
                <a:ea typeface="Segoe UI" pitchFamily="34" charset="0"/>
                <a:cs typeface="Segoe UI" pitchFamily="34" charset="0"/>
              </a:endParaRPr>
            </a:p>
          </p:txBody>
        </p:sp>
        <p:sp>
          <p:nvSpPr>
            <p:cNvPr id="177" name="Oval 176"/>
            <p:cNvSpPr/>
            <p:nvPr/>
          </p:nvSpPr>
          <p:spPr bwMode="auto">
            <a:xfrm>
              <a:off x="9576768" y="3727217"/>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78" name="Oval 177"/>
            <p:cNvSpPr/>
            <p:nvPr/>
          </p:nvSpPr>
          <p:spPr bwMode="auto">
            <a:xfrm>
              <a:off x="9457238" y="3459745"/>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80" name="Oval 179"/>
            <p:cNvSpPr/>
            <p:nvPr/>
          </p:nvSpPr>
          <p:spPr bwMode="auto">
            <a:xfrm>
              <a:off x="5842466" y="2986115"/>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82" name="Oval 181"/>
            <p:cNvSpPr/>
            <p:nvPr/>
          </p:nvSpPr>
          <p:spPr bwMode="auto">
            <a:xfrm>
              <a:off x="6227579" y="3008491"/>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85" name="Oval 184"/>
            <p:cNvSpPr/>
            <p:nvPr/>
          </p:nvSpPr>
          <p:spPr bwMode="auto">
            <a:xfrm>
              <a:off x="6341665" y="3110060"/>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86" name="Oval 185"/>
            <p:cNvSpPr/>
            <p:nvPr/>
          </p:nvSpPr>
          <p:spPr bwMode="auto">
            <a:xfrm>
              <a:off x="6473708" y="3024923"/>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90" name="Oval 189"/>
            <p:cNvSpPr/>
            <p:nvPr/>
          </p:nvSpPr>
          <p:spPr bwMode="auto">
            <a:xfrm>
              <a:off x="3751274" y="3258329"/>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solidFill>
                  <a:schemeClr val="accent4"/>
                </a:solidFill>
                <a:ea typeface="Segoe UI" pitchFamily="34" charset="0"/>
                <a:cs typeface="Segoe UI" pitchFamily="34" charset="0"/>
              </a:endParaRPr>
            </a:p>
          </p:txBody>
        </p:sp>
        <p:sp>
          <p:nvSpPr>
            <p:cNvPr id="191" name="Oval 190"/>
            <p:cNvSpPr/>
            <p:nvPr/>
          </p:nvSpPr>
          <p:spPr bwMode="auto">
            <a:xfrm>
              <a:off x="4015688" y="3136430"/>
              <a:ext cx="73142" cy="73142"/>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204" name="Picture 20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43805" y="3310448"/>
              <a:ext cx="494651" cy="475125"/>
            </a:xfrm>
            <a:prstGeom prst="rect">
              <a:avLst/>
            </a:prstGeom>
            <a:effectLst>
              <a:outerShdw blurRad="63500" sx="102000" sy="102000" algn="ctr" rotWithShape="0">
                <a:prstClr val="black">
                  <a:alpha val="40000"/>
                </a:prstClr>
              </a:outerShdw>
            </a:effectLst>
          </p:spPr>
        </p:pic>
      </p:grpSp>
      <p:sp>
        <p:nvSpPr>
          <p:cNvPr id="207" name="Rectangle 206"/>
          <p:cNvSpPr/>
          <p:nvPr/>
        </p:nvSpPr>
        <p:spPr>
          <a:xfrm>
            <a:off x="539022" y="4261459"/>
            <a:ext cx="1707519" cy="2210477"/>
          </a:xfrm>
          <a:prstGeom prst="rect">
            <a:avLst/>
          </a:prstGeom>
        </p:spPr>
        <p:txBody>
          <a:bodyPr wrap="none">
            <a:spAutoFit/>
          </a:bodyPr>
          <a:lstStyle/>
          <a:p>
            <a:pPr defTabSz="932563">
              <a:lnSpc>
                <a:spcPct val="90000"/>
              </a:lnSpc>
              <a:defRPr/>
            </a:pPr>
            <a:r>
              <a:rPr lang="en-US" sz="11764" b="1" spc="-980" dirty="0">
                <a:solidFill>
                  <a:schemeClr val="tx2"/>
                </a:solidFill>
                <a:latin typeface="+mj-lt"/>
                <a:cs typeface="Segoe UI Semibold" panose="020B0702040204020203" pitchFamily="34" charset="0"/>
              </a:rPr>
              <a:t>3</a:t>
            </a:r>
            <a:r>
              <a:rPr lang="en-US" sz="11764" b="1" spc="-420" dirty="0">
                <a:solidFill>
                  <a:schemeClr val="tx2"/>
                </a:solidFill>
                <a:latin typeface="+mj-lt"/>
                <a:cs typeface="Segoe UI Semibold" panose="020B0702040204020203" pitchFamily="34" charset="0"/>
              </a:rPr>
              <a:t>4</a:t>
            </a:r>
            <a:r>
              <a:rPr lang="en-US" sz="3529" dirty="0">
                <a:solidFill>
                  <a:schemeClr val="tx2"/>
                </a:solidFill>
                <a:latin typeface="Segoe UI Semilight" panose="020B0402040204020203" pitchFamily="34" charset="0"/>
                <a:ea typeface="MS PGothic" panose="020B0600070205080204" pitchFamily="34" charset="-128"/>
                <a:cs typeface="Segoe UI Semilight" panose="020B0402040204020203" pitchFamily="34" charset="0"/>
              </a:rPr>
              <a:t> </a:t>
            </a:r>
          </a:p>
          <a:p>
            <a:pPr defTabSz="932563">
              <a:lnSpc>
                <a:spcPct val="90000"/>
              </a:lnSpc>
              <a:defRPr/>
            </a:pPr>
            <a:r>
              <a:rPr lang="en-US" sz="3529" b="1" dirty="0">
                <a:solidFill>
                  <a:schemeClr val="tx2"/>
                </a:solidFill>
                <a:latin typeface="Segoe UI Semilight" panose="020B0402040204020203" pitchFamily="34" charset="0"/>
                <a:ea typeface="MS PGothic" panose="020B0600070205080204" pitchFamily="34" charset="-128"/>
                <a:cs typeface="Segoe UI Semilight" panose="020B0402040204020203" pitchFamily="34" charset="0"/>
              </a:rPr>
              <a:t>regions</a:t>
            </a:r>
            <a:endParaRPr lang="en-US" sz="3137" b="1" dirty="0">
              <a:solidFill>
                <a:schemeClr val="tx2"/>
              </a:solidFill>
              <a:latin typeface="Segoe UI Semilight" panose="020B0402040204020203" pitchFamily="34" charset="0"/>
              <a:cs typeface="Segoe UI Semilight" panose="020B0402040204020203" pitchFamily="34" charset="0"/>
            </a:endParaRPr>
          </a:p>
        </p:txBody>
      </p:sp>
      <p:sp>
        <p:nvSpPr>
          <p:cNvPr id="96" name="Oval 95"/>
          <p:cNvSpPr/>
          <p:nvPr/>
        </p:nvSpPr>
        <p:spPr bwMode="auto">
          <a:xfrm>
            <a:off x="3215556" y="3339033"/>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solidFill>
                <a:schemeClr val="accent1"/>
              </a:solidFill>
              <a:ea typeface="Segoe UI" pitchFamily="34" charset="0"/>
              <a:cs typeface="Segoe UI" pitchFamily="34" charset="0"/>
            </a:endParaRPr>
          </a:p>
        </p:txBody>
      </p:sp>
      <p:sp>
        <p:nvSpPr>
          <p:cNvPr id="97" name="Oval 96"/>
          <p:cNvSpPr/>
          <p:nvPr/>
        </p:nvSpPr>
        <p:spPr bwMode="auto">
          <a:xfrm>
            <a:off x="3335322" y="3423335"/>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solidFill>
                <a:schemeClr val="accent1"/>
              </a:solidFill>
              <a:ea typeface="Segoe UI" pitchFamily="34" charset="0"/>
              <a:cs typeface="Segoe UI" pitchFamily="34" charset="0"/>
            </a:endParaRPr>
          </a:p>
        </p:txBody>
      </p:sp>
      <p:sp>
        <p:nvSpPr>
          <p:cNvPr id="98" name="Oval 97"/>
          <p:cNvSpPr/>
          <p:nvPr/>
        </p:nvSpPr>
        <p:spPr bwMode="auto">
          <a:xfrm>
            <a:off x="3599767" y="3515596"/>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99" name="Oval 98"/>
          <p:cNvSpPr/>
          <p:nvPr/>
        </p:nvSpPr>
        <p:spPr bwMode="auto">
          <a:xfrm>
            <a:off x="5875129" y="2991541"/>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100" name="Oval 99"/>
          <p:cNvSpPr/>
          <p:nvPr/>
        </p:nvSpPr>
        <p:spPr bwMode="auto">
          <a:xfrm>
            <a:off x="9619618" y="3506538"/>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61" name="Picture 6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77774" y="3025942"/>
            <a:ext cx="484927" cy="465785"/>
          </a:xfrm>
          <a:prstGeom prst="rect">
            <a:avLst/>
          </a:prstGeom>
          <a:effectLst>
            <a:outerShdw blurRad="63500" sx="102000" sy="102000" algn="ctr" rotWithShape="0">
              <a:prstClr val="black">
                <a:alpha val="40000"/>
              </a:prstClr>
            </a:outerShdw>
          </a:effectLst>
        </p:spPr>
      </p:pic>
      <p:sp>
        <p:nvSpPr>
          <p:cNvPr id="62" name="Oval 61"/>
          <p:cNvSpPr/>
          <p:nvPr/>
        </p:nvSpPr>
        <p:spPr bwMode="auto">
          <a:xfrm>
            <a:off x="2384385" y="3227650"/>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63" name="Picture 6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03301" y="3185775"/>
            <a:ext cx="484927" cy="465785"/>
          </a:xfrm>
          <a:prstGeom prst="rect">
            <a:avLst/>
          </a:prstGeom>
          <a:effectLst>
            <a:outerShdw blurRad="63500" sx="102000" sy="102000" algn="ctr" rotWithShape="0">
              <a:prstClr val="black">
                <a:alpha val="40000"/>
              </a:prstClr>
            </a:outerShdw>
          </a:effectLst>
        </p:spPr>
      </p:pic>
      <p:sp>
        <p:nvSpPr>
          <p:cNvPr id="64" name="Oval 63"/>
          <p:cNvSpPr/>
          <p:nvPr/>
        </p:nvSpPr>
        <p:spPr bwMode="auto">
          <a:xfrm>
            <a:off x="2609912" y="3387483"/>
            <a:ext cx="71704" cy="71704"/>
          </a:xfrm>
          <a:prstGeom prst="ellips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927" fontAlgn="base">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sp>
        <p:nvSpPr>
          <p:cNvPr id="65" name="Rectangle 64"/>
          <p:cNvSpPr/>
          <p:nvPr/>
        </p:nvSpPr>
        <p:spPr>
          <a:xfrm>
            <a:off x="2733501" y="6210922"/>
            <a:ext cx="9182255" cy="3139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410978" lvl="1" algn="ctr" defTabSz="821954">
              <a:lnSpc>
                <a:spcPct val="90000"/>
              </a:lnSpc>
              <a:spcAft>
                <a:spcPts val="265"/>
              </a:spcAft>
              <a:defRPr/>
            </a:pPr>
            <a:r>
              <a:rPr lang="en-US" sz="1600" kern="0" dirty="0">
                <a:solidFill>
                  <a:schemeClr val="bg1"/>
                </a:solidFill>
              </a:rPr>
              <a:t>Over 1M+ production servers             Dark fiber network                          24 x 7 x 365 support</a:t>
            </a:r>
          </a:p>
        </p:txBody>
      </p:sp>
    </p:spTree>
    <p:extLst>
      <p:ext uri="{BB962C8B-B14F-4D97-AF65-F5344CB8AC3E}">
        <p14:creationId xmlns:p14="http://schemas.microsoft.com/office/powerpoint/2010/main" val="19239495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96" name="Straight Connector 95"/>
          <p:cNvCxnSpPr>
            <a:stCxn id="94" idx="6"/>
            <a:endCxn id="95" idx="1"/>
          </p:cNvCxnSpPr>
          <p:nvPr/>
        </p:nvCxnSpPr>
        <p:spPr>
          <a:xfrm flipV="1">
            <a:off x="9380122" y="2942689"/>
            <a:ext cx="483447" cy="18345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8695" y="1736611"/>
            <a:ext cx="9046353" cy="4272661"/>
          </a:xfrm>
          <a:prstGeom prst="rect">
            <a:avLst/>
          </a:prstGeom>
        </p:spPr>
      </p:pic>
      <p:sp>
        <p:nvSpPr>
          <p:cNvPr id="15" name="TextBox 9"/>
          <p:cNvSpPr txBox="1">
            <a:spLocks noChangeArrowheads="1"/>
          </p:cNvSpPr>
          <p:nvPr/>
        </p:nvSpPr>
        <p:spPr bwMode="auto">
          <a:xfrm>
            <a:off x="1269145" y="1368407"/>
            <a:ext cx="4210063" cy="384404"/>
          </a:xfrm>
          <a:prstGeom prst="rect">
            <a:avLst/>
          </a:prstGeom>
          <a:noFill/>
          <a:ln w="9525">
            <a:noFill/>
            <a:miter lim="800000"/>
            <a:headEnd/>
            <a:tailEnd/>
          </a:ln>
        </p:spPr>
        <p:txBody>
          <a:bodyPr wrap="square" lIns="81873" tIns="40939" rIns="81873" bIns="40939">
            <a:spAutoFit/>
          </a:bodyPr>
          <a:lstStyle/>
          <a:p>
            <a:pPr algn="ctr" defTabSz="822542" eaLnBrk="0" hangingPunct="0">
              <a:defRPr/>
            </a:pPr>
            <a:r>
              <a:rPr lang="en-US" sz="1961" kern="0" dirty="0">
                <a:solidFill>
                  <a:srgbClr val="00188F">
                    <a:alpha val="99000"/>
                  </a:srgbClr>
                </a:solidFill>
                <a:latin typeface="Segoe UI Light"/>
              </a:rPr>
              <a:t>North America Region </a:t>
            </a:r>
          </a:p>
        </p:txBody>
      </p:sp>
      <p:sp>
        <p:nvSpPr>
          <p:cNvPr id="22" name="TextBox 9"/>
          <p:cNvSpPr txBox="1">
            <a:spLocks noChangeArrowheads="1"/>
          </p:cNvSpPr>
          <p:nvPr/>
        </p:nvSpPr>
        <p:spPr bwMode="auto">
          <a:xfrm>
            <a:off x="5059452" y="1376723"/>
            <a:ext cx="2338690" cy="384404"/>
          </a:xfrm>
          <a:prstGeom prst="rect">
            <a:avLst/>
          </a:prstGeom>
          <a:noFill/>
          <a:ln w="9525">
            <a:noFill/>
            <a:miter lim="800000"/>
            <a:headEnd/>
            <a:tailEnd/>
          </a:ln>
        </p:spPr>
        <p:txBody>
          <a:bodyPr wrap="square" lIns="81873" tIns="40939" rIns="81873" bIns="40939">
            <a:spAutoFit/>
          </a:bodyPr>
          <a:lstStyle/>
          <a:p>
            <a:pPr algn="ctr" defTabSz="822542" eaLnBrk="0" hangingPunct="0">
              <a:defRPr/>
            </a:pPr>
            <a:r>
              <a:rPr lang="en-US" sz="1961" kern="0" dirty="0">
                <a:solidFill>
                  <a:srgbClr val="00188F">
                    <a:alpha val="99000"/>
                  </a:srgbClr>
                </a:solidFill>
                <a:latin typeface="Segoe UI Light"/>
              </a:rPr>
              <a:t>Europe Region</a:t>
            </a:r>
          </a:p>
        </p:txBody>
      </p:sp>
      <p:sp>
        <p:nvSpPr>
          <p:cNvPr id="39" name="TextBox 9"/>
          <p:cNvSpPr txBox="1">
            <a:spLocks noChangeArrowheads="1"/>
          </p:cNvSpPr>
          <p:nvPr/>
        </p:nvSpPr>
        <p:spPr bwMode="auto">
          <a:xfrm>
            <a:off x="8031205" y="1376723"/>
            <a:ext cx="2313841" cy="384404"/>
          </a:xfrm>
          <a:prstGeom prst="rect">
            <a:avLst/>
          </a:prstGeom>
          <a:noFill/>
          <a:ln w="9525">
            <a:noFill/>
            <a:miter lim="800000"/>
            <a:headEnd/>
            <a:tailEnd/>
          </a:ln>
        </p:spPr>
        <p:txBody>
          <a:bodyPr wrap="square" lIns="81873" tIns="40939" rIns="81873" bIns="40939">
            <a:spAutoFit/>
          </a:bodyPr>
          <a:lstStyle/>
          <a:p>
            <a:pPr algn="ctr" defTabSz="822542" eaLnBrk="0" hangingPunct="0">
              <a:defRPr/>
            </a:pPr>
            <a:r>
              <a:rPr lang="en-US" sz="1961" kern="0" dirty="0">
                <a:solidFill>
                  <a:srgbClr val="00188F">
                    <a:alpha val="99000"/>
                  </a:srgbClr>
                </a:solidFill>
                <a:latin typeface="Segoe UI Light"/>
              </a:rPr>
              <a:t>Asia Pacific Area</a:t>
            </a:r>
          </a:p>
        </p:txBody>
      </p:sp>
      <p:sp>
        <p:nvSpPr>
          <p:cNvPr id="104" name="Title 103"/>
          <p:cNvSpPr>
            <a:spLocks noGrp="1"/>
          </p:cNvSpPr>
          <p:nvPr>
            <p:ph type="title"/>
          </p:nvPr>
        </p:nvSpPr>
        <p:spPr/>
        <p:txBody>
          <a:bodyPr>
            <a:normAutofit/>
          </a:bodyPr>
          <a:lstStyle/>
          <a:p>
            <a:r>
              <a:rPr lang="en-US" dirty="0"/>
              <a:t>Global Datacenter Presence</a:t>
            </a:r>
          </a:p>
        </p:txBody>
      </p:sp>
      <p:cxnSp>
        <p:nvCxnSpPr>
          <p:cNvPr id="160" name="Straight Connector 159"/>
          <p:cNvCxnSpPr>
            <a:endCxn id="212" idx="1"/>
          </p:cNvCxnSpPr>
          <p:nvPr/>
        </p:nvCxnSpPr>
        <p:spPr>
          <a:xfrm>
            <a:off x="3154716" y="3255518"/>
            <a:ext cx="707509" cy="41079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5949036" y="2511337"/>
            <a:ext cx="825390" cy="3248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3"/>
          <p:cNvSpPr txBox="1">
            <a:spLocks noChangeArrowheads="1"/>
          </p:cNvSpPr>
          <p:nvPr/>
        </p:nvSpPr>
        <p:spPr bwMode="auto">
          <a:xfrm>
            <a:off x="2397060" y="2181885"/>
            <a:ext cx="1052285" cy="248628"/>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U.S. N. Central </a:t>
            </a:r>
          </a:p>
        </p:txBody>
      </p:sp>
      <p:sp>
        <p:nvSpPr>
          <p:cNvPr id="173" name="TextBox 13"/>
          <p:cNvSpPr txBox="1">
            <a:spLocks noChangeArrowheads="1"/>
          </p:cNvSpPr>
          <p:nvPr/>
        </p:nvSpPr>
        <p:spPr bwMode="auto">
          <a:xfrm>
            <a:off x="9202673" y="3831409"/>
            <a:ext cx="660895" cy="248628"/>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S.E. Asia</a:t>
            </a:r>
          </a:p>
        </p:txBody>
      </p:sp>
      <p:cxnSp>
        <p:nvCxnSpPr>
          <p:cNvPr id="179" name="Straight Connector 178"/>
          <p:cNvCxnSpPr>
            <a:endCxn id="173" idx="1"/>
          </p:cNvCxnSpPr>
          <p:nvPr/>
        </p:nvCxnSpPr>
        <p:spPr>
          <a:xfrm flipV="1">
            <a:off x="8729345" y="3955723"/>
            <a:ext cx="473328" cy="8193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TextBox 13"/>
          <p:cNvSpPr txBox="1">
            <a:spLocks noChangeArrowheads="1"/>
          </p:cNvSpPr>
          <p:nvPr/>
        </p:nvSpPr>
        <p:spPr bwMode="auto">
          <a:xfrm>
            <a:off x="7434189" y="3509635"/>
            <a:ext cx="597017" cy="248628"/>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E. Asia</a:t>
            </a:r>
          </a:p>
        </p:txBody>
      </p:sp>
      <p:cxnSp>
        <p:nvCxnSpPr>
          <p:cNvPr id="181" name="Straight Connector 180"/>
          <p:cNvCxnSpPr>
            <a:stCxn id="158" idx="41"/>
            <a:endCxn id="180" idx="3"/>
          </p:cNvCxnSpPr>
          <p:nvPr/>
        </p:nvCxnSpPr>
        <p:spPr>
          <a:xfrm flipH="1">
            <a:off x="8031206" y="3602906"/>
            <a:ext cx="839085" cy="3104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03" name="TextBox 13"/>
          <p:cNvSpPr txBox="1">
            <a:spLocks noChangeArrowheads="1"/>
          </p:cNvSpPr>
          <p:nvPr/>
        </p:nvSpPr>
        <p:spPr bwMode="auto">
          <a:xfrm>
            <a:off x="6105644" y="1944761"/>
            <a:ext cx="870223" cy="248628"/>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N. Europe  </a:t>
            </a:r>
          </a:p>
        </p:txBody>
      </p:sp>
      <p:cxnSp>
        <p:nvCxnSpPr>
          <p:cNvPr id="204" name="Straight Connector 203"/>
          <p:cNvCxnSpPr>
            <a:endCxn id="203" idx="1"/>
          </p:cNvCxnSpPr>
          <p:nvPr/>
        </p:nvCxnSpPr>
        <p:spPr>
          <a:xfrm flipV="1">
            <a:off x="5558166" y="2069076"/>
            <a:ext cx="547478" cy="37714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10" name="TextBox 13"/>
          <p:cNvSpPr txBox="1">
            <a:spLocks noChangeArrowheads="1"/>
          </p:cNvSpPr>
          <p:nvPr/>
        </p:nvSpPr>
        <p:spPr bwMode="auto">
          <a:xfrm>
            <a:off x="6774426" y="2440067"/>
            <a:ext cx="870223" cy="248628"/>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W. Europe </a:t>
            </a:r>
          </a:p>
        </p:txBody>
      </p:sp>
      <p:cxnSp>
        <p:nvCxnSpPr>
          <p:cNvPr id="211" name="Straight Connector 210"/>
          <p:cNvCxnSpPr/>
          <p:nvPr/>
        </p:nvCxnSpPr>
        <p:spPr>
          <a:xfrm>
            <a:off x="2953254" y="2453329"/>
            <a:ext cx="288138" cy="41555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12" name="TextBox 13"/>
          <p:cNvSpPr txBox="1">
            <a:spLocks noChangeArrowheads="1"/>
          </p:cNvSpPr>
          <p:nvPr/>
        </p:nvSpPr>
        <p:spPr bwMode="auto">
          <a:xfrm>
            <a:off x="3862225" y="3459091"/>
            <a:ext cx="999513" cy="414435"/>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U.S. S. Central </a:t>
            </a:r>
          </a:p>
        </p:txBody>
      </p:sp>
      <p:sp>
        <p:nvSpPr>
          <p:cNvPr id="89" name="TextBox 13"/>
          <p:cNvSpPr txBox="1">
            <a:spLocks noChangeArrowheads="1"/>
          </p:cNvSpPr>
          <p:nvPr/>
        </p:nvSpPr>
        <p:spPr bwMode="auto">
          <a:xfrm>
            <a:off x="3821829" y="2473575"/>
            <a:ext cx="751707" cy="248628"/>
          </a:xfrm>
          <a:prstGeom prst="rect">
            <a:avLst/>
          </a:prstGeom>
          <a:solidFill>
            <a:schemeClr val="accent1"/>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U.S. East </a:t>
            </a:r>
          </a:p>
        </p:txBody>
      </p:sp>
      <p:cxnSp>
        <p:nvCxnSpPr>
          <p:cNvPr id="90" name="Straight Connector 89"/>
          <p:cNvCxnSpPr>
            <a:stCxn id="132" idx="19"/>
          </p:cNvCxnSpPr>
          <p:nvPr/>
        </p:nvCxnSpPr>
        <p:spPr>
          <a:xfrm flipV="1">
            <a:off x="3591172" y="2727785"/>
            <a:ext cx="507689" cy="24535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Box 13"/>
          <p:cNvSpPr txBox="1">
            <a:spLocks noChangeArrowheads="1"/>
          </p:cNvSpPr>
          <p:nvPr/>
        </p:nvSpPr>
        <p:spPr bwMode="auto">
          <a:xfrm>
            <a:off x="876451" y="2414118"/>
            <a:ext cx="715540" cy="414577"/>
          </a:xfrm>
          <a:prstGeom prst="rect">
            <a:avLst/>
          </a:prstGeom>
          <a:solidFill>
            <a:schemeClr val="accent1"/>
          </a:solidFill>
          <a:ln w="6350">
            <a:solidFill>
              <a:schemeClr val="tx1"/>
            </a:solidFill>
            <a:miter lim="800000"/>
            <a:headEnd/>
            <a:tailEnd/>
          </a:ln>
        </p:spPr>
        <p:txBody>
          <a:bodyPr wrap="square" lIns="81873" tIns="40939" rIns="81873" bIns="40939">
            <a:spAutoFit/>
          </a:bodyPr>
          <a:lstStyle/>
          <a:p>
            <a:pPr defTabSz="822542">
              <a:defRPr/>
            </a:pPr>
            <a:r>
              <a:rPr lang="en-US" sz="1078" kern="0" dirty="0">
                <a:solidFill>
                  <a:prstClr val="white">
                    <a:alpha val="99000"/>
                  </a:prstClr>
                </a:solidFill>
              </a:rPr>
              <a:t>U.S. West </a:t>
            </a:r>
          </a:p>
        </p:txBody>
      </p:sp>
      <p:cxnSp>
        <p:nvCxnSpPr>
          <p:cNvPr id="4" name="Straight Connector 3"/>
          <p:cNvCxnSpPr/>
          <p:nvPr/>
        </p:nvCxnSpPr>
        <p:spPr>
          <a:xfrm>
            <a:off x="1502707" y="2693963"/>
            <a:ext cx="927958" cy="3447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7" name="Group 146"/>
          <p:cNvGrpSpPr/>
          <p:nvPr/>
        </p:nvGrpSpPr>
        <p:grpSpPr>
          <a:xfrm>
            <a:off x="2430666" y="2987688"/>
            <a:ext cx="173350" cy="173353"/>
            <a:chOff x="1581719" y="5197873"/>
            <a:chExt cx="349941" cy="349851"/>
          </a:xfrm>
        </p:grpSpPr>
        <p:sp>
          <p:nvSpPr>
            <p:cNvPr id="148" name="Oval 147"/>
            <p:cNvSpPr/>
            <p:nvPr/>
          </p:nvSpPr>
          <p:spPr bwMode="auto">
            <a:xfrm>
              <a:off x="1587267" y="5203376"/>
              <a:ext cx="338844" cy="338844"/>
            </a:xfrm>
            <a:prstGeom prst="ellipse">
              <a:avLst/>
            </a:prstGeom>
            <a:solidFill>
              <a:srgbClr val="FFFFFF"/>
            </a:solidFill>
            <a:ln>
              <a:solidFill>
                <a:schemeClr val="tx2"/>
              </a:solid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sp>
          <p:nvSpPr>
            <p:cNvPr id="150"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22" name="Group 121"/>
          <p:cNvGrpSpPr/>
          <p:nvPr/>
        </p:nvGrpSpPr>
        <p:grpSpPr>
          <a:xfrm>
            <a:off x="2965267" y="3122002"/>
            <a:ext cx="173350" cy="173353"/>
            <a:chOff x="1581719" y="5197873"/>
            <a:chExt cx="349941" cy="349851"/>
          </a:xfrm>
        </p:grpSpPr>
        <p:sp>
          <p:nvSpPr>
            <p:cNvPr id="123" name="Oval 122"/>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24"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30" name="Group 129"/>
          <p:cNvGrpSpPr/>
          <p:nvPr/>
        </p:nvGrpSpPr>
        <p:grpSpPr>
          <a:xfrm>
            <a:off x="3456343" y="2947461"/>
            <a:ext cx="173350" cy="173353"/>
            <a:chOff x="1581719" y="5197873"/>
            <a:chExt cx="349941" cy="349851"/>
          </a:xfrm>
        </p:grpSpPr>
        <p:sp>
          <p:nvSpPr>
            <p:cNvPr id="131" name="Oval 130"/>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32"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35" name="Group 134"/>
          <p:cNvGrpSpPr/>
          <p:nvPr/>
        </p:nvGrpSpPr>
        <p:grpSpPr>
          <a:xfrm>
            <a:off x="5457397" y="2446215"/>
            <a:ext cx="173350" cy="173353"/>
            <a:chOff x="1581719" y="5197873"/>
            <a:chExt cx="349941" cy="349851"/>
          </a:xfrm>
        </p:grpSpPr>
        <p:sp>
          <p:nvSpPr>
            <p:cNvPr id="136" name="Oval 135"/>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3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42" name="Group 141"/>
          <p:cNvGrpSpPr/>
          <p:nvPr/>
        </p:nvGrpSpPr>
        <p:grpSpPr>
          <a:xfrm>
            <a:off x="5785597" y="2471152"/>
            <a:ext cx="173350" cy="173353"/>
            <a:chOff x="1581719" y="5197873"/>
            <a:chExt cx="349941" cy="349851"/>
          </a:xfrm>
        </p:grpSpPr>
        <p:sp>
          <p:nvSpPr>
            <p:cNvPr id="143" name="Oval 142"/>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45"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49" name="Group 148"/>
          <p:cNvGrpSpPr/>
          <p:nvPr/>
        </p:nvGrpSpPr>
        <p:grpSpPr>
          <a:xfrm>
            <a:off x="8822596" y="3448815"/>
            <a:ext cx="173350" cy="173353"/>
            <a:chOff x="1581719" y="5197873"/>
            <a:chExt cx="349941" cy="349851"/>
          </a:xfrm>
        </p:grpSpPr>
        <p:sp>
          <p:nvSpPr>
            <p:cNvPr id="157" name="Oval 156"/>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5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74" name="TextBox 13"/>
          <p:cNvSpPr txBox="1">
            <a:spLocks noChangeArrowheads="1"/>
          </p:cNvSpPr>
          <p:nvPr/>
        </p:nvSpPr>
        <p:spPr bwMode="auto">
          <a:xfrm>
            <a:off x="9863569" y="2338042"/>
            <a:ext cx="1000184" cy="248628"/>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t>East Japan</a:t>
            </a:r>
          </a:p>
        </p:txBody>
      </p:sp>
      <p:cxnSp>
        <p:nvCxnSpPr>
          <p:cNvPr id="75" name="Straight Connector 74"/>
          <p:cNvCxnSpPr>
            <a:stCxn id="78" idx="3"/>
            <a:endCxn id="74" idx="1"/>
          </p:cNvCxnSpPr>
          <p:nvPr/>
        </p:nvCxnSpPr>
        <p:spPr>
          <a:xfrm flipV="1">
            <a:off x="9417373" y="2462356"/>
            <a:ext cx="446195" cy="56058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9303641" y="2910125"/>
            <a:ext cx="173350" cy="173353"/>
            <a:chOff x="1581719" y="5197873"/>
            <a:chExt cx="349941" cy="349851"/>
          </a:xfrm>
        </p:grpSpPr>
        <p:sp>
          <p:nvSpPr>
            <p:cNvPr id="77" name="Oval 76"/>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7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85" name="TextBox 13"/>
          <p:cNvSpPr txBox="1">
            <a:spLocks noChangeArrowheads="1"/>
          </p:cNvSpPr>
          <p:nvPr/>
        </p:nvSpPr>
        <p:spPr bwMode="auto">
          <a:xfrm>
            <a:off x="10127676" y="5312672"/>
            <a:ext cx="1290135" cy="414577"/>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t>Southeast Australia</a:t>
            </a:r>
          </a:p>
        </p:txBody>
      </p:sp>
      <p:cxnSp>
        <p:nvCxnSpPr>
          <p:cNvPr id="86" name="Straight Connector 85"/>
          <p:cNvCxnSpPr>
            <a:stCxn id="91" idx="3"/>
            <a:endCxn id="85" idx="1"/>
          </p:cNvCxnSpPr>
          <p:nvPr/>
        </p:nvCxnSpPr>
        <p:spPr>
          <a:xfrm>
            <a:off x="9760462" y="5344184"/>
            <a:ext cx="367214" cy="17577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9646729" y="5231367"/>
            <a:ext cx="173350" cy="173353"/>
            <a:chOff x="1581719" y="5197873"/>
            <a:chExt cx="349941" cy="349851"/>
          </a:xfrm>
        </p:grpSpPr>
        <p:sp>
          <p:nvSpPr>
            <p:cNvPr id="88" name="Oval 87"/>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91"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92" name="Group 91"/>
          <p:cNvGrpSpPr/>
          <p:nvPr/>
        </p:nvGrpSpPr>
        <p:grpSpPr>
          <a:xfrm>
            <a:off x="9240708" y="3044515"/>
            <a:ext cx="173350" cy="173353"/>
            <a:chOff x="1581719" y="5197873"/>
            <a:chExt cx="349941" cy="349851"/>
          </a:xfrm>
        </p:grpSpPr>
        <p:sp>
          <p:nvSpPr>
            <p:cNvPr id="93" name="Oval 92"/>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94"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95" name="TextBox 13"/>
          <p:cNvSpPr txBox="1">
            <a:spLocks noChangeArrowheads="1"/>
          </p:cNvSpPr>
          <p:nvPr/>
        </p:nvSpPr>
        <p:spPr bwMode="auto">
          <a:xfrm>
            <a:off x="9863569" y="2818375"/>
            <a:ext cx="1000184" cy="248628"/>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t>West Japan</a:t>
            </a:r>
          </a:p>
        </p:txBody>
      </p:sp>
      <p:sp>
        <p:nvSpPr>
          <p:cNvPr id="101" name="TextBox 13"/>
          <p:cNvSpPr txBox="1">
            <a:spLocks noChangeArrowheads="1"/>
          </p:cNvSpPr>
          <p:nvPr/>
        </p:nvSpPr>
        <p:spPr bwMode="auto">
          <a:xfrm>
            <a:off x="10301716" y="4705435"/>
            <a:ext cx="1000184" cy="248628"/>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t>East Australia</a:t>
            </a:r>
          </a:p>
        </p:txBody>
      </p:sp>
      <p:cxnSp>
        <p:nvCxnSpPr>
          <p:cNvPr id="103" name="Straight Connector 102"/>
          <p:cNvCxnSpPr>
            <a:stCxn id="107" idx="3"/>
            <a:endCxn id="101" idx="1"/>
          </p:cNvCxnSpPr>
          <p:nvPr/>
        </p:nvCxnSpPr>
        <p:spPr>
          <a:xfrm flipV="1">
            <a:off x="9917956" y="4829749"/>
            <a:ext cx="383760" cy="31152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9804223" y="5028460"/>
            <a:ext cx="173350" cy="173353"/>
            <a:chOff x="1581719" y="5197873"/>
            <a:chExt cx="349941" cy="349851"/>
          </a:xfrm>
        </p:grpSpPr>
        <p:sp>
          <p:nvSpPr>
            <p:cNvPr id="106" name="Oval 105"/>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07"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98" name="TextBox 13"/>
          <p:cNvSpPr txBox="1">
            <a:spLocks noChangeArrowheads="1"/>
          </p:cNvSpPr>
          <p:nvPr/>
        </p:nvSpPr>
        <p:spPr bwMode="auto">
          <a:xfrm>
            <a:off x="9202675" y="3369657"/>
            <a:ext cx="715282" cy="248628"/>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E. China</a:t>
            </a:r>
          </a:p>
        </p:txBody>
      </p:sp>
      <p:cxnSp>
        <p:nvCxnSpPr>
          <p:cNvPr id="99" name="Straight Connector 98"/>
          <p:cNvCxnSpPr>
            <a:stCxn id="109" idx="3"/>
            <a:endCxn id="98" idx="1"/>
          </p:cNvCxnSpPr>
          <p:nvPr/>
        </p:nvCxnSpPr>
        <p:spPr>
          <a:xfrm>
            <a:off x="8937550" y="3275053"/>
            <a:ext cx="265125" cy="21891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a:off x="8823818" y="3162236"/>
            <a:ext cx="173350" cy="173353"/>
            <a:chOff x="1581719" y="5197873"/>
            <a:chExt cx="349941" cy="349851"/>
          </a:xfrm>
        </p:grpSpPr>
        <p:sp>
          <p:nvSpPr>
            <p:cNvPr id="108" name="Oval 107"/>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09"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114" name="TextBox 13"/>
          <p:cNvSpPr txBox="1">
            <a:spLocks noChangeArrowheads="1"/>
          </p:cNvSpPr>
          <p:nvPr/>
        </p:nvSpPr>
        <p:spPr bwMode="auto">
          <a:xfrm>
            <a:off x="7878367" y="2250828"/>
            <a:ext cx="772992" cy="248628"/>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22">
                <a:solidFill>
                  <a:schemeClr val="bg1">
                    <a:alpha val="99000"/>
                  </a:schemeClr>
                </a:solidFill>
              </a:defRPr>
            </a:lvl1pPr>
          </a:lstStyle>
          <a:p>
            <a:pPr defTabSz="822542">
              <a:defRPr/>
            </a:pPr>
            <a:r>
              <a:rPr lang="en-US" sz="1078" kern="0" dirty="0">
                <a:solidFill>
                  <a:prstClr val="white">
                    <a:alpha val="99000"/>
                  </a:prstClr>
                </a:solidFill>
              </a:rPr>
              <a:t>NE. China </a:t>
            </a:r>
          </a:p>
        </p:txBody>
      </p:sp>
      <p:cxnSp>
        <p:nvCxnSpPr>
          <p:cNvPr id="115" name="Straight Connector 114"/>
          <p:cNvCxnSpPr>
            <a:stCxn id="118" idx="28"/>
          </p:cNvCxnSpPr>
          <p:nvPr/>
        </p:nvCxnSpPr>
        <p:spPr>
          <a:xfrm flipH="1" flipV="1">
            <a:off x="8606576" y="2636707"/>
            <a:ext cx="149832" cy="21453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8704129" y="2808132"/>
            <a:ext cx="173350" cy="173353"/>
            <a:chOff x="1581719" y="5197873"/>
            <a:chExt cx="349941" cy="349851"/>
          </a:xfrm>
        </p:grpSpPr>
        <p:sp>
          <p:nvSpPr>
            <p:cNvPr id="117" name="Oval 116"/>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18"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6" name="Group 15"/>
          <p:cNvGrpSpPr/>
          <p:nvPr/>
        </p:nvGrpSpPr>
        <p:grpSpPr>
          <a:xfrm>
            <a:off x="1010558" y="3993437"/>
            <a:ext cx="2666439" cy="1611089"/>
            <a:chOff x="510530" y="4230565"/>
            <a:chExt cx="3023764" cy="1826989"/>
          </a:xfrm>
        </p:grpSpPr>
        <p:grpSp>
          <p:nvGrpSpPr>
            <p:cNvPr id="5" name="Group 4"/>
            <p:cNvGrpSpPr/>
            <p:nvPr/>
          </p:nvGrpSpPr>
          <p:grpSpPr>
            <a:xfrm>
              <a:off x="510530" y="4378960"/>
              <a:ext cx="221367" cy="196583"/>
              <a:chOff x="549822" y="4775560"/>
              <a:chExt cx="196581" cy="196583"/>
            </a:xfrm>
          </p:grpSpPr>
          <p:sp>
            <p:nvSpPr>
              <p:cNvPr id="165" name="Oval 164"/>
              <p:cNvSpPr/>
              <p:nvPr/>
            </p:nvSpPr>
            <p:spPr bwMode="auto">
              <a:xfrm>
                <a:off x="552939" y="4778652"/>
                <a:ext cx="190347" cy="190398"/>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68" name="Freeform 62"/>
              <p:cNvSpPr>
                <a:spLocks noEditPoints="1"/>
              </p:cNvSpPr>
              <p:nvPr/>
            </p:nvSpPr>
            <p:spPr bwMode="black">
              <a:xfrm>
                <a:off x="549822" y="4775560"/>
                <a:ext cx="196581" cy="196583"/>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67" name="Rounded Rectangle 66"/>
            <p:cNvSpPr/>
            <p:nvPr/>
          </p:nvSpPr>
          <p:spPr bwMode="auto">
            <a:xfrm>
              <a:off x="731897" y="4230565"/>
              <a:ext cx="2802397" cy="1826989"/>
            </a:xfrm>
            <a:prstGeom prst="roundRect">
              <a:avLst>
                <a:gd name="adj" fmla="val 0"/>
              </a:avLst>
            </a:prstGeom>
            <a:no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0000" endA="300" endPos="38500" dist="50800" dir="5400000" sy="-100000" algn="bl" rotWithShape="0"/>
            </a:effectLst>
          </p:spPr>
          <p:txBody>
            <a:bodyPr vert="horz" wrap="square" lIns="109146" tIns="109146" rIns="109146" bIns="0" numCol="1" rtlCol="0" anchor="t" anchorCtr="0" compatLnSpc="1"/>
            <a:lstStyle/>
            <a:p>
              <a:pPr defTabSz="818636" fontAlgn="base">
                <a:spcBef>
                  <a:spcPct val="0"/>
                </a:spcBef>
                <a:spcAft>
                  <a:spcPts val="265"/>
                </a:spcAft>
                <a:defRPr/>
              </a:pPr>
              <a:r>
                <a:rPr lang="en-US" sz="1765" kern="0" dirty="0">
                  <a:solidFill>
                    <a:srgbClr val="505050"/>
                  </a:solidFill>
                  <a:latin typeface="Segoe UI Light"/>
                </a:rPr>
                <a:t>Major datacenter</a:t>
              </a:r>
            </a:p>
          </p:txBody>
        </p:sp>
      </p:grpSp>
      <p:sp>
        <p:nvSpPr>
          <p:cNvPr id="110" name="Rectangle 109"/>
          <p:cNvSpPr/>
          <p:nvPr/>
        </p:nvSpPr>
        <p:spPr>
          <a:xfrm>
            <a:off x="619937" y="6163352"/>
            <a:ext cx="10971413" cy="3416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410978" lvl="1" algn="ctr" defTabSz="821954">
              <a:lnSpc>
                <a:spcPct val="90000"/>
              </a:lnSpc>
              <a:spcAft>
                <a:spcPts val="265"/>
              </a:spcAft>
              <a:defRPr/>
            </a:pPr>
            <a:r>
              <a:rPr lang="en-US" dirty="0"/>
              <a:t>Over 1M+ production servers             Dark fiber network                          24 x 7 x 365 support</a:t>
            </a:r>
          </a:p>
        </p:txBody>
      </p:sp>
      <p:grpSp>
        <p:nvGrpSpPr>
          <p:cNvPr id="111" name="Group 110"/>
          <p:cNvGrpSpPr/>
          <p:nvPr/>
        </p:nvGrpSpPr>
        <p:grpSpPr>
          <a:xfrm>
            <a:off x="3166724" y="2789591"/>
            <a:ext cx="173350" cy="173353"/>
            <a:chOff x="1581719" y="5197873"/>
            <a:chExt cx="349941" cy="349851"/>
          </a:xfrm>
        </p:grpSpPr>
        <p:sp>
          <p:nvSpPr>
            <p:cNvPr id="112" name="Oval 111"/>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13"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
        <p:nvSpPr>
          <p:cNvPr id="119" name="TextBox 13"/>
          <p:cNvSpPr txBox="1">
            <a:spLocks noChangeArrowheads="1"/>
          </p:cNvSpPr>
          <p:nvPr/>
        </p:nvSpPr>
        <p:spPr bwMode="auto">
          <a:xfrm>
            <a:off x="4805948" y="4721390"/>
            <a:ext cx="651449" cy="248628"/>
          </a:xfrm>
          <a:prstGeom prst="rect">
            <a:avLst/>
          </a:prstGeom>
          <a:solidFill>
            <a:srgbClr val="0072C6"/>
          </a:solidFill>
          <a:ln w="6350">
            <a:solidFill>
              <a:schemeClr val="tx1"/>
            </a:solidFill>
            <a:miter lim="800000"/>
            <a:headEnd/>
            <a:tailEnd/>
          </a:ln>
        </p:spPr>
        <p:txBody>
          <a:bodyPr wrap="square" lIns="81873" tIns="40939" rIns="81873" bIns="40939">
            <a:spAutoFit/>
          </a:bodyPr>
          <a:lstStyle>
            <a:defPPr>
              <a:defRPr lang="en-US"/>
            </a:defPPr>
            <a:lvl1pPr>
              <a:defRPr sz="1100">
                <a:solidFill>
                  <a:schemeClr val="tx1">
                    <a:alpha val="99000"/>
                  </a:schemeClr>
                </a:solidFill>
              </a:defRPr>
            </a:lvl1pPr>
          </a:lstStyle>
          <a:p>
            <a:pPr defTabSz="822542">
              <a:defRPr/>
            </a:pPr>
            <a:r>
              <a:rPr lang="en-US" sz="1078" kern="0" dirty="0">
                <a:solidFill>
                  <a:schemeClr val="bg1">
                    <a:alpha val="99000"/>
                  </a:schemeClr>
                </a:solidFill>
              </a:rPr>
              <a:t>LATAM</a:t>
            </a:r>
          </a:p>
        </p:txBody>
      </p:sp>
      <p:cxnSp>
        <p:nvCxnSpPr>
          <p:cNvPr id="125" name="Straight Connector 124"/>
          <p:cNvCxnSpPr>
            <a:endCxn id="119" idx="1"/>
          </p:cNvCxnSpPr>
          <p:nvPr/>
        </p:nvCxnSpPr>
        <p:spPr>
          <a:xfrm flipV="1">
            <a:off x="4332619" y="4845704"/>
            <a:ext cx="473329" cy="8193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7" name="Group 136"/>
          <p:cNvGrpSpPr/>
          <p:nvPr/>
        </p:nvGrpSpPr>
        <p:grpSpPr>
          <a:xfrm>
            <a:off x="4230440" y="4864950"/>
            <a:ext cx="173350" cy="173353"/>
            <a:chOff x="1581719" y="5197873"/>
            <a:chExt cx="349941" cy="349851"/>
          </a:xfrm>
        </p:grpSpPr>
        <p:sp>
          <p:nvSpPr>
            <p:cNvPr id="139" name="Oval 138"/>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40"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grpSp>
        <p:nvGrpSpPr>
          <p:cNvPr id="141" name="Group 140"/>
          <p:cNvGrpSpPr/>
          <p:nvPr/>
        </p:nvGrpSpPr>
        <p:grpSpPr>
          <a:xfrm>
            <a:off x="8651359" y="4028050"/>
            <a:ext cx="173350" cy="173353"/>
            <a:chOff x="1581719" y="5197873"/>
            <a:chExt cx="349941" cy="349851"/>
          </a:xfrm>
        </p:grpSpPr>
        <p:sp>
          <p:nvSpPr>
            <p:cNvPr id="144" name="Oval 143"/>
            <p:cNvSpPr/>
            <p:nvPr/>
          </p:nvSpPr>
          <p:spPr bwMode="auto">
            <a:xfrm>
              <a:off x="1587267" y="5203376"/>
              <a:ext cx="338844" cy="338844"/>
            </a:xfrm>
            <a:prstGeom prst="ellipse">
              <a:avLst/>
            </a:prstGeom>
            <a:solidFill>
              <a:srgbClr val="FFFFFF"/>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2240" tIns="41119" rIns="41119" bIns="82240" numCol="1" spcCol="0" rtlCol="0" fromWordArt="0" anchor="b" anchorCtr="0" forceAA="0" compatLnSpc="1">
              <a:prstTxWarp prst="textNoShape">
                <a:avLst/>
              </a:prstTxWarp>
              <a:noAutofit/>
            </a:bodyPr>
            <a:lstStyle/>
            <a:p>
              <a:pPr algn="ctr" defTabSz="684326" fontAlgn="base">
                <a:spcBef>
                  <a:spcPct val="0"/>
                </a:spcBef>
                <a:spcAft>
                  <a:spcPct val="0"/>
                </a:spcAft>
                <a:defRPr/>
              </a:pPr>
              <a:endParaRPr lang="en-US" sz="1961" kern="0" spc="-37" dirty="0">
                <a:gradFill>
                  <a:gsLst>
                    <a:gs pos="0">
                      <a:srgbClr val="FFFFFF"/>
                    </a:gs>
                    <a:gs pos="100000">
                      <a:srgbClr val="FFFFFF"/>
                    </a:gs>
                  </a:gsLst>
                  <a:lin ang="5400000" scaled="0"/>
                </a:gradFill>
                <a:ea typeface="Segoe UI" pitchFamily="34" charset="0"/>
                <a:cs typeface="Segoe UI" pitchFamily="34" charset="0"/>
              </a:endParaRPr>
            </a:p>
          </p:txBody>
        </p:sp>
        <p:sp>
          <p:nvSpPr>
            <p:cNvPr id="146" name="Freeform 62"/>
            <p:cNvSpPr>
              <a:spLocks noEditPoints="1"/>
            </p:cNvSpPr>
            <p:nvPr/>
          </p:nvSpPr>
          <p:spPr bwMode="black">
            <a:xfrm>
              <a:off x="1581719" y="5197873"/>
              <a:ext cx="349941" cy="349851"/>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chemeClr val="accent2"/>
            </a:solidFill>
            <a:ln>
              <a:noFill/>
            </a:ln>
          </p:spPr>
          <p:txBody>
            <a:bodyPr vert="horz" wrap="square" lIns="74023" tIns="37013" rIns="74023" bIns="37013" numCol="1" anchor="t" anchorCtr="0" compatLnSpc="1">
              <a:prstTxWarp prst="textNoShape">
                <a:avLst/>
              </a:prstTxWarp>
            </a:bodyPr>
            <a:lstStyle/>
            <a:p>
              <a:pPr defTabSz="822542">
                <a:defRPr/>
              </a:pPr>
              <a:endParaRPr lang="en-US" sz="1372" kern="0" dirty="0">
                <a:solidFill>
                  <a:srgbClr val="505050"/>
                </a:solidFill>
              </a:endParaRPr>
            </a:p>
          </p:txBody>
        </p:sp>
      </p:grpSp>
    </p:spTree>
    <p:extLst>
      <p:ext uri="{BB962C8B-B14F-4D97-AF65-F5344CB8AC3E}">
        <p14:creationId xmlns:p14="http://schemas.microsoft.com/office/powerpoint/2010/main" val="784011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ppt_x"/>
                                          </p:val>
                                        </p:tav>
                                        <p:tav tm="100000">
                                          <p:val>
                                            <p:strVal val="#ppt_x"/>
                                          </p:val>
                                        </p:tav>
                                      </p:tavLst>
                                    </p:anim>
                                    <p:anim calcmode="lin" valueType="num">
                                      <p:cBhvr additive="base">
                                        <p:cTn id="8"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Momentum</a:t>
            </a:r>
          </a:p>
        </p:txBody>
      </p:sp>
      <p:grpSp>
        <p:nvGrpSpPr>
          <p:cNvPr id="9" name="Group 8"/>
          <p:cNvGrpSpPr/>
          <p:nvPr/>
        </p:nvGrpSpPr>
        <p:grpSpPr>
          <a:xfrm>
            <a:off x="269239" y="4101283"/>
            <a:ext cx="3540878" cy="2465168"/>
            <a:chOff x="274637" y="4183026"/>
            <a:chExt cx="3611880" cy="2514600"/>
          </a:xfrm>
        </p:grpSpPr>
        <p:sp>
          <p:nvSpPr>
            <p:cNvPr id="79" name="TextBox 78"/>
            <p:cNvSpPr txBox="1"/>
            <p:nvPr/>
          </p:nvSpPr>
          <p:spPr>
            <a:xfrm>
              <a:off x="274637" y="4183026"/>
              <a:ext cx="3611880" cy="2514600"/>
            </a:xfrm>
            <a:prstGeom prst="rect">
              <a:avLst/>
            </a:prstGeom>
            <a:solidFill>
              <a:schemeClr val="tx1">
                <a:lumMod val="20000"/>
                <a:lumOff val="80000"/>
              </a:schemeClr>
            </a:solidFill>
          </p:spPr>
          <p:txBody>
            <a:bodyPr wrap="square" lIns="179285" tIns="143428" rIns="179285" bIns="143428" rtlCol="0">
              <a:noAutofit/>
            </a:bodyPr>
            <a:lstStyle/>
            <a:p>
              <a:pPr defTabSz="914016">
                <a:lnSpc>
                  <a:spcPct val="90000"/>
                </a:lnSpc>
                <a:defRPr/>
              </a:pPr>
              <a:r>
                <a:rPr lang="en-US" sz="5294" b="1" kern="0" dirty="0">
                  <a:gradFill>
                    <a:gsLst>
                      <a:gs pos="14286">
                        <a:schemeClr val="accent1"/>
                      </a:gs>
                      <a:gs pos="41964">
                        <a:schemeClr val="accent1"/>
                      </a:gs>
                    </a:gsLst>
                    <a:lin ang="5400000" scaled="0"/>
                  </a:gradFill>
                  <a:latin typeface="+mj-lt"/>
                  <a:cs typeface="Segoe UI Semibold" panose="020B0702040204020203" pitchFamily="34" charset="0"/>
                </a:rPr>
                <a:t>715 </a:t>
              </a:r>
              <a:r>
                <a:rPr lang="en-US" sz="4313" b="1" kern="0" dirty="0">
                  <a:gradFill>
                    <a:gsLst>
                      <a:gs pos="14286">
                        <a:schemeClr val="accent1"/>
                      </a:gs>
                      <a:gs pos="41964">
                        <a:schemeClr val="accent1"/>
                      </a:gs>
                    </a:gsLst>
                    <a:lin ang="5400000" scaled="0"/>
                  </a:gradFill>
                  <a:latin typeface="+mj-lt"/>
                  <a:cs typeface="Segoe UI Semibold" panose="020B0702040204020203" pitchFamily="34" charset="0"/>
                </a:rPr>
                <a:t>million</a:t>
              </a:r>
            </a:p>
            <a:p>
              <a:pPr defTabSz="914016">
                <a:lnSpc>
                  <a:spcPct val="90000"/>
                </a:lnSpc>
                <a:defRPr/>
              </a:pPr>
              <a: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Azure Active</a:t>
              </a:r>
              <a:b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br>
              <a: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Directory users</a:t>
              </a:r>
            </a:p>
            <a:p>
              <a:pPr defTabSz="914016">
                <a:lnSpc>
                  <a:spcPct val="90000"/>
                </a:lnSpc>
                <a:defRPr/>
              </a:pPr>
              <a:endParaRPr lang="en-US" sz="1372" kern="0" dirty="0">
                <a:gradFill>
                  <a:gsLst>
                    <a:gs pos="92857">
                      <a:schemeClr val="tx1"/>
                    </a:gs>
                    <a:gs pos="79464">
                      <a:schemeClr val="tx1"/>
                    </a:gs>
                  </a:gsLst>
                  <a:lin ang="5400000" scaled="0"/>
                </a:gradFill>
                <a:latin typeface="+mj-lt"/>
                <a:cs typeface="Segoe UI Semilight" panose="020B0402040204020203" pitchFamily="34" charset="0"/>
              </a:endParaRPr>
            </a:p>
          </p:txBody>
        </p:sp>
        <p:sp>
          <p:nvSpPr>
            <p:cNvPr id="21" name="Freeform 13"/>
            <p:cNvSpPr>
              <a:spLocks noChangeAspect="1" noEditPoints="1"/>
            </p:cNvSpPr>
            <p:nvPr/>
          </p:nvSpPr>
          <p:spPr bwMode="auto">
            <a:xfrm>
              <a:off x="500009" y="6149380"/>
              <a:ext cx="517637" cy="319647"/>
            </a:xfrm>
            <a:custGeom>
              <a:avLst/>
              <a:gdLst>
                <a:gd name="T0" fmla="*/ 20 w 75"/>
                <a:gd name="T1" fmla="*/ 0 h 45"/>
                <a:gd name="T2" fmla="*/ 5 w 75"/>
                <a:gd name="T3" fmla="*/ 15 h 45"/>
                <a:gd name="T4" fmla="*/ 11 w 75"/>
                <a:gd name="T5" fmla="*/ 27 h 45"/>
                <a:gd name="T6" fmla="*/ 0 w 75"/>
                <a:gd name="T7" fmla="*/ 45 h 45"/>
                <a:gd name="T8" fmla="*/ 5 w 75"/>
                <a:gd name="T9" fmla="*/ 45 h 45"/>
                <a:gd name="T10" fmla="*/ 20 w 75"/>
                <a:gd name="T11" fmla="*/ 30 h 45"/>
                <a:gd name="T12" fmla="*/ 35 w 75"/>
                <a:gd name="T13" fmla="*/ 45 h 45"/>
                <a:gd name="T14" fmla="*/ 40 w 75"/>
                <a:gd name="T15" fmla="*/ 45 h 45"/>
                <a:gd name="T16" fmla="*/ 55 w 75"/>
                <a:gd name="T17" fmla="*/ 30 h 45"/>
                <a:gd name="T18" fmla="*/ 70 w 75"/>
                <a:gd name="T19" fmla="*/ 45 h 45"/>
                <a:gd name="T20" fmla="*/ 75 w 75"/>
                <a:gd name="T21" fmla="*/ 45 h 45"/>
                <a:gd name="T22" fmla="*/ 64 w 75"/>
                <a:gd name="T23" fmla="*/ 27 h 45"/>
                <a:gd name="T24" fmla="*/ 70 w 75"/>
                <a:gd name="T25" fmla="*/ 15 h 45"/>
                <a:gd name="T26" fmla="*/ 55 w 75"/>
                <a:gd name="T27" fmla="*/ 0 h 45"/>
                <a:gd name="T28" fmla="*/ 40 w 75"/>
                <a:gd name="T29" fmla="*/ 15 h 45"/>
                <a:gd name="T30" fmla="*/ 46 w 75"/>
                <a:gd name="T31" fmla="*/ 27 h 45"/>
                <a:gd name="T32" fmla="*/ 38 w 75"/>
                <a:gd name="T33" fmla="*/ 36 h 45"/>
                <a:gd name="T34" fmla="*/ 29 w 75"/>
                <a:gd name="T35" fmla="*/ 27 h 45"/>
                <a:gd name="T36" fmla="*/ 35 w 75"/>
                <a:gd name="T37" fmla="*/ 15 h 45"/>
                <a:gd name="T38" fmla="*/ 20 w 75"/>
                <a:gd name="T39" fmla="*/ 0 h 45"/>
                <a:gd name="T40" fmla="*/ 20 w 75"/>
                <a:gd name="T41" fmla="*/ 5 h 45"/>
                <a:gd name="T42" fmla="*/ 30 w 75"/>
                <a:gd name="T43" fmla="*/ 15 h 45"/>
                <a:gd name="T44" fmla="*/ 20 w 75"/>
                <a:gd name="T45" fmla="*/ 25 h 45"/>
                <a:gd name="T46" fmla="*/ 10 w 75"/>
                <a:gd name="T47" fmla="*/ 15 h 45"/>
                <a:gd name="T48" fmla="*/ 20 w 75"/>
                <a:gd name="T49" fmla="*/ 5 h 45"/>
                <a:gd name="T50" fmla="*/ 55 w 75"/>
                <a:gd name="T51" fmla="*/ 5 h 45"/>
                <a:gd name="T52" fmla="*/ 65 w 75"/>
                <a:gd name="T53" fmla="*/ 15 h 45"/>
                <a:gd name="T54" fmla="*/ 55 w 75"/>
                <a:gd name="T55" fmla="*/ 25 h 45"/>
                <a:gd name="T56" fmla="*/ 45 w 75"/>
                <a:gd name="T57" fmla="*/ 15 h 45"/>
                <a:gd name="T58" fmla="*/ 55 w 75"/>
                <a:gd name="T5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5" h="45">
                  <a:moveTo>
                    <a:pt x="20" y="0"/>
                  </a:moveTo>
                  <a:cubicBezTo>
                    <a:pt x="12" y="0"/>
                    <a:pt x="5" y="7"/>
                    <a:pt x="5" y="15"/>
                  </a:cubicBezTo>
                  <a:cubicBezTo>
                    <a:pt x="5" y="20"/>
                    <a:pt x="7" y="25"/>
                    <a:pt x="11" y="27"/>
                  </a:cubicBezTo>
                  <a:cubicBezTo>
                    <a:pt x="5" y="31"/>
                    <a:pt x="0" y="37"/>
                    <a:pt x="0" y="45"/>
                  </a:cubicBezTo>
                  <a:cubicBezTo>
                    <a:pt x="5" y="45"/>
                    <a:pt x="5" y="45"/>
                    <a:pt x="5" y="45"/>
                  </a:cubicBezTo>
                  <a:cubicBezTo>
                    <a:pt x="5" y="37"/>
                    <a:pt x="12" y="30"/>
                    <a:pt x="20" y="30"/>
                  </a:cubicBezTo>
                  <a:cubicBezTo>
                    <a:pt x="28" y="30"/>
                    <a:pt x="35" y="37"/>
                    <a:pt x="35" y="45"/>
                  </a:cubicBezTo>
                  <a:cubicBezTo>
                    <a:pt x="40" y="45"/>
                    <a:pt x="40" y="45"/>
                    <a:pt x="40" y="45"/>
                  </a:cubicBezTo>
                  <a:cubicBezTo>
                    <a:pt x="40" y="37"/>
                    <a:pt x="47" y="30"/>
                    <a:pt x="55" y="30"/>
                  </a:cubicBezTo>
                  <a:cubicBezTo>
                    <a:pt x="63" y="30"/>
                    <a:pt x="70" y="37"/>
                    <a:pt x="70" y="45"/>
                  </a:cubicBezTo>
                  <a:cubicBezTo>
                    <a:pt x="75" y="45"/>
                    <a:pt x="75" y="45"/>
                    <a:pt x="75" y="45"/>
                  </a:cubicBezTo>
                  <a:cubicBezTo>
                    <a:pt x="75" y="37"/>
                    <a:pt x="70" y="31"/>
                    <a:pt x="64" y="27"/>
                  </a:cubicBezTo>
                  <a:cubicBezTo>
                    <a:pt x="68" y="25"/>
                    <a:pt x="70" y="20"/>
                    <a:pt x="70" y="15"/>
                  </a:cubicBezTo>
                  <a:cubicBezTo>
                    <a:pt x="70" y="7"/>
                    <a:pt x="63" y="0"/>
                    <a:pt x="55" y="0"/>
                  </a:cubicBezTo>
                  <a:cubicBezTo>
                    <a:pt x="47" y="0"/>
                    <a:pt x="40" y="7"/>
                    <a:pt x="40" y="15"/>
                  </a:cubicBezTo>
                  <a:cubicBezTo>
                    <a:pt x="40" y="20"/>
                    <a:pt x="42" y="25"/>
                    <a:pt x="46" y="27"/>
                  </a:cubicBezTo>
                  <a:cubicBezTo>
                    <a:pt x="43" y="29"/>
                    <a:pt x="40" y="32"/>
                    <a:pt x="38" y="36"/>
                  </a:cubicBezTo>
                  <a:cubicBezTo>
                    <a:pt x="36" y="32"/>
                    <a:pt x="33" y="29"/>
                    <a:pt x="29" y="27"/>
                  </a:cubicBezTo>
                  <a:cubicBezTo>
                    <a:pt x="33" y="25"/>
                    <a:pt x="35" y="20"/>
                    <a:pt x="35" y="15"/>
                  </a:cubicBezTo>
                  <a:cubicBezTo>
                    <a:pt x="35" y="7"/>
                    <a:pt x="28" y="0"/>
                    <a:pt x="20" y="0"/>
                  </a:cubicBezTo>
                  <a:close/>
                  <a:moveTo>
                    <a:pt x="20" y="5"/>
                  </a:moveTo>
                  <a:cubicBezTo>
                    <a:pt x="26" y="5"/>
                    <a:pt x="30" y="10"/>
                    <a:pt x="30" y="15"/>
                  </a:cubicBezTo>
                  <a:cubicBezTo>
                    <a:pt x="30" y="21"/>
                    <a:pt x="26" y="25"/>
                    <a:pt x="20" y="25"/>
                  </a:cubicBezTo>
                  <a:cubicBezTo>
                    <a:pt x="14" y="25"/>
                    <a:pt x="10" y="21"/>
                    <a:pt x="10" y="15"/>
                  </a:cubicBezTo>
                  <a:cubicBezTo>
                    <a:pt x="10" y="10"/>
                    <a:pt x="14" y="5"/>
                    <a:pt x="20" y="5"/>
                  </a:cubicBezTo>
                  <a:moveTo>
                    <a:pt x="55" y="5"/>
                  </a:moveTo>
                  <a:cubicBezTo>
                    <a:pt x="61" y="5"/>
                    <a:pt x="65" y="10"/>
                    <a:pt x="65" y="15"/>
                  </a:cubicBezTo>
                  <a:cubicBezTo>
                    <a:pt x="65" y="21"/>
                    <a:pt x="61" y="25"/>
                    <a:pt x="55" y="25"/>
                  </a:cubicBezTo>
                  <a:cubicBezTo>
                    <a:pt x="49" y="25"/>
                    <a:pt x="45" y="21"/>
                    <a:pt x="45" y="15"/>
                  </a:cubicBezTo>
                  <a:cubicBezTo>
                    <a:pt x="45" y="10"/>
                    <a:pt x="49" y="5"/>
                    <a:pt x="55" y="5"/>
                  </a:cubicBezTo>
                </a:path>
              </a:pathLst>
            </a:custGeom>
            <a:solidFill>
              <a:schemeClr val="tx1"/>
            </a:solidFill>
            <a:ln>
              <a:noFill/>
            </a:ln>
          </p:spPr>
          <p:txBody>
            <a:bodyPr vert="horz" wrap="square" lIns="89642" tIns="44821" rIns="89642" bIns="44821" numCol="1" anchor="t" anchorCtr="0" compatLnSpc="1">
              <a:prstTxWarp prst="textNoShape">
                <a:avLst/>
              </a:prstTxWarp>
            </a:bodyPr>
            <a:lstStyle/>
            <a:p>
              <a:endParaRPr lang="en-US" sz="1765" dirty="0">
                <a:solidFill>
                  <a:srgbClr val="505050"/>
                </a:solidFill>
              </a:endParaRPr>
            </a:p>
          </p:txBody>
        </p:sp>
      </p:grpSp>
      <p:grpSp>
        <p:nvGrpSpPr>
          <p:cNvPr id="8" name="Group 7"/>
          <p:cNvGrpSpPr/>
          <p:nvPr/>
        </p:nvGrpSpPr>
        <p:grpSpPr>
          <a:xfrm>
            <a:off x="269238" y="1636116"/>
            <a:ext cx="3540878" cy="2420347"/>
            <a:chOff x="274636" y="1668427"/>
            <a:chExt cx="3611880" cy="2468880"/>
          </a:xfrm>
        </p:grpSpPr>
        <p:sp>
          <p:nvSpPr>
            <p:cNvPr id="72" name="TextBox 71"/>
            <p:cNvSpPr txBox="1"/>
            <p:nvPr/>
          </p:nvSpPr>
          <p:spPr>
            <a:xfrm>
              <a:off x="274636" y="1668427"/>
              <a:ext cx="3611880" cy="2468880"/>
            </a:xfrm>
            <a:prstGeom prst="rect">
              <a:avLst/>
            </a:prstGeom>
            <a:solidFill>
              <a:schemeClr val="tx1">
                <a:lumMod val="20000"/>
                <a:lumOff val="80000"/>
              </a:schemeClr>
            </a:solidFill>
          </p:spPr>
          <p:txBody>
            <a:bodyPr wrap="square" lIns="179285" tIns="143428" rIns="179285" bIns="143428" rtlCol="0">
              <a:noAutofit/>
            </a:bodyPr>
            <a:lstStyle/>
            <a:p>
              <a:pPr defTabSz="914016">
                <a:lnSpc>
                  <a:spcPct val="90000"/>
                </a:lnSpc>
                <a:defRPr/>
              </a:pPr>
              <a:r>
                <a:rPr lang="en-US" sz="5294" b="1" kern="0" dirty="0">
                  <a:gradFill>
                    <a:gsLst>
                      <a:gs pos="14286">
                        <a:schemeClr val="accent1"/>
                      </a:gs>
                      <a:gs pos="41964">
                        <a:schemeClr val="accent1"/>
                      </a:gs>
                    </a:gsLst>
                    <a:lin ang="5400000" scaled="0"/>
                  </a:gradFill>
                  <a:latin typeface="+mj-lt"/>
                  <a:cs typeface="Segoe UI Semibold" panose="020B0702040204020203" pitchFamily="34" charset="0"/>
                </a:rPr>
                <a:t>120,000</a:t>
              </a:r>
              <a:r>
                <a:rPr lang="en-US" sz="3921" b="1" kern="0" dirty="0">
                  <a:gradFill>
                    <a:gsLst>
                      <a:gs pos="14286">
                        <a:schemeClr val="accent1"/>
                      </a:gs>
                      <a:gs pos="41964">
                        <a:schemeClr val="accent1"/>
                      </a:gs>
                    </a:gsLst>
                    <a:lin ang="5400000" scaled="0"/>
                  </a:gradFill>
                  <a:latin typeface="+mj-lt"/>
                  <a:cs typeface="Segoe UI Semibold" panose="020B0702040204020203" pitchFamily="34" charset="0"/>
                </a:rPr>
                <a:t>     </a:t>
              </a:r>
            </a:p>
            <a:p>
              <a:pPr defTabSz="914016">
                <a:lnSpc>
                  <a:spcPct val="90000"/>
                </a:lnSpc>
                <a:defRPr/>
              </a:pPr>
              <a: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New Azure customer subscriptions/month</a:t>
              </a:r>
            </a:p>
          </p:txBody>
        </p:sp>
        <p:sp>
          <p:nvSpPr>
            <p:cNvPr id="22" name="Freeform 26"/>
            <p:cNvSpPr>
              <a:spLocks noChangeAspect="1" noEditPoints="1"/>
            </p:cNvSpPr>
            <p:nvPr/>
          </p:nvSpPr>
          <p:spPr bwMode="auto">
            <a:xfrm>
              <a:off x="506313" y="3529770"/>
              <a:ext cx="378937" cy="378937"/>
            </a:xfrm>
            <a:custGeom>
              <a:avLst/>
              <a:gdLst>
                <a:gd name="T0" fmla="*/ 19 w 217"/>
                <a:gd name="T1" fmla="*/ 0 h 217"/>
                <a:gd name="T2" fmla="*/ 19 w 217"/>
                <a:gd name="T3" fmla="*/ 198 h 217"/>
                <a:gd name="T4" fmla="*/ 217 w 217"/>
                <a:gd name="T5" fmla="*/ 198 h 217"/>
                <a:gd name="T6" fmla="*/ 217 w 217"/>
                <a:gd name="T7" fmla="*/ 217 h 217"/>
                <a:gd name="T8" fmla="*/ 0 w 217"/>
                <a:gd name="T9" fmla="*/ 217 h 217"/>
                <a:gd name="T10" fmla="*/ 0 w 217"/>
                <a:gd name="T11" fmla="*/ 0 h 217"/>
                <a:gd name="T12" fmla="*/ 19 w 217"/>
                <a:gd name="T13" fmla="*/ 0 h 217"/>
                <a:gd name="T14" fmla="*/ 109 w 217"/>
                <a:gd name="T15" fmla="*/ 88 h 217"/>
                <a:gd name="T16" fmla="*/ 36 w 217"/>
                <a:gd name="T17" fmla="*/ 161 h 217"/>
                <a:gd name="T18" fmla="*/ 48 w 217"/>
                <a:gd name="T19" fmla="*/ 176 h 217"/>
                <a:gd name="T20" fmla="*/ 109 w 217"/>
                <a:gd name="T21" fmla="*/ 117 h 217"/>
                <a:gd name="T22" fmla="*/ 131 w 217"/>
                <a:gd name="T23" fmla="*/ 141 h 217"/>
                <a:gd name="T24" fmla="*/ 195 w 217"/>
                <a:gd name="T25" fmla="*/ 78 h 217"/>
                <a:gd name="T26" fmla="*/ 195 w 217"/>
                <a:gd name="T27" fmla="*/ 105 h 217"/>
                <a:gd name="T28" fmla="*/ 215 w 217"/>
                <a:gd name="T29" fmla="*/ 105 h 217"/>
                <a:gd name="T30" fmla="*/ 215 w 217"/>
                <a:gd name="T31" fmla="*/ 44 h 217"/>
                <a:gd name="T32" fmla="*/ 151 w 217"/>
                <a:gd name="T33" fmla="*/ 44 h 217"/>
                <a:gd name="T34" fmla="*/ 151 w 217"/>
                <a:gd name="T35" fmla="*/ 63 h 217"/>
                <a:gd name="T36" fmla="*/ 180 w 217"/>
                <a:gd name="T37" fmla="*/ 63 h 217"/>
                <a:gd name="T38" fmla="*/ 131 w 217"/>
                <a:gd name="T39" fmla="*/ 112 h 217"/>
                <a:gd name="T40" fmla="*/ 109 w 217"/>
                <a:gd name="T41" fmla="*/ 8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7" h="217">
                  <a:moveTo>
                    <a:pt x="19" y="0"/>
                  </a:moveTo>
                  <a:lnTo>
                    <a:pt x="19" y="198"/>
                  </a:lnTo>
                  <a:lnTo>
                    <a:pt x="217" y="198"/>
                  </a:lnTo>
                  <a:lnTo>
                    <a:pt x="217" y="217"/>
                  </a:lnTo>
                  <a:lnTo>
                    <a:pt x="0" y="217"/>
                  </a:lnTo>
                  <a:lnTo>
                    <a:pt x="0" y="0"/>
                  </a:lnTo>
                  <a:lnTo>
                    <a:pt x="19" y="0"/>
                  </a:lnTo>
                  <a:close/>
                  <a:moveTo>
                    <a:pt x="109" y="88"/>
                  </a:moveTo>
                  <a:lnTo>
                    <a:pt x="36" y="161"/>
                  </a:lnTo>
                  <a:lnTo>
                    <a:pt x="48" y="176"/>
                  </a:lnTo>
                  <a:lnTo>
                    <a:pt x="109" y="117"/>
                  </a:lnTo>
                  <a:lnTo>
                    <a:pt x="131" y="141"/>
                  </a:lnTo>
                  <a:lnTo>
                    <a:pt x="195" y="78"/>
                  </a:lnTo>
                  <a:lnTo>
                    <a:pt x="195" y="105"/>
                  </a:lnTo>
                  <a:lnTo>
                    <a:pt x="215" y="105"/>
                  </a:lnTo>
                  <a:lnTo>
                    <a:pt x="215" y="44"/>
                  </a:lnTo>
                  <a:lnTo>
                    <a:pt x="151" y="44"/>
                  </a:lnTo>
                  <a:lnTo>
                    <a:pt x="151" y="63"/>
                  </a:lnTo>
                  <a:lnTo>
                    <a:pt x="180" y="63"/>
                  </a:lnTo>
                  <a:lnTo>
                    <a:pt x="131" y="112"/>
                  </a:lnTo>
                  <a:lnTo>
                    <a:pt x="109" y="88"/>
                  </a:lnTo>
                  <a:close/>
                </a:path>
              </a:pathLst>
            </a:custGeom>
            <a:solidFill>
              <a:schemeClr val="tx1"/>
            </a:solidFill>
            <a:ln>
              <a:noFill/>
            </a:ln>
            <a:extLst/>
          </p:spPr>
          <p:txBody>
            <a:bodyPr vert="horz" wrap="square" lIns="89642" tIns="44821" rIns="89642" bIns="44821" numCol="1" anchor="t" anchorCtr="0" compatLnSpc="1">
              <a:prstTxWarp prst="textNoShape">
                <a:avLst/>
              </a:prstTxWarp>
            </a:bodyPr>
            <a:lstStyle/>
            <a:p>
              <a:endParaRPr lang="en-US" sz="1765" dirty="0">
                <a:solidFill>
                  <a:srgbClr val="505050"/>
                </a:solidFill>
              </a:endParaRPr>
            </a:p>
          </p:txBody>
        </p:sp>
      </p:grpSp>
      <p:grpSp>
        <p:nvGrpSpPr>
          <p:cNvPr id="6" name="Group 5"/>
          <p:cNvGrpSpPr/>
          <p:nvPr/>
        </p:nvGrpSpPr>
        <p:grpSpPr>
          <a:xfrm>
            <a:off x="3854938" y="4101284"/>
            <a:ext cx="3540878" cy="2465168"/>
            <a:chOff x="3932237" y="4183027"/>
            <a:chExt cx="3611880" cy="2514600"/>
          </a:xfrm>
        </p:grpSpPr>
        <p:sp>
          <p:nvSpPr>
            <p:cNvPr id="78" name="TextBox 77"/>
            <p:cNvSpPr txBox="1"/>
            <p:nvPr/>
          </p:nvSpPr>
          <p:spPr>
            <a:xfrm>
              <a:off x="3932237" y="4183027"/>
              <a:ext cx="3611880" cy="2514600"/>
            </a:xfrm>
            <a:prstGeom prst="rect">
              <a:avLst/>
            </a:prstGeom>
            <a:solidFill>
              <a:schemeClr val="tx1">
                <a:lumMod val="20000"/>
                <a:lumOff val="80000"/>
              </a:schemeClr>
            </a:solidFill>
          </p:spPr>
          <p:txBody>
            <a:bodyPr wrap="square" lIns="179285" tIns="143428" rIns="179285" bIns="143428" rtlCol="0">
              <a:noAutofit/>
            </a:bodyPr>
            <a:lstStyle/>
            <a:p>
              <a:pPr defTabSz="914016">
                <a:lnSpc>
                  <a:spcPct val="90000"/>
                </a:lnSpc>
                <a:defRPr/>
              </a:pPr>
              <a:r>
                <a:rPr lang="en-US" sz="5294" b="1" kern="0" dirty="0">
                  <a:gradFill>
                    <a:gsLst>
                      <a:gs pos="14286">
                        <a:schemeClr val="accent1"/>
                      </a:gs>
                      <a:gs pos="41964">
                        <a:schemeClr val="accent1"/>
                      </a:gs>
                    </a:gsLst>
                    <a:lin ang="5400000" scaled="0"/>
                  </a:gradFill>
                  <a:latin typeface="+mj-lt"/>
                  <a:cs typeface="Segoe UI Semibold" panose="020B0702040204020203" pitchFamily="34" charset="0"/>
                </a:rPr>
                <a:t>120 </a:t>
              </a:r>
              <a:r>
                <a:rPr lang="en-US" sz="4313" b="1" kern="0" dirty="0">
                  <a:gradFill>
                    <a:gsLst>
                      <a:gs pos="14286">
                        <a:schemeClr val="accent1"/>
                      </a:gs>
                      <a:gs pos="41964">
                        <a:schemeClr val="accent1"/>
                      </a:gs>
                    </a:gsLst>
                    <a:lin ang="5400000" scaled="0"/>
                  </a:gradFill>
                  <a:latin typeface="+mj-lt"/>
                  <a:cs typeface="Segoe UI Semibold" panose="020B0702040204020203" pitchFamily="34" charset="0"/>
                </a:rPr>
                <a:t>billion</a:t>
              </a:r>
              <a:endParaRPr lang="en-US" sz="5294" b="1" kern="0" dirty="0">
                <a:gradFill>
                  <a:gsLst>
                    <a:gs pos="14286">
                      <a:schemeClr val="accent1"/>
                    </a:gs>
                    <a:gs pos="41964">
                      <a:schemeClr val="accent1"/>
                    </a:gs>
                  </a:gsLst>
                  <a:lin ang="5400000" scaled="0"/>
                </a:gradFill>
                <a:latin typeface="+mj-lt"/>
                <a:cs typeface="Segoe UI Semibold" panose="020B0702040204020203" pitchFamily="34" charset="0"/>
              </a:endParaRPr>
            </a:p>
            <a:p>
              <a:pPr defTabSz="914016">
                <a:lnSpc>
                  <a:spcPct val="90000"/>
                </a:lnSpc>
                <a:defRPr/>
              </a:pPr>
              <a: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Hits to websites run on </a:t>
              </a:r>
              <a:b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br>
              <a: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Azure Web App Service</a:t>
              </a:r>
            </a:p>
          </p:txBody>
        </p:sp>
        <p:sp>
          <p:nvSpPr>
            <p:cNvPr id="23" name="Freeform 21"/>
            <p:cNvSpPr>
              <a:spLocks noEditPoints="1"/>
            </p:cNvSpPr>
            <p:nvPr/>
          </p:nvSpPr>
          <p:spPr bwMode="auto">
            <a:xfrm>
              <a:off x="4130338" y="6125242"/>
              <a:ext cx="361950" cy="343785"/>
            </a:xfrm>
            <a:custGeom>
              <a:avLst/>
              <a:gdLst>
                <a:gd name="T0" fmla="*/ 112 w 112"/>
                <a:gd name="T1" fmla="*/ 8 h 96"/>
                <a:gd name="T2" fmla="*/ 112 w 112"/>
                <a:gd name="T3" fmla="*/ 4 h 96"/>
                <a:gd name="T4" fmla="*/ 112 w 112"/>
                <a:gd name="T5" fmla="*/ 0 h 96"/>
                <a:gd name="T6" fmla="*/ 0 w 112"/>
                <a:gd name="T7" fmla="*/ 0 h 96"/>
                <a:gd name="T8" fmla="*/ 0 w 112"/>
                <a:gd name="T9" fmla="*/ 4 h 96"/>
                <a:gd name="T10" fmla="*/ 0 w 112"/>
                <a:gd name="T11" fmla="*/ 8 h 96"/>
                <a:gd name="T12" fmla="*/ 0 w 112"/>
                <a:gd name="T13" fmla="*/ 88 h 96"/>
                <a:gd name="T14" fmla="*/ 0 w 112"/>
                <a:gd name="T15" fmla="*/ 92 h 96"/>
                <a:gd name="T16" fmla="*/ 0 w 112"/>
                <a:gd name="T17" fmla="*/ 96 h 96"/>
                <a:gd name="T18" fmla="*/ 104 w 112"/>
                <a:gd name="T19" fmla="*/ 96 h 96"/>
                <a:gd name="T20" fmla="*/ 108 w 112"/>
                <a:gd name="T21" fmla="*/ 96 h 96"/>
                <a:gd name="T22" fmla="*/ 112 w 112"/>
                <a:gd name="T23" fmla="*/ 96 h 96"/>
                <a:gd name="T24" fmla="*/ 112 w 112"/>
                <a:gd name="T25" fmla="*/ 8 h 96"/>
                <a:gd name="T26" fmla="*/ 104 w 112"/>
                <a:gd name="T27" fmla="*/ 8 h 96"/>
                <a:gd name="T28" fmla="*/ 104 w 112"/>
                <a:gd name="T29" fmla="*/ 24 h 96"/>
                <a:gd name="T30" fmla="*/ 8 w 112"/>
                <a:gd name="T31" fmla="*/ 24 h 96"/>
                <a:gd name="T32" fmla="*/ 8 w 112"/>
                <a:gd name="T33" fmla="*/ 8 h 96"/>
                <a:gd name="T34" fmla="*/ 104 w 112"/>
                <a:gd name="T35" fmla="*/ 8 h 96"/>
                <a:gd name="T36" fmla="*/ 8 w 112"/>
                <a:gd name="T37" fmla="*/ 88 h 96"/>
                <a:gd name="T38" fmla="*/ 8 w 112"/>
                <a:gd name="T39" fmla="*/ 32 h 96"/>
                <a:gd name="T40" fmla="*/ 104 w 112"/>
                <a:gd name="T41" fmla="*/ 32 h 96"/>
                <a:gd name="T42" fmla="*/ 104 w 112"/>
                <a:gd name="T43" fmla="*/ 88 h 96"/>
                <a:gd name="T44" fmla="*/ 8 w 112"/>
                <a:gd name="T45" fmla="*/ 88 h 96"/>
                <a:gd name="T46" fmla="*/ 92 w 112"/>
                <a:gd name="T47" fmla="*/ 20 h 96"/>
                <a:gd name="T48" fmla="*/ 96 w 112"/>
                <a:gd name="T49" fmla="*/ 16 h 96"/>
                <a:gd name="T50" fmla="*/ 92 w 112"/>
                <a:gd name="T51" fmla="*/ 12 h 96"/>
                <a:gd name="T52" fmla="*/ 88 w 112"/>
                <a:gd name="T53" fmla="*/ 16 h 96"/>
                <a:gd name="T54" fmla="*/ 92 w 112"/>
                <a:gd name="T55" fmla="*/ 20 h 96"/>
                <a:gd name="T56" fmla="*/ 80 w 112"/>
                <a:gd name="T57" fmla="*/ 20 h 96"/>
                <a:gd name="T58" fmla="*/ 84 w 112"/>
                <a:gd name="T59" fmla="*/ 16 h 96"/>
                <a:gd name="T60" fmla="*/ 80 w 112"/>
                <a:gd name="T61" fmla="*/ 12 h 96"/>
                <a:gd name="T62" fmla="*/ 76 w 112"/>
                <a:gd name="T63" fmla="*/ 16 h 96"/>
                <a:gd name="T64" fmla="*/ 80 w 112"/>
                <a:gd name="T65" fmla="*/ 20 h 96"/>
                <a:gd name="T66" fmla="*/ 68 w 112"/>
                <a:gd name="T67" fmla="*/ 20 h 96"/>
                <a:gd name="T68" fmla="*/ 72 w 112"/>
                <a:gd name="T69" fmla="*/ 16 h 96"/>
                <a:gd name="T70" fmla="*/ 68 w 112"/>
                <a:gd name="T71" fmla="*/ 12 h 96"/>
                <a:gd name="T72" fmla="*/ 64 w 112"/>
                <a:gd name="T73" fmla="*/ 16 h 96"/>
                <a:gd name="T74" fmla="*/ 68 w 112"/>
                <a:gd name="T75" fmla="*/ 2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96">
                  <a:moveTo>
                    <a:pt x="112" y="8"/>
                  </a:moveTo>
                  <a:cubicBezTo>
                    <a:pt x="112" y="4"/>
                    <a:pt x="112" y="4"/>
                    <a:pt x="112" y="4"/>
                  </a:cubicBezTo>
                  <a:cubicBezTo>
                    <a:pt x="112" y="0"/>
                    <a:pt x="112" y="0"/>
                    <a:pt x="112" y="0"/>
                  </a:cubicBezTo>
                  <a:cubicBezTo>
                    <a:pt x="0" y="0"/>
                    <a:pt x="0" y="0"/>
                    <a:pt x="0" y="0"/>
                  </a:cubicBezTo>
                  <a:cubicBezTo>
                    <a:pt x="0" y="4"/>
                    <a:pt x="0" y="4"/>
                    <a:pt x="0" y="4"/>
                  </a:cubicBezTo>
                  <a:cubicBezTo>
                    <a:pt x="0" y="8"/>
                    <a:pt x="0" y="8"/>
                    <a:pt x="0" y="8"/>
                  </a:cubicBezTo>
                  <a:cubicBezTo>
                    <a:pt x="0" y="88"/>
                    <a:pt x="0" y="88"/>
                    <a:pt x="0" y="88"/>
                  </a:cubicBezTo>
                  <a:cubicBezTo>
                    <a:pt x="0" y="92"/>
                    <a:pt x="0" y="92"/>
                    <a:pt x="0" y="92"/>
                  </a:cubicBezTo>
                  <a:cubicBezTo>
                    <a:pt x="0" y="96"/>
                    <a:pt x="0" y="96"/>
                    <a:pt x="0" y="96"/>
                  </a:cubicBezTo>
                  <a:cubicBezTo>
                    <a:pt x="104" y="96"/>
                    <a:pt x="104" y="96"/>
                    <a:pt x="104" y="96"/>
                  </a:cubicBezTo>
                  <a:cubicBezTo>
                    <a:pt x="108" y="96"/>
                    <a:pt x="108" y="96"/>
                    <a:pt x="108" y="96"/>
                  </a:cubicBezTo>
                  <a:cubicBezTo>
                    <a:pt x="112" y="96"/>
                    <a:pt x="112" y="96"/>
                    <a:pt x="112" y="96"/>
                  </a:cubicBezTo>
                  <a:lnTo>
                    <a:pt x="112" y="8"/>
                  </a:lnTo>
                  <a:close/>
                  <a:moveTo>
                    <a:pt x="104" y="8"/>
                  </a:moveTo>
                  <a:cubicBezTo>
                    <a:pt x="104" y="24"/>
                    <a:pt x="104" y="24"/>
                    <a:pt x="104" y="24"/>
                  </a:cubicBezTo>
                  <a:cubicBezTo>
                    <a:pt x="8" y="24"/>
                    <a:pt x="8" y="24"/>
                    <a:pt x="8" y="24"/>
                  </a:cubicBezTo>
                  <a:cubicBezTo>
                    <a:pt x="8" y="8"/>
                    <a:pt x="8" y="8"/>
                    <a:pt x="8" y="8"/>
                  </a:cubicBezTo>
                  <a:lnTo>
                    <a:pt x="104" y="8"/>
                  </a:lnTo>
                  <a:close/>
                  <a:moveTo>
                    <a:pt x="8" y="88"/>
                  </a:moveTo>
                  <a:cubicBezTo>
                    <a:pt x="8" y="32"/>
                    <a:pt x="8" y="32"/>
                    <a:pt x="8" y="32"/>
                  </a:cubicBezTo>
                  <a:cubicBezTo>
                    <a:pt x="104" y="32"/>
                    <a:pt x="104" y="32"/>
                    <a:pt x="104" y="32"/>
                  </a:cubicBezTo>
                  <a:cubicBezTo>
                    <a:pt x="104" y="88"/>
                    <a:pt x="104" y="88"/>
                    <a:pt x="104" y="88"/>
                  </a:cubicBezTo>
                  <a:lnTo>
                    <a:pt x="8" y="88"/>
                  </a:lnTo>
                  <a:close/>
                  <a:moveTo>
                    <a:pt x="92" y="20"/>
                  </a:moveTo>
                  <a:cubicBezTo>
                    <a:pt x="94" y="20"/>
                    <a:pt x="96" y="18"/>
                    <a:pt x="96" y="16"/>
                  </a:cubicBezTo>
                  <a:cubicBezTo>
                    <a:pt x="96" y="14"/>
                    <a:pt x="94" y="12"/>
                    <a:pt x="92" y="12"/>
                  </a:cubicBezTo>
                  <a:cubicBezTo>
                    <a:pt x="90" y="12"/>
                    <a:pt x="88" y="14"/>
                    <a:pt x="88" y="16"/>
                  </a:cubicBezTo>
                  <a:cubicBezTo>
                    <a:pt x="88" y="18"/>
                    <a:pt x="90" y="20"/>
                    <a:pt x="92" y="20"/>
                  </a:cubicBezTo>
                  <a:close/>
                  <a:moveTo>
                    <a:pt x="80" y="20"/>
                  </a:moveTo>
                  <a:cubicBezTo>
                    <a:pt x="82" y="20"/>
                    <a:pt x="84" y="18"/>
                    <a:pt x="84" y="16"/>
                  </a:cubicBezTo>
                  <a:cubicBezTo>
                    <a:pt x="84" y="14"/>
                    <a:pt x="82" y="12"/>
                    <a:pt x="80" y="12"/>
                  </a:cubicBezTo>
                  <a:cubicBezTo>
                    <a:pt x="78" y="12"/>
                    <a:pt x="76" y="14"/>
                    <a:pt x="76" y="16"/>
                  </a:cubicBezTo>
                  <a:cubicBezTo>
                    <a:pt x="76" y="18"/>
                    <a:pt x="78" y="20"/>
                    <a:pt x="80" y="20"/>
                  </a:cubicBezTo>
                  <a:close/>
                  <a:moveTo>
                    <a:pt x="68" y="20"/>
                  </a:moveTo>
                  <a:cubicBezTo>
                    <a:pt x="70" y="20"/>
                    <a:pt x="72" y="18"/>
                    <a:pt x="72" y="16"/>
                  </a:cubicBezTo>
                  <a:cubicBezTo>
                    <a:pt x="72" y="14"/>
                    <a:pt x="70" y="12"/>
                    <a:pt x="68" y="12"/>
                  </a:cubicBezTo>
                  <a:cubicBezTo>
                    <a:pt x="66" y="12"/>
                    <a:pt x="64" y="14"/>
                    <a:pt x="64" y="16"/>
                  </a:cubicBezTo>
                  <a:cubicBezTo>
                    <a:pt x="64" y="18"/>
                    <a:pt x="66" y="20"/>
                    <a:pt x="68" y="20"/>
                  </a:cubicBezTo>
                  <a:close/>
                </a:path>
              </a:pathLst>
            </a:custGeom>
            <a:solidFill>
              <a:schemeClr val="tx1"/>
            </a:solidFill>
            <a:ln>
              <a:noFill/>
            </a:ln>
          </p:spPr>
          <p:txBody>
            <a:bodyPr vert="horz" wrap="square" lIns="89642" tIns="44821" rIns="89642" bIns="44821" numCol="1" anchor="t" anchorCtr="0" compatLnSpc="1">
              <a:prstTxWarp prst="textNoShape">
                <a:avLst/>
              </a:prstTxWarp>
            </a:bodyPr>
            <a:lstStyle/>
            <a:p>
              <a:endParaRPr lang="en-US" sz="1765" dirty="0">
                <a:solidFill>
                  <a:srgbClr val="505050"/>
                </a:solidFill>
              </a:endParaRPr>
            </a:p>
          </p:txBody>
        </p:sp>
      </p:grpSp>
      <p:grpSp>
        <p:nvGrpSpPr>
          <p:cNvPr id="7" name="Group 6"/>
          <p:cNvGrpSpPr/>
          <p:nvPr/>
        </p:nvGrpSpPr>
        <p:grpSpPr>
          <a:xfrm>
            <a:off x="3854938" y="1636116"/>
            <a:ext cx="3540878" cy="2420347"/>
            <a:chOff x="3932237" y="1668427"/>
            <a:chExt cx="3611880" cy="2468880"/>
          </a:xfrm>
        </p:grpSpPr>
        <p:sp>
          <p:nvSpPr>
            <p:cNvPr id="76" name="TextBox 75"/>
            <p:cNvSpPr txBox="1"/>
            <p:nvPr/>
          </p:nvSpPr>
          <p:spPr>
            <a:xfrm>
              <a:off x="3932237" y="1668427"/>
              <a:ext cx="3611880" cy="2468880"/>
            </a:xfrm>
            <a:prstGeom prst="rect">
              <a:avLst/>
            </a:prstGeom>
            <a:solidFill>
              <a:schemeClr val="tx1">
                <a:lumMod val="20000"/>
                <a:lumOff val="80000"/>
              </a:schemeClr>
            </a:solidFill>
          </p:spPr>
          <p:txBody>
            <a:bodyPr wrap="square" lIns="179285" tIns="143428" rIns="179285" bIns="143428" rtlCol="0">
              <a:noAutofit/>
            </a:bodyPr>
            <a:lstStyle/>
            <a:p>
              <a:pPr defTabSz="914016">
                <a:lnSpc>
                  <a:spcPct val="90000"/>
                </a:lnSpc>
                <a:defRPr/>
              </a:pPr>
              <a:r>
                <a:rPr lang="en-US" sz="5294" b="1" kern="0" dirty="0">
                  <a:gradFill>
                    <a:gsLst>
                      <a:gs pos="14286">
                        <a:schemeClr val="accent1"/>
                      </a:gs>
                      <a:gs pos="41964">
                        <a:schemeClr val="accent1"/>
                      </a:gs>
                    </a:gsLst>
                    <a:lin ang="5400000" scaled="0"/>
                  </a:gradFill>
                  <a:latin typeface="+mj-lt"/>
                  <a:cs typeface="Segoe UI Semibold" panose="020B0702040204020203" pitchFamily="34" charset="0"/>
                </a:rPr>
                <a:t>150 </a:t>
              </a:r>
              <a:r>
                <a:rPr lang="en-US" sz="4313" b="1" kern="0" dirty="0">
                  <a:gradFill>
                    <a:gsLst>
                      <a:gs pos="14286">
                        <a:schemeClr val="accent1"/>
                      </a:gs>
                      <a:gs pos="41964">
                        <a:schemeClr val="accent1"/>
                      </a:gs>
                    </a:gsLst>
                    <a:lin ang="5400000" scaled="0"/>
                  </a:gradFill>
                  <a:latin typeface="+mj-lt"/>
                  <a:cs typeface="Segoe UI Semibold" panose="020B0702040204020203" pitchFamily="34" charset="0"/>
                </a:rPr>
                <a:t>billion</a:t>
              </a:r>
            </a:p>
            <a:p>
              <a:pPr defTabSz="914016">
                <a:lnSpc>
                  <a:spcPct val="90000"/>
                </a:lnSpc>
                <a:defRPr/>
              </a:pPr>
              <a:r>
                <a:rPr lang="en-US" sz="2353" kern="0" dirty="0">
                  <a:gradFill>
                    <a:gsLst>
                      <a:gs pos="92857">
                        <a:schemeClr val="tx1"/>
                      </a:gs>
                      <a:gs pos="79464">
                        <a:schemeClr val="tx1"/>
                      </a:gs>
                    </a:gsLst>
                    <a:lin ang="5400000" scaled="0"/>
                  </a:gradFill>
                  <a:latin typeface="Segoe UI Semilight" panose="020B0402040204020203" pitchFamily="34" charset="0"/>
                  <a:cs typeface="Segoe UI Semilight" panose="020B0402040204020203" pitchFamily="34" charset="0"/>
                </a:rPr>
                <a:t>Azure SQL query requests processed/day</a:t>
              </a:r>
            </a:p>
          </p:txBody>
        </p:sp>
        <p:sp>
          <p:nvSpPr>
            <p:cNvPr id="24" name="Freeform 5"/>
            <p:cNvSpPr>
              <a:spLocks noChangeAspect="1" noEditPoints="1"/>
            </p:cNvSpPr>
            <p:nvPr/>
          </p:nvSpPr>
          <p:spPr bwMode="auto">
            <a:xfrm>
              <a:off x="4130338" y="3412777"/>
              <a:ext cx="265021" cy="495930"/>
            </a:xfrm>
            <a:custGeom>
              <a:avLst/>
              <a:gdLst>
                <a:gd name="T0" fmla="*/ 77 w 83"/>
                <a:gd name="T1" fmla="*/ 151 h 157"/>
                <a:gd name="T2" fmla="*/ 6 w 83"/>
                <a:gd name="T3" fmla="*/ 6 h 157"/>
                <a:gd name="T4" fmla="*/ 83 w 83"/>
                <a:gd name="T5" fmla="*/ 0 h 157"/>
                <a:gd name="T6" fmla="*/ 6 w 83"/>
                <a:gd name="T7" fmla="*/ 0 h 157"/>
                <a:gd name="T8" fmla="*/ 0 w 83"/>
                <a:gd name="T9" fmla="*/ 6 h 157"/>
                <a:gd name="T10" fmla="*/ 0 w 83"/>
                <a:gd name="T11" fmla="*/ 157 h 157"/>
                <a:gd name="T12" fmla="*/ 77 w 83"/>
                <a:gd name="T13" fmla="*/ 157 h 157"/>
                <a:gd name="T14" fmla="*/ 83 w 83"/>
                <a:gd name="T15" fmla="*/ 151 h 157"/>
                <a:gd name="T16" fmla="*/ 83 w 83"/>
                <a:gd name="T17" fmla="*/ 0 h 157"/>
                <a:gd name="T18" fmla="*/ 15 w 83"/>
                <a:gd name="T19" fmla="*/ 102 h 157"/>
                <a:gd name="T20" fmla="*/ 20 w 83"/>
                <a:gd name="T21" fmla="*/ 102 h 157"/>
                <a:gd name="T22" fmla="*/ 26 w 83"/>
                <a:gd name="T23" fmla="*/ 104 h 157"/>
                <a:gd name="T24" fmla="*/ 26 w 83"/>
                <a:gd name="T25" fmla="*/ 99 h 157"/>
                <a:gd name="T26" fmla="*/ 26 w 83"/>
                <a:gd name="T27" fmla="*/ 104 h 157"/>
                <a:gd name="T28" fmla="*/ 67 w 83"/>
                <a:gd name="T29" fmla="*/ 89 h 157"/>
                <a:gd name="T30" fmla="*/ 15 w 83"/>
                <a:gd name="T31" fmla="*/ 88 h 157"/>
                <a:gd name="T32" fmla="*/ 17 w 83"/>
                <a:gd name="T33" fmla="*/ 79 h 157"/>
                <a:gd name="T34" fmla="*/ 68 w 83"/>
                <a:gd name="T35" fmla="*/ 80 h 157"/>
                <a:gd name="T36" fmla="*/ 68 w 83"/>
                <a:gd name="T37" fmla="*/ 88 h 157"/>
                <a:gd name="T38" fmla="*/ 67 w 83"/>
                <a:gd name="T39" fmla="*/ 74 h 157"/>
                <a:gd name="T40" fmla="*/ 15 w 83"/>
                <a:gd name="T41" fmla="*/ 72 h 157"/>
                <a:gd name="T42" fmla="*/ 17 w 83"/>
                <a:gd name="T43" fmla="*/ 63 h 157"/>
                <a:gd name="T44" fmla="*/ 68 w 83"/>
                <a:gd name="T45" fmla="*/ 64 h 157"/>
                <a:gd name="T46" fmla="*/ 68 w 83"/>
                <a:gd name="T47" fmla="*/ 72 h 157"/>
                <a:gd name="T48" fmla="*/ 67 w 83"/>
                <a:gd name="T49" fmla="*/ 58 h 157"/>
                <a:gd name="T50" fmla="*/ 15 w 83"/>
                <a:gd name="T51" fmla="*/ 57 h 157"/>
                <a:gd name="T52" fmla="*/ 17 w 83"/>
                <a:gd name="T53" fmla="*/ 47 h 157"/>
                <a:gd name="T54" fmla="*/ 68 w 83"/>
                <a:gd name="T55" fmla="*/ 49 h 157"/>
                <a:gd name="T56" fmla="*/ 68 w 83"/>
                <a:gd name="T57" fmla="*/ 57 h 157"/>
                <a:gd name="T58" fmla="*/ 67 w 83"/>
                <a:gd name="T59" fmla="*/ 42 h 157"/>
                <a:gd name="T60" fmla="*/ 15 w 83"/>
                <a:gd name="T61" fmla="*/ 41 h 157"/>
                <a:gd name="T62" fmla="*/ 17 w 83"/>
                <a:gd name="T63" fmla="*/ 31 h 157"/>
                <a:gd name="T64" fmla="*/ 68 w 83"/>
                <a:gd name="T65" fmla="*/ 33 h 157"/>
                <a:gd name="T66" fmla="*/ 68 w 83"/>
                <a:gd name="T67" fmla="*/ 41 h 157"/>
                <a:gd name="T68" fmla="*/ 67 w 83"/>
                <a:gd name="T69" fmla="*/ 27 h 157"/>
                <a:gd name="T70" fmla="*/ 15 w 83"/>
                <a:gd name="T71" fmla="*/ 25 h 157"/>
                <a:gd name="T72" fmla="*/ 17 w 83"/>
                <a:gd name="T73" fmla="*/ 16 h 157"/>
                <a:gd name="T74" fmla="*/ 68 w 83"/>
                <a:gd name="T75" fmla="*/ 17 h 157"/>
                <a:gd name="T76" fmla="*/ 68 w 83"/>
                <a:gd name="T77" fmla="*/ 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 h="157">
                  <a:moveTo>
                    <a:pt x="77" y="6"/>
                  </a:moveTo>
                  <a:cubicBezTo>
                    <a:pt x="77" y="151"/>
                    <a:pt x="77" y="151"/>
                    <a:pt x="77" y="151"/>
                  </a:cubicBezTo>
                  <a:cubicBezTo>
                    <a:pt x="6" y="151"/>
                    <a:pt x="6" y="151"/>
                    <a:pt x="6" y="151"/>
                  </a:cubicBezTo>
                  <a:cubicBezTo>
                    <a:pt x="6" y="6"/>
                    <a:pt x="6" y="6"/>
                    <a:pt x="6" y="6"/>
                  </a:cubicBezTo>
                  <a:cubicBezTo>
                    <a:pt x="77" y="6"/>
                    <a:pt x="77" y="6"/>
                    <a:pt x="77" y="6"/>
                  </a:cubicBezTo>
                  <a:moveTo>
                    <a:pt x="83" y="0"/>
                  </a:moveTo>
                  <a:cubicBezTo>
                    <a:pt x="77" y="0"/>
                    <a:pt x="77" y="0"/>
                    <a:pt x="77" y="0"/>
                  </a:cubicBezTo>
                  <a:cubicBezTo>
                    <a:pt x="6" y="0"/>
                    <a:pt x="6" y="0"/>
                    <a:pt x="6" y="0"/>
                  </a:cubicBezTo>
                  <a:cubicBezTo>
                    <a:pt x="0" y="0"/>
                    <a:pt x="0" y="0"/>
                    <a:pt x="0" y="0"/>
                  </a:cubicBezTo>
                  <a:cubicBezTo>
                    <a:pt x="0" y="6"/>
                    <a:pt x="0" y="6"/>
                    <a:pt x="0" y="6"/>
                  </a:cubicBezTo>
                  <a:cubicBezTo>
                    <a:pt x="0" y="151"/>
                    <a:pt x="0" y="151"/>
                    <a:pt x="0" y="151"/>
                  </a:cubicBezTo>
                  <a:cubicBezTo>
                    <a:pt x="0" y="157"/>
                    <a:pt x="0" y="157"/>
                    <a:pt x="0" y="157"/>
                  </a:cubicBezTo>
                  <a:cubicBezTo>
                    <a:pt x="6" y="157"/>
                    <a:pt x="6" y="157"/>
                    <a:pt x="6" y="157"/>
                  </a:cubicBezTo>
                  <a:cubicBezTo>
                    <a:pt x="77" y="157"/>
                    <a:pt x="77" y="157"/>
                    <a:pt x="77" y="157"/>
                  </a:cubicBezTo>
                  <a:cubicBezTo>
                    <a:pt x="83" y="157"/>
                    <a:pt x="83" y="157"/>
                    <a:pt x="83" y="157"/>
                  </a:cubicBezTo>
                  <a:cubicBezTo>
                    <a:pt x="83" y="151"/>
                    <a:pt x="83" y="151"/>
                    <a:pt x="83" y="151"/>
                  </a:cubicBezTo>
                  <a:cubicBezTo>
                    <a:pt x="83" y="6"/>
                    <a:pt x="83" y="6"/>
                    <a:pt x="83" y="6"/>
                  </a:cubicBezTo>
                  <a:cubicBezTo>
                    <a:pt x="83" y="0"/>
                    <a:pt x="83" y="0"/>
                    <a:pt x="83" y="0"/>
                  </a:cubicBezTo>
                  <a:close/>
                  <a:moveTo>
                    <a:pt x="18" y="104"/>
                  </a:moveTo>
                  <a:cubicBezTo>
                    <a:pt x="16" y="104"/>
                    <a:pt x="15" y="103"/>
                    <a:pt x="15" y="102"/>
                  </a:cubicBezTo>
                  <a:cubicBezTo>
                    <a:pt x="15" y="100"/>
                    <a:pt x="16" y="99"/>
                    <a:pt x="18" y="99"/>
                  </a:cubicBezTo>
                  <a:cubicBezTo>
                    <a:pt x="19" y="99"/>
                    <a:pt x="20" y="100"/>
                    <a:pt x="20" y="102"/>
                  </a:cubicBezTo>
                  <a:cubicBezTo>
                    <a:pt x="20" y="103"/>
                    <a:pt x="19" y="104"/>
                    <a:pt x="18" y="104"/>
                  </a:cubicBezTo>
                  <a:close/>
                  <a:moveTo>
                    <a:pt x="26" y="104"/>
                  </a:moveTo>
                  <a:cubicBezTo>
                    <a:pt x="24" y="104"/>
                    <a:pt x="23" y="103"/>
                    <a:pt x="23" y="102"/>
                  </a:cubicBezTo>
                  <a:cubicBezTo>
                    <a:pt x="23" y="100"/>
                    <a:pt x="24" y="99"/>
                    <a:pt x="26" y="99"/>
                  </a:cubicBezTo>
                  <a:cubicBezTo>
                    <a:pt x="27" y="99"/>
                    <a:pt x="28" y="100"/>
                    <a:pt x="28" y="102"/>
                  </a:cubicBezTo>
                  <a:cubicBezTo>
                    <a:pt x="28" y="103"/>
                    <a:pt x="27" y="104"/>
                    <a:pt x="26" y="104"/>
                  </a:cubicBezTo>
                  <a:close/>
                  <a:moveTo>
                    <a:pt x="68" y="88"/>
                  </a:moveTo>
                  <a:cubicBezTo>
                    <a:pt x="68" y="89"/>
                    <a:pt x="67" y="89"/>
                    <a:pt x="67" y="89"/>
                  </a:cubicBezTo>
                  <a:cubicBezTo>
                    <a:pt x="17" y="89"/>
                    <a:pt x="17" y="89"/>
                    <a:pt x="17" y="89"/>
                  </a:cubicBezTo>
                  <a:cubicBezTo>
                    <a:pt x="16" y="89"/>
                    <a:pt x="15" y="89"/>
                    <a:pt x="15" y="88"/>
                  </a:cubicBezTo>
                  <a:cubicBezTo>
                    <a:pt x="15" y="80"/>
                    <a:pt x="15" y="80"/>
                    <a:pt x="15" y="80"/>
                  </a:cubicBezTo>
                  <a:cubicBezTo>
                    <a:pt x="15" y="79"/>
                    <a:pt x="16" y="79"/>
                    <a:pt x="17" y="79"/>
                  </a:cubicBezTo>
                  <a:cubicBezTo>
                    <a:pt x="67" y="79"/>
                    <a:pt x="67" y="79"/>
                    <a:pt x="67" y="79"/>
                  </a:cubicBezTo>
                  <a:cubicBezTo>
                    <a:pt x="67" y="79"/>
                    <a:pt x="68" y="79"/>
                    <a:pt x="68" y="80"/>
                  </a:cubicBezTo>
                  <a:cubicBezTo>
                    <a:pt x="68" y="88"/>
                    <a:pt x="68" y="88"/>
                    <a:pt x="68" y="88"/>
                  </a:cubicBezTo>
                  <a:cubicBezTo>
                    <a:pt x="68" y="88"/>
                    <a:pt x="68" y="88"/>
                    <a:pt x="68" y="88"/>
                  </a:cubicBezTo>
                  <a:close/>
                  <a:moveTo>
                    <a:pt x="68" y="72"/>
                  </a:moveTo>
                  <a:cubicBezTo>
                    <a:pt x="68" y="73"/>
                    <a:pt x="67" y="74"/>
                    <a:pt x="67" y="74"/>
                  </a:cubicBezTo>
                  <a:cubicBezTo>
                    <a:pt x="17" y="74"/>
                    <a:pt x="17" y="74"/>
                    <a:pt x="17" y="74"/>
                  </a:cubicBezTo>
                  <a:cubicBezTo>
                    <a:pt x="16" y="74"/>
                    <a:pt x="15" y="73"/>
                    <a:pt x="15" y="72"/>
                  </a:cubicBezTo>
                  <a:cubicBezTo>
                    <a:pt x="15" y="64"/>
                    <a:pt x="15" y="64"/>
                    <a:pt x="15" y="64"/>
                  </a:cubicBezTo>
                  <a:cubicBezTo>
                    <a:pt x="15" y="63"/>
                    <a:pt x="16" y="63"/>
                    <a:pt x="17" y="63"/>
                  </a:cubicBezTo>
                  <a:cubicBezTo>
                    <a:pt x="67" y="63"/>
                    <a:pt x="67" y="63"/>
                    <a:pt x="67" y="63"/>
                  </a:cubicBezTo>
                  <a:cubicBezTo>
                    <a:pt x="67" y="63"/>
                    <a:pt x="68" y="63"/>
                    <a:pt x="68" y="64"/>
                  </a:cubicBezTo>
                  <a:cubicBezTo>
                    <a:pt x="68" y="72"/>
                    <a:pt x="68" y="72"/>
                    <a:pt x="68" y="72"/>
                  </a:cubicBezTo>
                  <a:cubicBezTo>
                    <a:pt x="68" y="72"/>
                    <a:pt x="68" y="72"/>
                    <a:pt x="68" y="72"/>
                  </a:cubicBezTo>
                  <a:close/>
                  <a:moveTo>
                    <a:pt x="68" y="57"/>
                  </a:moveTo>
                  <a:cubicBezTo>
                    <a:pt x="68" y="57"/>
                    <a:pt x="67" y="58"/>
                    <a:pt x="67" y="58"/>
                  </a:cubicBezTo>
                  <a:cubicBezTo>
                    <a:pt x="17" y="58"/>
                    <a:pt x="17" y="58"/>
                    <a:pt x="17" y="58"/>
                  </a:cubicBezTo>
                  <a:cubicBezTo>
                    <a:pt x="16" y="58"/>
                    <a:pt x="15" y="57"/>
                    <a:pt x="15" y="57"/>
                  </a:cubicBezTo>
                  <a:cubicBezTo>
                    <a:pt x="15" y="49"/>
                    <a:pt x="15" y="49"/>
                    <a:pt x="15" y="49"/>
                  </a:cubicBezTo>
                  <a:cubicBezTo>
                    <a:pt x="15" y="48"/>
                    <a:pt x="16" y="47"/>
                    <a:pt x="17" y="47"/>
                  </a:cubicBezTo>
                  <a:cubicBezTo>
                    <a:pt x="67" y="47"/>
                    <a:pt x="67" y="47"/>
                    <a:pt x="67" y="47"/>
                  </a:cubicBezTo>
                  <a:cubicBezTo>
                    <a:pt x="67" y="47"/>
                    <a:pt x="68" y="48"/>
                    <a:pt x="68" y="49"/>
                  </a:cubicBezTo>
                  <a:cubicBezTo>
                    <a:pt x="68" y="57"/>
                    <a:pt x="68" y="57"/>
                    <a:pt x="68" y="57"/>
                  </a:cubicBezTo>
                  <a:cubicBezTo>
                    <a:pt x="68" y="57"/>
                    <a:pt x="68" y="57"/>
                    <a:pt x="68" y="57"/>
                  </a:cubicBezTo>
                  <a:close/>
                  <a:moveTo>
                    <a:pt x="68" y="41"/>
                  </a:moveTo>
                  <a:cubicBezTo>
                    <a:pt x="68" y="42"/>
                    <a:pt x="67" y="42"/>
                    <a:pt x="67" y="42"/>
                  </a:cubicBezTo>
                  <a:cubicBezTo>
                    <a:pt x="17" y="42"/>
                    <a:pt x="17" y="42"/>
                    <a:pt x="17" y="42"/>
                  </a:cubicBezTo>
                  <a:cubicBezTo>
                    <a:pt x="16" y="42"/>
                    <a:pt x="15" y="42"/>
                    <a:pt x="15" y="41"/>
                  </a:cubicBezTo>
                  <a:cubicBezTo>
                    <a:pt x="15" y="33"/>
                    <a:pt x="15" y="33"/>
                    <a:pt x="15" y="33"/>
                  </a:cubicBezTo>
                  <a:cubicBezTo>
                    <a:pt x="15" y="32"/>
                    <a:pt x="16" y="31"/>
                    <a:pt x="17" y="31"/>
                  </a:cubicBezTo>
                  <a:cubicBezTo>
                    <a:pt x="67" y="31"/>
                    <a:pt x="67" y="31"/>
                    <a:pt x="67" y="31"/>
                  </a:cubicBezTo>
                  <a:cubicBezTo>
                    <a:pt x="67" y="31"/>
                    <a:pt x="68" y="32"/>
                    <a:pt x="68" y="33"/>
                  </a:cubicBezTo>
                  <a:cubicBezTo>
                    <a:pt x="68" y="41"/>
                    <a:pt x="68" y="41"/>
                    <a:pt x="68" y="41"/>
                  </a:cubicBezTo>
                  <a:cubicBezTo>
                    <a:pt x="68" y="41"/>
                    <a:pt x="68" y="41"/>
                    <a:pt x="68" y="41"/>
                  </a:cubicBezTo>
                  <a:close/>
                  <a:moveTo>
                    <a:pt x="68" y="25"/>
                  </a:moveTo>
                  <a:cubicBezTo>
                    <a:pt x="68" y="26"/>
                    <a:pt x="67" y="27"/>
                    <a:pt x="67" y="27"/>
                  </a:cubicBezTo>
                  <a:cubicBezTo>
                    <a:pt x="17" y="27"/>
                    <a:pt x="17" y="27"/>
                    <a:pt x="17" y="27"/>
                  </a:cubicBezTo>
                  <a:cubicBezTo>
                    <a:pt x="16" y="27"/>
                    <a:pt x="15" y="26"/>
                    <a:pt x="15" y="25"/>
                  </a:cubicBezTo>
                  <a:cubicBezTo>
                    <a:pt x="15" y="17"/>
                    <a:pt x="15" y="17"/>
                    <a:pt x="15" y="17"/>
                  </a:cubicBezTo>
                  <a:cubicBezTo>
                    <a:pt x="15" y="16"/>
                    <a:pt x="16" y="16"/>
                    <a:pt x="17" y="16"/>
                  </a:cubicBezTo>
                  <a:cubicBezTo>
                    <a:pt x="67" y="16"/>
                    <a:pt x="67" y="16"/>
                    <a:pt x="67" y="16"/>
                  </a:cubicBezTo>
                  <a:cubicBezTo>
                    <a:pt x="67" y="16"/>
                    <a:pt x="68" y="16"/>
                    <a:pt x="68" y="17"/>
                  </a:cubicBezTo>
                  <a:cubicBezTo>
                    <a:pt x="68" y="25"/>
                    <a:pt x="68" y="25"/>
                    <a:pt x="68" y="25"/>
                  </a:cubicBezTo>
                  <a:cubicBezTo>
                    <a:pt x="68" y="25"/>
                    <a:pt x="68" y="25"/>
                    <a:pt x="68" y="25"/>
                  </a:cubicBezTo>
                  <a:close/>
                </a:path>
              </a:pathLst>
            </a:custGeom>
            <a:solidFill>
              <a:schemeClr val="tx1"/>
            </a:solidFill>
            <a:ln>
              <a:noFill/>
            </a:ln>
          </p:spPr>
          <p:txBody>
            <a:bodyPr vert="horz" wrap="square" lIns="89642" tIns="44821" rIns="89642" bIns="44821" numCol="1" anchor="t" anchorCtr="0" compatLnSpc="1">
              <a:prstTxWarp prst="textNoShape">
                <a:avLst/>
              </a:prstTxWarp>
            </a:bodyPr>
            <a:lstStyle/>
            <a:p>
              <a:endParaRPr lang="en-US" sz="1765" dirty="0">
                <a:solidFill>
                  <a:srgbClr val="505050"/>
                </a:solidFill>
              </a:endParaRPr>
            </a:p>
          </p:txBody>
        </p:sp>
      </p:grpSp>
      <p:grpSp>
        <p:nvGrpSpPr>
          <p:cNvPr id="3" name="Group 2"/>
          <p:cNvGrpSpPr/>
          <p:nvPr/>
        </p:nvGrpSpPr>
        <p:grpSpPr>
          <a:xfrm>
            <a:off x="7440639" y="1636116"/>
            <a:ext cx="4482123" cy="4930336"/>
            <a:chOff x="7589838" y="1668427"/>
            <a:chExt cx="4571999" cy="5029200"/>
          </a:xfrm>
        </p:grpSpPr>
        <p:sp>
          <p:nvSpPr>
            <p:cNvPr id="87" name="Rectangle 86"/>
            <p:cNvSpPr/>
            <p:nvPr/>
          </p:nvSpPr>
          <p:spPr>
            <a:xfrm>
              <a:off x="7589838" y="1668427"/>
              <a:ext cx="4571999" cy="5029200"/>
            </a:xfrm>
            <a:prstGeom prst="rect">
              <a:avLst/>
            </a:prstGeom>
            <a:solidFill>
              <a:schemeClr val="accent1"/>
            </a:solidFill>
          </p:spPr>
          <p:txBody>
            <a:bodyPr wrap="square" lIns="179285" tIns="143428" rIns="179285" bIns="143428">
              <a:noAutofit/>
            </a:bodyPr>
            <a:lstStyle/>
            <a:p>
              <a:pPr defTabSz="932384">
                <a:lnSpc>
                  <a:spcPct val="90000"/>
                </a:lnSpc>
                <a:defRPr/>
              </a:pPr>
              <a:r>
                <a:rPr lang="en-US" sz="5294" spc="-294"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&gt;</a:t>
              </a:r>
              <a:r>
                <a:rPr lang="en-US" sz="8627" spc="-294"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85</a:t>
              </a:r>
              <a:r>
                <a:rPr lang="en-US" sz="5294"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a:t>
              </a:r>
              <a:r>
                <a:rPr lang="en-US" sz="8627" dirty="0">
                  <a:gradFill>
                    <a:gsLst>
                      <a:gs pos="41964">
                        <a:schemeClr val="bg1"/>
                      </a:gs>
                      <a:gs pos="65000">
                        <a:schemeClr val="bg1"/>
                      </a:gs>
                    </a:gsLst>
                    <a:lin ang="5400000" scaled="0"/>
                  </a:gradFill>
                  <a:latin typeface="Segoe UI Semibold" panose="020B0702040204020203" pitchFamily="34" charset="0"/>
                  <a:ea typeface="MS PGothic" panose="020B0600070205080204" pitchFamily="34" charset="-128"/>
                  <a:cs typeface="Segoe UI Semibold" panose="020B0702040204020203" pitchFamily="34" charset="0"/>
                </a:rPr>
                <a:t> </a:t>
              </a:r>
              <a:endParaRPr lang="en-US" sz="3529" dirty="0">
                <a:gradFill>
                  <a:gsLst>
                    <a:gs pos="41964">
                      <a:schemeClr val="bg1"/>
                    </a:gs>
                    <a:gs pos="65000">
                      <a:schemeClr val="bg1"/>
                    </a:gs>
                  </a:gsLst>
                  <a:lin ang="5400000" scaled="0"/>
                </a:gradFill>
                <a:latin typeface="Segoe UI Semilight"/>
                <a:ea typeface="MS PGothic" panose="020B0600070205080204" pitchFamily="34" charset="-128"/>
                <a:cs typeface="Segoe UI Semibold" panose="020B0702040204020203" pitchFamily="34" charset="0"/>
              </a:endParaRPr>
            </a:p>
            <a:p>
              <a:pPr defTabSz="932384">
                <a:lnSpc>
                  <a:spcPct val="90000"/>
                </a:lnSpc>
                <a:defRPr/>
              </a:pPr>
              <a:r>
                <a:rPr lang="en-US" sz="3137" dirty="0">
                  <a:gradFill>
                    <a:gsLst>
                      <a:gs pos="41964">
                        <a:schemeClr val="bg1"/>
                      </a:gs>
                      <a:gs pos="65000">
                        <a:schemeClr val="bg1"/>
                      </a:gs>
                    </a:gsLst>
                    <a:lin ang="5400000" scaled="0"/>
                  </a:gradFill>
                  <a:latin typeface="Segoe UI Semilight" panose="020B0402040204020203" pitchFamily="34" charset="0"/>
                  <a:ea typeface="MS PGothic" panose="020B0600070205080204" pitchFamily="34" charset="-128"/>
                  <a:cs typeface="Segoe UI Semilight" panose="020B0402040204020203" pitchFamily="34" charset="0"/>
                </a:rPr>
                <a:t>of Fortune 500 use Microsoft Cloud</a:t>
              </a:r>
              <a:endParaRPr lang="en-US" sz="2353" dirty="0">
                <a:gradFill>
                  <a:gsLst>
                    <a:gs pos="41964">
                      <a:schemeClr val="bg1"/>
                    </a:gs>
                    <a:gs pos="65000">
                      <a:schemeClr val="bg1"/>
                    </a:gs>
                  </a:gsLst>
                  <a:lin ang="5400000" scaled="0"/>
                </a:gradFill>
                <a:latin typeface="Segoe UI Semilight" panose="020B0402040204020203" pitchFamily="34" charset="0"/>
                <a:ea typeface="MS PGothic" panose="020B0600070205080204" pitchFamily="34" charset="-128"/>
                <a:cs typeface="Segoe UI Semilight" panose="020B0402040204020203" pitchFamily="34" charset="0"/>
              </a:endParaRPr>
            </a:p>
          </p:txBody>
        </p:sp>
        <p:sp>
          <p:nvSpPr>
            <p:cNvPr id="25" name="Freeform 13"/>
            <p:cNvSpPr>
              <a:spLocks noChangeAspect="1" noEditPoints="1"/>
            </p:cNvSpPr>
            <p:nvPr/>
          </p:nvSpPr>
          <p:spPr bwMode="auto">
            <a:xfrm>
              <a:off x="7829142" y="6129301"/>
              <a:ext cx="490537" cy="339726"/>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endParaRPr lang="en-US" sz="1765" dirty="0"/>
            </a:p>
          </p:txBody>
        </p:sp>
      </p:grpSp>
    </p:spTree>
    <p:extLst>
      <p:ext uri="{BB962C8B-B14F-4D97-AF65-F5344CB8AC3E}">
        <p14:creationId xmlns:p14="http://schemas.microsoft.com/office/powerpoint/2010/main" val="51156421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800" fill="hold"/>
                                        <p:tgtEl>
                                          <p:spTgt spid="8"/>
                                        </p:tgtEl>
                                        <p:attrNameLst>
                                          <p:attrName>ppt_x</p:attrName>
                                        </p:attrNameLst>
                                      </p:cBhvr>
                                      <p:tavLst>
                                        <p:tav tm="0">
                                          <p:val>
                                            <p:strVal val="1+#ppt_w/2"/>
                                          </p:val>
                                        </p:tav>
                                        <p:tav tm="100000">
                                          <p:val>
                                            <p:strVal val="#ppt_x"/>
                                          </p:val>
                                        </p:tav>
                                      </p:tavLst>
                                    </p:anim>
                                    <p:anim calcmode="lin" valueType="num">
                                      <p:cBhvr additive="base">
                                        <p:cTn id="8" dur="8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800" fill="hold"/>
                                        <p:tgtEl>
                                          <p:spTgt spid="9"/>
                                        </p:tgtEl>
                                        <p:attrNameLst>
                                          <p:attrName>ppt_x</p:attrName>
                                        </p:attrNameLst>
                                      </p:cBhvr>
                                      <p:tavLst>
                                        <p:tav tm="0">
                                          <p:val>
                                            <p:strVal val="1+#ppt_w/2"/>
                                          </p:val>
                                        </p:tav>
                                        <p:tav tm="100000">
                                          <p:val>
                                            <p:strVal val="#ppt_x"/>
                                          </p:val>
                                        </p:tav>
                                      </p:tavLst>
                                    </p:anim>
                                    <p:anim calcmode="lin" valueType="num">
                                      <p:cBhvr additive="base">
                                        <p:cTn id="12" dur="8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00" fill="hold"/>
                                        <p:tgtEl>
                                          <p:spTgt spid="7"/>
                                        </p:tgtEl>
                                        <p:attrNameLst>
                                          <p:attrName>ppt_x</p:attrName>
                                        </p:attrNameLst>
                                      </p:cBhvr>
                                      <p:tavLst>
                                        <p:tav tm="0">
                                          <p:val>
                                            <p:strVal val="1+#ppt_w/2"/>
                                          </p:val>
                                        </p:tav>
                                        <p:tav tm="100000">
                                          <p:val>
                                            <p:strVal val="#ppt_x"/>
                                          </p:val>
                                        </p:tav>
                                      </p:tavLst>
                                    </p:anim>
                                    <p:anim calcmode="lin" valueType="num">
                                      <p:cBhvr additive="base">
                                        <p:cTn id="16" dur="8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800" fill="hold"/>
                                        <p:tgtEl>
                                          <p:spTgt spid="6"/>
                                        </p:tgtEl>
                                        <p:attrNameLst>
                                          <p:attrName>ppt_x</p:attrName>
                                        </p:attrNameLst>
                                      </p:cBhvr>
                                      <p:tavLst>
                                        <p:tav tm="0">
                                          <p:val>
                                            <p:strVal val="1+#ppt_w/2"/>
                                          </p:val>
                                        </p:tav>
                                        <p:tav tm="100000">
                                          <p:val>
                                            <p:strVal val="#ppt_x"/>
                                          </p:val>
                                        </p:tav>
                                      </p:tavLst>
                                    </p:anim>
                                    <p:anim calcmode="lin" valueType="num">
                                      <p:cBhvr additive="base">
                                        <p:cTn id="20" dur="8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4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800" fill="hold"/>
                                        <p:tgtEl>
                                          <p:spTgt spid="3"/>
                                        </p:tgtEl>
                                        <p:attrNameLst>
                                          <p:attrName>ppt_x</p:attrName>
                                        </p:attrNameLst>
                                      </p:cBhvr>
                                      <p:tavLst>
                                        <p:tav tm="0">
                                          <p:val>
                                            <p:strVal val="1+#ppt_w/2"/>
                                          </p:val>
                                        </p:tav>
                                        <p:tav tm="100000">
                                          <p:val>
                                            <p:strVal val="#ppt_x"/>
                                          </p:val>
                                        </p:tav>
                                      </p:tavLst>
                                    </p:anim>
                                    <p:anim calcmode="lin" valueType="num">
                                      <p:cBhvr additive="base">
                                        <p:cTn id="24" dur="8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322" y="2632443"/>
            <a:ext cx="11429357" cy="1619252"/>
            <a:chOff x="564835" y="2632443"/>
            <a:chExt cx="11429357" cy="1619252"/>
          </a:xfrm>
        </p:grpSpPr>
        <p:sp>
          <p:nvSpPr>
            <p:cNvPr id="4" name="Rectangle 3"/>
            <p:cNvSpPr/>
            <p:nvPr/>
          </p:nvSpPr>
          <p:spPr bwMode="auto">
            <a:xfrm>
              <a:off x="8177841" y="2692400"/>
              <a:ext cx="3816351"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5400" dirty="0">
                  <a:gradFill>
                    <a:gsLst>
                      <a:gs pos="0">
                        <a:srgbClr val="FFFFFF"/>
                      </a:gs>
                      <a:gs pos="100000">
                        <a:srgbClr val="FFFFFF"/>
                      </a:gs>
                    </a:gsLst>
                    <a:lin ang="5400000" scaled="0"/>
                  </a:gradFill>
                  <a:ea typeface="Segoe UI" pitchFamily="34" charset="0"/>
                  <a:cs typeface="Segoe UI" pitchFamily="34" charset="0"/>
                </a:rPr>
                <a:t>Docker</a:t>
              </a:r>
            </a:p>
          </p:txBody>
        </p:sp>
        <p:grpSp>
          <p:nvGrpSpPr>
            <p:cNvPr id="6" name="Group 5"/>
            <p:cNvGrpSpPr/>
            <p:nvPr/>
          </p:nvGrpSpPr>
          <p:grpSpPr>
            <a:xfrm>
              <a:off x="564835" y="2632443"/>
              <a:ext cx="11062330" cy="1619252"/>
              <a:chOff x="457200" y="2632443"/>
              <a:chExt cx="11062330" cy="1619252"/>
            </a:xfrm>
          </p:grpSpPr>
          <p:sp>
            <p:nvSpPr>
              <p:cNvPr id="2" name="TextBox 1"/>
              <p:cNvSpPr txBox="1"/>
              <p:nvPr/>
            </p:nvSpPr>
            <p:spPr>
              <a:xfrm>
                <a:off x="457200" y="2632443"/>
                <a:ext cx="5196203" cy="1619252"/>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9600" kern="0" dirty="0">
                    <a:gradFill>
                      <a:gsLst>
                        <a:gs pos="2917">
                          <a:srgbClr val="FFFFFF"/>
                        </a:gs>
                        <a:gs pos="30000">
                          <a:srgbClr val="FFFFFF"/>
                        </a:gs>
                      </a:gsLst>
                      <a:lin ang="5400000" scaled="0"/>
                    </a:gradFill>
                    <a:latin typeface="Segoe UI Light"/>
                  </a:rPr>
                  <a:t>Microsoft</a:t>
                </a:r>
              </a:p>
            </p:txBody>
          </p:sp>
          <p:sp>
            <p:nvSpPr>
              <p:cNvPr id="3" name="Heart 2"/>
              <p:cNvSpPr/>
              <p:nvPr/>
            </p:nvSpPr>
            <p:spPr bwMode="auto">
              <a:xfrm>
                <a:off x="5780911" y="2756637"/>
                <a:ext cx="1568743" cy="1344637"/>
              </a:xfrm>
              <a:prstGeom prst="heart">
                <a:avLst/>
              </a:prstGeom>
              <a:solidFill>
                <a:srgbClr val="E8112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solidFill>
                    <a:srgbClr val="FF0000"/>
                  </a:solidFill>
                </a:endParaRPr>
              </a:p>
            </p:txBody>
          </p:sp>
          <p:sp>
            <p:nvSpPr>
              <p:cNvPr id="5" name="Rectangle 4"/>
              <p:cNvSpPr/>
              <p:nvPr/>
            </p:nvSpPr>
            <p:spPr bwMode="auto">
              <a:xfrm>
                <a:off x="7589838" y="2692356"/>
                <a:ext cx="3929692"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9600" dirty="0">
                    <a:gradFill>
                      <a:gsLst>
                        <a:gs pos="0">
                          <a:srgbClr val="FFFFFF"/>
                        </a:gs>
                        <a:gs pos="100000">
                          <a:srgbClr val="FFFFFF"/>
                        </a:gs>
                      </a:gsLst>
                      <a:lin ang="5400000" scaled="0"/>
                    </a:gradFill>
                    <a:latin typeface="+mj-lt"/>
                    <a:ea typeface="Segoe UI" pitchFamily="34" charset="0"/>
                    <a:cs typeface="Segoe UI" pitchFamily="34" charset="0"/>
                  </a:rPr>
                  <a:t>Trust</a:t>
                </a:r>
              </a:p>
            </p:txBody>
          </p:sp>
        </p:grpSp>
      </p:grpSp>
    </p:spTree>
    <p:extLst>
      <p:ext uri="{BB962C8B-B14F-4D97-AF65-F5344CB8AC3E}">
        <p14:creationId xmlns:p14="http://schemas.microsoft.com/office/powerpoint/2010/main" val="19380122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a:spLocks noGrp="1"/>
          </p:cNvSpPr>
          <p:nvPr>
            <p:ph type="title"/>
          </p:nvPr>
        </p:nvSpPr>
        <p:spPr/>
        <p:txBody>
          <a:bodyPr/>
          <a:lstStyle/>
          <a:p>
            <a:r>
              <a:rPr lang="en-US" dirty="0"/>
              <a:t>Trusted Cloud principles</a:t>
            </a:r>
          </a:p>
        </p:txBody>
      </p:sp>
      <p:sp>
        <p:nvSpPr>
          <p:cNvPr id="4" name="Text Placeholder 3"/>
          <p:cNvSpPr>
            <a:spLocks noGrp="1"/>
          </p:cNvSpPr>
          <p:nvPr>
            <p:ph type="body" sz="quarter" idx="10"/>
          </p:nvPr>
        </p:nvSpPr>
        <p:spPr/>
        <p:txBody>
          <a:bodyPr/>
          <a:lstStyle/>
          <a:p>
            <a:pPr lvl="0"/>
            <a:r>
              <a:rPr lang="en-US" dirty="0"/>
              <a:t>Commitment to principles worthy of your organization’s trust </a:t>
            </a:r>
          </a:p>
        </p:txBody>
      </p:sp>
      <p:grpSp>
        <p:nvGrpSpPr>
          <p:cNvPr id="3" name="Group 2"/>
          <p:cNvGrpSpPr/>
          <p:nvPr/>
        </p:nvGrpSpPr>
        <p:grpSpPr>
          <a:xfrm>
            <a:off x="3299620" y="2756682"/>
            <a:ext cx="2806350" cy="3593180"/>
            <a:chOff x="3365784" y="2811462"/>
            <a:chExt cx="2862623" cy="3665231"/>
          </a:xfrm>
        </p:grpSpPr>
        <p:sp>
          <p:nvSpPr>
            <p:cNvPr id="6" name="Rectangle 5"/>
            <p:cNvSpPr/>
            <p:nvPr/>
          </p:nvSpPr>
          <p:spPr bwMode="auto">
            <a:xfrm>
              <a:off x="3365784" y="5137663"/>
              <a:ext cx="2862623" cy="133903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134464" tIns="91427" rIns="89642" bIns="91427" numCol="1" rtlCol="0" anchor="t" anchorCtr="0" compatLnSpc="1">
              <a:prstTxWarp prst="textNoShape">
                <a:avLst/>
              </a:prstTxWarp>
              <a:noAutofit/>
            </a:bodyPr>
            <a:lstStyle/>
            <a:p>
              <a:pPr defTabSz="896043">
                <a:defRPr/>
              </a:pPr>
              <a:r>
                <a:rPr lang="en-US" dirty="0"/>
                <a:t>We will provide you with control over your data to help keep it private.</a:t>
              </a:r>
            </a:p>
            <a:p>
              <a:pPr defTabSz="896043">
                <a:defRPr/>
              </a:pPr>
              <a:endParaRPr lang="en-US" dirty="0"/>
            </a:p>
          </p:txBody>
        </p:sp>
        <p:sp>
          <p:nvSpPr>
            <p:cNvPr id="53" name="Rectangle 52"/>
            <p:cNvSpPr/>
            <p:nvPr/>
          </p:nvSpPr>
          <p:spPr bwMode="auto">
            <a:xfrm>
              <a:off x="3365784" y="2811462"/>
              <a:ext cx="2862623" cy="2332772"/>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vert="horz" wrap="square" lIns="134464" tIns="179285" rIns="0" bIns="0" numCol="1" rtlCol="0" anchor="t" anchorCtr="0" compatLnSpc="1">
              <a:prstTxWarp prst="textNoShape">
                <a:avLst/>
              </a:prstTxWarp>
              <a:noAutofit/>
            </a:bodyPr>
            <a:lstStyle/>
            <a:p>
              <a:pPr defTabSz="914192">
                <a:lnSpc>
                  <a:spcPct val="90000"/>
                </a:lnSpc>
                <a:spcAft>
                  <a:spcPts val="575"/>
                </a:spcAft>
                <a:defRPr/>
              </a:pPr>
              <a:r>
                <a:rPr lang="en-US" sz="2353" dirty="0">
                  <a:solidFill>
                    <a:schemeClr val="bg1"/>
                  </a:solidFill>
                  <a:latin typeface="Segoe UI Semibold" panose="020B0702040204020203" pitchFamily="34" charset="0"/>
                  <a:cs typeface="Segoe UI Semibold" panose="020B0702040204020203" pitchFamily="34" charset="0"/>
                </a:rPr>
                <a:t>Privacy &amp; control</a:t>
              </a:r>
            </a:p>
          </p:txBody>
        </p:sp>
        <p:sp>
          <p:nvSpPr>
            <p:cNvPr id="37" name="Freeform 164"/>
            <p:cNvSpPr>
              <a:spLocks noEditPoints="1"/>
            </p:cNvSpPr>
            <p:nvPr/>
          </p:nvSpPr>
          <p:spPr bwMode="black">
            <a:xfrm>
              <a:off x="4381120" y="3579518"/>
              <a:ext cx="793919" cy="1100694"/>
            </a:xfrm>
            <a:custGeom>
              <a:avLst/>
              <a:gdLst>
                <a:gd name="T0" fmla="*/ 221 w 288"/>
                <a:gd name="T1" fmla="*/ 373 h 399"/>
                <a:gd name="T2" fmla="*/ 194 w 288"/>
                <a:gd name="T3" fmla="*/ 350 h 399"/>
                <a:gd name="T4" fmla="*/ 137 w 288"/>
                <a:gd name="T5" fmla="*/ 150 h 399"/>
                <a:gd name="T6" fmla="*/ 165 w 288"/>
                <a:gd name="T7" fmla="*/ 398 h 399"/>
                <a:gd name="T8" fmla="*/ 94 w 288"/>
                <a:gd name="T9" fmla="*/ 325 h 399"/>
                <a:gd name="T10" fmla="*/ 192 w 288"/>
                <a:gd name="T11" fmla="*/ 269 h 399"/>
                <a:gd name="T12" fmla="*/ 223 w 288"/>
                <a:gd name="T13" fmla="*/ 371 h 399"/>
                <a:gd name="T14" fmla="*/ 135 w 288"/>
                <a:gd name="T15" fmla="*/ 170 h 399"/>
                <a:gd name="T16" fmla="*/ 179 w 288"/>
                <a:gd name="T17" fmla="*/ 395 h 399"/>
                <a:gd name="T18" fmla="*/ 135 w 288"/>
                <a:gd name="T19" fmla="*/ 324 h 399"/>
                <a:gd name="T20" fmla="*/ 154 w 288"/>
                <a:gd name="T21" fmla="*/ 308 h 399"/>
                <a:gd name="T22" fmla="*/ 208 w 288"/>
                <a:gd name="T23" fmla="*/ 382 h 399"/>
                <a:gd name="T24" fmla="*/ 85 w 288"/>
                <a:gd name="T25" fmla="*/ 380 h 399"/>
                <a:gd name="T26" fmla="*/ 143 w 288"/>
                <a:gd name="T27" fmla="*/ 82 h 399"/>
                <a:gd name="T28" fmla="*/ 228 w 288"/>
                <a:gd name="T29" fmla="*/ 288 h 399"/>
                <a:gd name="T30" fmla="*/ 253 w 288"/>
                <a:gd name="T31" fmla="*/ 340 h 399"/>
                <a:gd name="T32" fmla="*/ 247 w 288"/>
                <a:gd name="T33" fmla="*/ 233 h 399"/>
                <a:gd name="T34" fmla="*/ 20 w 288"/>
                <a:gd name="T35" fmla="*/ 263 h 399"/>
                <a:gd name="T36" fmla="*/ 85 w 288"/>
                <a:gd name="T37" fmla="*/ 380 h 399"/>
                <a:gd name="T38" fmla="*/ 219 w 288"/>
                <a:gd name="T39" fmla="*/ 242 h 399"/>
                <a:gd name="T40" fmla="*/ 56 w 288"/>
                <a:gd name="T41" fmla="*/ 305 h 399"/>
                <a:gd name="T42" fmla="*/ 129 w 288"/>
                <a:gd name="T43" fmla="*/ 397 h 399"/>
                <a:gd name="T44" fmla="*/ 137 w 288"/>
                <a:gd name="T45" fmla="*/ 115 h 399"/>
                <a:gd name="T46" fmla="*/ 210 w 288"/>
                <a:gd name="T47" fmla="*/ 334 h 399"/>
                <a:gd name="T48" fmla="*/ 239 w 288"/>
                <a:gd name="T49" fmla="*/ 357 h 399"/>
                <a:gd name="T50" fmla="*/ 0 w 288"/>
                <a:gd name="T51" fmla="*/ 202 h 399"/>
                <a:gd name="T52" fmla="*/ 144 w 288"/>
                <a:gd name="T53" fmla="*/ 51 h 399"/>
                <a:gd name="T54" fmla="*/ 252 w 288"/>
                <a:gd name="T55" fmla="*/ 298 h 399"/>
                <a:gd name="T56" fmla="*/ 266 w 288"/>
                <a:gd name="T57" fmla="*/ 320 h 399"/>
                <a:gd name="T58" fmla="*/ 277 w 288"/>
                <a:gd name="T59" fmla="*/ 221 h 399"/>
                <a:gd name="T60" fmla="*/ 3 w 288"/>
                <a:gd name="T61" fmla="*/ 162 h 399"/>
                <a:gd name="T62" fmla="*/ 0 w 288"/>
                <a:gd name="T63" fmla="*/ 202 h 399"/>
                <a:gd name="T64" fmla="*/ 145 w 288"/>
                <a:gd name="T65" fmla="*/ 0 h 399"/>
                <a:gd name="T66" fmla="*/ 144 w 288"/>
                <a:gd name="T67" fmla="*/ 18 h 399"/>
                <a:gd name="T68" fmla="*/ 142 w 288"/>
                <a:gd name="T69" fmla="*/ 308 h 399"/>
                <a:gd name="T70" fmla="*/ 137 w 288"/>
                <a:gd name="T71" fmla="*/ 201 h 399"/>
                <a:gd name="T72" fmla="*/ 130 w 288"/>
                <a:gd name="T73" fmla="*/ 208 h 399"/>
                <a:gd name="T74" fmla="*/ 142 w 288"/>
                <a:gd name="T75" fmla="*/ 3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399">
                  <a:moveTo>
                    <a:pt x="223" y="371"/>
                  </a:moveTo>
                  <a:cubicBezTo>
                    <a:pt x="221" y="373"/>
                    <a:pt x="221" y="373"/>
                    <a:pt x="221" y="373"/>
                  </a:cubicBezTo>
                  <a:cubicBezTo>
                    <a:pt x="220" y="374"/>
                    <a:pt x="218" y="375"/>
                    <a:pt x="217" y="376"/>
                  </a:cubicBezTo>
                  <a:cubicBezTo>
                    <a:pt x="215" y="374"/>
                    <a:pt x="205" y="366"/>
                    <a:pt x="194" y="350"/>
                  </a:cubicBezTo>
                  <a:cubicBezTo>
                    <a:pt x="181" y="332"/>
                    <a:pt x="177" y="299"/>
                    <a:pt x="180" y="268"/>
                  </a:cubicBezTo>
                  <a:cubicBezTo>
                    <a:pt x="186" y="212"/>
                    <a:pt x="180" y="148"/>
                    <a:pt x="137" y="150"/>
                  </a:cubicBezTo>
                  <a:cubicBezTo>
                    <a:pt x="90" y="152"/>
                    <a:pt x="69" y="245"/>
                    <a:pt x="106" y="319"/>
                  </a:cubicBezTo>
                  <a:cubicBezTo>
                    <a:pt x="125" y="357"/>
                    <a:pt x="150" y="384"/>
                    <a:pt x="165" y="398"/>
                  </a:cubicBezTo>
                  <a:cubicBezTo>
                    <a:pt x="161" y="398"/>
                    <a:pt x="157" y="399"/>
                    <a:pt x="153" y="399"/>
                  </a:cubicBezTo>
                  <a:cubicBezTo>
                    <a:pt x="137" y="384"/>
                    <a:pt x="115" y="364"/>
                    <a:pt x="94" y="325"/>
                  </a:cubicBezTo>
                  <a:cubicBezTo>
                    <a:pt x="46" y="236"/>
                    <a:pt x="82" y="134"/>
                    <a:pt x="137" y="134"/>
                  </a:cubicBezTo>
                  <a:cubicBezTo>
                    <a:pt x="195" y="134"/>
                    <a:pt x="201" y="201"/>
                    <a:pt x="192" y="269"/>
                  </a:cubicBezTo>
                  <a:cubicBezTo>
                    <a:pt x="188" y="301"/>
                    <a:pt x="191" y="329"/>
                    <a:pt x="202" y="346"/>
                  </a:cubicBezTo>
                  <a:cubicBezTo>
                    <a:pt x="213" y="363"/>
                    <a:pt x="224" y="370"/>
                    <a:pt x="223" y="371"/>
                  </a:cubicBezTo>
                  <a:close/>
                  <a:moveTo>
                    <a:pt x="166" y="306"/>
                  </a:moveTo>
                  <a:cubicBezTo>
                    <a:pt x="163" y="275"/>
                    <a:pt x="185" y="172"/>
                    <a:pt x="135" y="170"/>
                  </a:cubicBezTo>
                  <a:cubicBezTo>
                    <a:pt x="104" y="169"/>
                    <a:pt x="77" y="248"/>
                    <a:pt x="125" y="329"/>
                  </a:cubicBezTo>
                  <a:cubicBezTo>
                    <a:pt x="143" y="361"/>
                    <a:pt x="166" y="383"/>
                    <a:pt x="179" y="395"/>
                  </a:cubicBezTo>
                  <a:cubicBezTo>
                    <a:pt x="182" y="394"/>
                    <a:pt x="185" y="393"/>
                    <a:pt x="188" y="392"/>
                  </a:cubicBezTo>
                  <a:cubicBezTo>
                    <a:pt x="177" y="381"/>
                    <a:pt x="153" y="358"/>
                    <a:pt x="135" y="324"/>
                  </a:cubicBezTo>
                  <a:cubicBezTo>
                    <a:pt x="101" y="266"/>
                    <a:pt x="110" y="186"/>
                    <a:pt x="135" y="186"/>
                  </a:cubicBezTo>
                  <a:cubicBezTo>
                    <a:pt x="168" y="186"/>
                    <a:pt x="149" y="268"/>
                    <a:pt x="154" y="308"/>
                  </a:cubicBezTo>
                  <a:cubicBezTo>
                    <a:pt x="160" y="352"/>
                    <a:pt x="187" y="377"/>
                    <a:pt x="200" y="386"/>
                  </a:cubicBezTo>
                  <a:cubicBezTo>
                    <a:pt x="203" y="385"/>
                    <a:pt x="205" y="384"/>
                    <a:pt x="208" y="382"/>
                  </a:cubicBezTo>
                  <a:cubicBezTo>
                    <a:pt x="199" y="375"/>
                    <a:pt x="170" y="350"/>
                    <a:pt x="166" y="306"/>
                  </a:cubicBezTo>
                  <a:close/>
                  <a:moveTo>
                    <a:pt x="85" y="380"/>
                  </a:moveTo>
                  <a:cubicBezTo>
                    <a:pt x="65" y="357"/>
                    <a:pt x="36" y="313"/>
                    <a:pt x="31" y="261"/>
                  </a:cubicBezTo>
                  <a:cubicBezTo>
                    <a:pt x="25" y="164"/>
                    <a:pt x="66" y="82"/>
                    <a:pt x="143" y="82"/>
                  </a:cubicBezTo>
                  <a:cubicBezTo>
                    <a:pt x="213" y="82"/>
                    <a:pt x="241" y="157"/>
                    <a:pt x="235" y="231"/>
                  </a:cubicBezTo>
                  <a:cubicBezTo>
                    <a:pt x="234" y="251"/>
                    <a:pt x="228" y="269"/>
                    <a:pt x="228" y="288"/>
                  </a:cubicBezTo>
                  <a:cubicBezTo>
                    <a:pt x="227" y="320"/>
                    <a:pt x="236" y="334"/>
                    <a:pt x="248" y="347"/>
                  </a:cubicBezTo>
                  <a:cubicBezTo>
                    <a:pt x="250" y="345"/>
                    <a:pt x="251" y="343"/>
                    <a:pt x="253" y="340"/>
                  </a:cubicBezTo>
                  <a:cubicBezTo>
                    <a:pt x="246" y="330"/>
                    <a:pt x="237" y="313"/>
                    <a:pt x="238" y="289"/>
                  </a:cubicBezTo>
                  <a:cubicBezTo>
                    <a:pt x="239" y="273"/>
                    <a:pt x="243" y="254"/>
                    <a:pt x="247" y="233"/>
                  </a:cubicBezTo>
                  <a:cubicBezTo>
                    <a:pt x="257" y="169"/>
                    <a:pt x="233" y="66"/>
                    <a:pt x="143" y="65"/>
                  </a:cubicBezTo>
                  <a:cubicBezTo>
                    <a:pt x="77" y="64"/>
                    <a:pt x="7" y="129"/>
                    <a:pt x="20" y="263"/>
                  </a:cubicBezTo>
                  <a:cubicBezTo>
                    <a:pt x="24" y="299"/>
                    <a:pt x="39" y="330"/>
                    <a:pt x="54" y="354"/>
                  </a:cubicBezTo>
                  <a:cubicBezTo>
                    <a:pt x="64" y="365"/>
                    <a:pt x="74" y="373"/>
                    <a:pt x="85" y="380"/>
                  </a:cubicBezTo>
                  <a:close/>
                  <a:moveTo>
                    <a:pt x="219" y="331"/>
                  </a:moveTo>
                  <a:cubicBezTo>
                    <a:pt x="211" y="309"/>
                    <a:pt x="212" y="277"/>
                    <a:pt x="219" y="242"/>
                  </a:cubicBezTo>
                  <a:cubicBezTo>
                    <a:pt x="228" y="183"/>
                    <a:pt x="216" y="99"/>
                    <a:pt x="137" y="99"/>
                  </a:cubicBezTo>
                  <a:cubicBezTo>
                    <a:pt x="73" y="99"/>
                    <a:pt x="16" y="198"/>
                    <a:pt x="56" y="305"/>
                  </a:cubicBezTo>
                  <a:cubicBezTo>
                    <a:pt x="72" y="346"/>
                    <a:pt x="96" y="376"/>
                    <a:pt x="113" y="393"/>
                  </a:cubicBezTo>
                  <a:cubicBezTo>
                    <a:pt x="118" y="395"/>
                    <a:pt x="123" y="396"/>
                    <a:pt x="129" y="397"/>
                  </a:cubicBezTo>
                  <a:cubicBezTo>
                    <a:pt x="113" y="382"/>
                    <a:pt x="84" y="348"/>
                    <a:pt x="67" y="300"/>
                  </a:cubicBezTo>
                  <a:cubicBezTo>
                    <a:pt x="37" y="213"/>
                    <a:pt x="79" y="116"/>
                    <a:pt x="137" y="115"/>
                  </a:cubicBezTo>
                  <a:cubicBezTo>
                    <a:pt x="189" y="114"/>
                    <a:pt x="216" y="168"/>
                    <a:pt x="208" y="239"/>
                  </a:cubicBezTo>
                  <a:cubicBezTo>
                    <a:pt x="201" y="274"/>
                    <a:pt x="200" y="310"/>
                    <a:pt x="210" y="334"/>
                  </a:cubicBezTo>
                  <a:cubicBezTo>
                    <a:pt x="217" y="351"/>
                    <a:pt x="228" y="359"/>
                    <a:pt x="233" y="363"/>
                  </a:cubicBezTo>
                  <a:cubicBezTo>
                    <a:pt x="235" y="361"/>
                    <a:pt x="237" y="359"/>
                    <a:pt x="239" y="357"/>
                  </a:cubicBezTo>
                  <a:cubicBezTo>
                    <a:pt x="235" y="354"/>
                    <a:pt x="225" y="347"/>
                    <a:pt x="219" y="331"/>
                  </a:cubicBezTo>
                  <a:close/>
                  <a:moveTo>
                    <a:pt x="0" y="202"/>
                  </a:moveTo>
                  <a:cubicBezTo>
                    <a:pt x="0" y="217"/>
                    <a:pt x="1" y="231"/>
                    <a:pt x="4" y="245"/>
                  </a:cubicBezTo>
                  <a:cubicBezTo>
                    <a:pt x="6" y="146"/>
                    <a:pt x="40" y="49"/>
                    <a:pt x="144" y="51"/>
                  </a:cubicBezTo>
                  <a:cubicBezTo>
                    <a:pt x="230" y="51"/>
                    <a:pt x="271" y="143"/>
                    <a:pt x="262" y="219"/>
                  </a:cubicBezTo>
                  <a:cubicBezTo>
                    <a:pt x="259" y="248"/>
                    <a:pt x="252" y="276"/>
                    <a:pt x="252" y="298"/>
                  </a:cubicBezTo>
                  <a:cubicBezTo>
                    <a:pt x="252" y="315"/>
                    <a:pt x="258" y="326"/>
                    <a:pt x="260" y="330"/>
                  </a:cubicBezTo>
                  <a:cubicBezTo>
                    <a:pt x="262" y="327"/>
                    <a:pt x="264" y="323"/>
                    <a:pt x="266" y="320"/>
                  </a:cubicBezTo>
                  <a:cubicBezTo>
                    <a:pt x="263" y="314"/>
                    <a:pt x="261" y="308"/>
                    <a:pt x="262" y="298"/>
                  </a:cubicBezTo>
                  <a:cubicBezTo>
                    <a:pt x="262" y="279"/>
                    <a:pt x="272" y="252"/>
                    <a:pt x="277" y="221"/>
                  </a:cubicBezTo>
                  <a:cubicBezTo>
                    <a:pt x="288" y="144"/>
                    <a:pt x="247" y="31"/>
                    <a:pt x="144" y="31"/>
                  </a:cubicBezTo>
                  <a:cubicBezTo>
                    <a:pt x="62" y="32"/>
                    <a:pt x="18" y="92"/>
                    <a:pt x="3" y="162"/>
                  </a:cubicBezTo>
                  <a:cubicBezTo>
                    <a:pt x="1" y="175"/>
                    <a:pt x="0" y="188"/>
                    <a:pt x="0" y="201"/>
                  </a:cubicBezTo>
                  <a:cubicBezTo>
                    <a:pt x="0" y="201"/>
                    <a:pt x="0" y="202"/>
                    <a:pt x="0" y="202"/>
                  </a:cubicBezTo>
                  <a:close/>
                  <a:moveTo>
                    <a:pt x="262" y="75"/>
                  </a:moveTo>
                  <a:cubicBezTo>
                    <a:pt x="244" y="44"/>
                    <a:pt x="206" y="0"/>
                    <a:pt x="145" y="0"/>
                  </a:cubicBezTo>
                  <a:cubicBezTo>
                    <a:pt x="108" y="0"/>
                    <a:pt x="80" y="18"/>
                    <a:pt x="58" y="40"/>
                  </a:cubicBezTo>
                  <a:cubicBezTo>
                    <a:pt x="60" y="39"/>
                    <a:pt x="91" y="18"/>
                    <a:pt x="144" y="18"/>
                  </a:cubicBezTo>
                  <a:cubicBezTo>
                    <a:pt x="220" y="18"/>
                    <a:pt x="262" y="75"/>
                    <a:pt x="262" y="75"/>
                  </a:cubicBezTo>
                  <a:close/>
                  <a:moveTo>
                    <a:pt x="142" y="308"/>
                  </a:moveTo>
                  <a:cubicBezTo>
                    <a:pt x="140" y="294"/>
                    <a:pt x="141" y="277"/>
                    <a:pt x="142" y="260"/>
                  </a:cubicBezTo>
                  <a:cubicBezTo>
                    <a:pt x="143" y="238"/>
                    <a:pt x="144" y="209"/>
                    <a:pt x="137" y="201"/>
                  </a:cubicBezTo>
                  <a:cubicBezTo>
                    <a:pt x="137" y="201"/>
                    <a:pt x="137" y="201"/>
                    <a:pt x="135" y="201"/>
                  </a:cubicBezTo>
                  <a:cubicBezTo>
                    <a:pt x="135" y="201"/>
                    <a:pt x="132" y="202"/>
                    <a:pt x="130" y="208"/>
                  </a:cubicBezTo>
                  <a:cubicBezTo>
                    <a:pt x="122" y="227"/>
                    <a:pt x="122" y="271"/>
                    <a:pt x="141" y="308"/>
                  </a:cubicBezTo>
                  <a:cubicBezTo>
                    <a:pt x="141" y="309"/>
                    <a:pt x="142" y="309"/>
                    <a:pt x="142" y="30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7" tIns="40344" rIns="80687" bIns="40344" numCol="1" anchor="t" anchorCtr="0" compatLnSpc="1">
              <a:prstTxWarp prst="textNoShape">
                <a:avLst/>
              </a:prstTxWarp>
            </a:bodyPr>
            <a:lstStyle/>
            <a:p>
              <a:pPr defTabSz="914367">
                <a:defRPr/>
              </a:pPr>
              <a:endParaRPr lang="en-US" sz="1568" dirty="0">
                <a:solidFill>
                  <a:schemeClr val="bg1"/>
                </a:solidFill>
                <a:latin typeface="Segoe UI"/>
              </a:endParaRPr>
            </a:p>
          </p:txBody>
        </p:sp>
      </p:grpSp>
      <p:grpSp>
        <p:nvGrpSpPr>
          <p:cNvPr id="2" name="Group 1"/>
          <p:cNvGrpSpPr/>
          <p:nvPr/>
        </p:nvGrpSpPr>
        <p:grpSpPr>
          <a:xfrm>
            <a:off x="457060" y="2756682"/>
            <a:ext cx="2806350" cy="3593180"/>
            <a:chOff x="466225" y="2811462"/>
            <a:chExt cx="2862623" cy="3665231"/>
          </a:xfrm>
        </p:grpSpPr>
        <p:sp>
          <p:nvSpPr>
            <p:cNvPr id="5" name="Rectangle 4"/>
            <p:cNvSpPr/>
            <p:nvPr/>
          </p:nvSpPr>
          <p:spPr bwMode="auto">
            <a:xfrm>
              <a:off x="466225" y="5137663"/>
              <a:ext cx="2862623" cy="133903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134464" tIns="91427" rIns="89642" bIns="91427" numCol="1" rtlCol="0" anchor="t" anchorCtr="0" compatLnSpc="1">
              <a:prstTxWarp prst="textNoShape">
                <a:avLst/>
              </a:prstTxWarp>
              <a:noAutofit/>
            </a:bodyPr>
            <a:lstStyle/>
            <a:p>
              <a:pPr defTabSz="896043">
                <a:defRPr/>
              </a:pPr>
              <a:r>
                <a:rPr lang="en-US" dirty="0"/>
                <a:t>We will implement strong security measures to safeguard your data.</a:t>
              </a:r>
            </a:p>
          </p:txBody>
        </p:sp>
        <p:sp>
          <p:nvSpPr>
            <p:cNvPr id="64" name="Rectangle 63"/>
            <p:cNvSpPr/>
            <p:nvPr/>
          </p:nvSpPr>
          <p:spPr bwMode="auto">
            <a:xfrm>
              <a:off x="466225" y="2811462"/>
              <a:ext cx="2862623" cy="2332772"/>
            </a:xfrm>
            <a:prstGeom prst="rect">
              <a:avLst/>
            </a:prstGeom>
            <a:solidFill>
              <a:schemeClr val="accent1"/>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134464" tIns="179285" rIns="0" bIns="0" numCol="1" rtlCol="0" anchor="t" anchorCtr="0" compatLnSpc="1">
              <a:prstTxWarp prst="textNoShape">
                <a:avLst/>
              </a:prstTxWarp>
              <a:noAutofit/>
            </a:bodyPr>
            <a:lstStyle/>
            <a:p>
              <a:pPr defTabSz="914192">
                <a:lnSpc>
                  <a:spcPct val="90000"/>
                </a:lnSpc>
                <a:spcAft>
                  <a:spcPts val="575"/>
                </a:spcAft>
                <a:defRPr/>
              </a:pPr>
              <a:r>
                <a:rPr lang="en-US" sz="2353" dirty="0">
                  <a:gradFill>
                    <a:gsLst>
                      <a:gs pos="13274">
                        <a:srgbClr val="FFFFFF"/>
                      </a:gs>
                      <a:gs pos="54000">
                        <a:srgbClr val="FFFFFF"/>
                      </a:gs>
                    </a:gsLst>
                    <a:lin ang="5400000" scaled="1"/>
                  </a:gradFill>
                  <a:latin typeface="Segoe UI Semibold" panose="020B0702040204020203" pitchFamily="34" charset="0"/>
                  <a:cs typeface="Segoe UI Semibold" panose="020B0702040204020203" pitchFamily="34" charset="0"/>
                </a:rPr>
                <a:t> Security</a:t>
              </a:r>
            </a:p>
          </p:txBody>
        </p:sp>
        <p:sp>
          <p:nvSpPr>
            <p:cNvPr id="48" name="Freeform 9"/>
            <p:cNvSpPr>
              <a:spLocks noChangeAspect="1" noEditPoints="1"/>
            </p:cNvSpPr>
            <p:nvPr/>
          </p:nvSpPr>
          <p:spPr bwMode="auto">
            <a:xfrm>
              <a:off x="1535620" y="3597283"/>
              <a:ext cx="702612" cy="1012236"/>
            </a:xfrm>
            <a:custGeom>
              <a:avLst/>
              <a:gdLst>
                <a:gd name="T0" fmla="*/ 208 w 208"/>
                <a:gd name="T1" fmla="*/ 287 h 300"/>
                <a:gd name="T2" fmla="*/ 195 w 208"/>
                <a:gd name="T3" fmla="*/ 300 h 300"/>
                <a:gd name="T4" fmla="*/ 13 w 208"/>
                <a:gd name="T5" fmla="*/ 300 h 300"/>
                <a:gd name="T6" fmla="*/ 0 w 208"/>
                <a:gd name="T7" fmla="*/ 287 h 300"/>
                <a:gd name="T8" fmla="*/ 0 w 208"/>
                <a:gd name="T9" fmla="*/ 158 h 300"/>
                <a:gd name="T10" fmla="*/ 13 w 208"/>
                <a:gd name="T11" fmla="*/ 145 h 300"/>
                <a:gd name="T12" fmla="*/ 195 w 208"/>
                <a:gd name="T13" fmla="*/ 145 h 300"/>
                <a:gd name="T14" fmla="*/ 208 w 208"/>
                <a:gd name="T15" fmla="*/ 158 h 300"/>
                <a:gd name="T16" fmla="*/ 208 w 208"/>
                <a:gd name="T17" fmla="*/ 287 h 300"/>
                <a:gd name="T18" fmla="*/ 125 w 208"/>
                <a:gd name="T19" fmla="*/ 207 h 300"/>
                <a:gd name="T20" fmla="*/ 104 w 208"/>
                <a:gd name="T21" fmla="*/ 186 h 300"/>
                <a:gd name="T22" fmla="*/ 83 w 208"/>
                <a:gd name="T23" fmla="*/ 207 h 300"/>
                <a:gd name="T24" fmla="*/ 95 w 208"/>
                <a:gd name="T25" fmla="*/ 226 h 300"/>
                <a:gd name="T26" fmla="*/ 83 w 208"/>
                <a:gd name="T27" fmla="*/ 258 h 300"/>
                <a:gd name="T28" fmla="*/ 125 w 208"/>
                <a:gd name="T29" fmla="*/ 258 h 300"/>
                <a:gd name="T30" fmla="*/ 113 w 208"/>
                <a:gd name="T31" fmla="*/ 226 h 300"/>
                <a:gd name="T32" fmla="*/ 125 w 208"/>
                <a:gd name="T33" fmla="*/ 207 h 300"/>
                <a:gd name="T34" fmla="*/ 191 w 208"/>
                <a:gd name="T35" fmla="*/ 81 h 300"/>
                <a:gd name="T36" fmla="*/ 104 w 208"/>
                <a:gd name="T37" fmla="*/ 0 h 300"/>
                <a:gd name="T38" fmla="*/ 17 w 208"/>
                <a:gd name="T39" fmla="*/ 81 h 300"/>
                <a:gd name="T40" fmla="*/ 17 w 208"/>
                <a:gd name="T41" fmla="*/ 134 h 300"/>
                <a:gd name="T42" fmla="*/ 49 w 208"/>
                <a:gd name="T43" fmla="*/ 134 h 300"/>
                <a:gd name="T44" fmla="*/ 49 w 208"/>
                <a:gd name="T45" fmla="*/ 81 h 300"/>
                <a:gd name="T46" fmla="*/ 104 w 208"/>
                <a:gd name="T47" fmla="*/ 32 h 300"/>
                <a:gd name="T48" fmla="*/ 159 w 208"/>
                <a:gd name="T49" fmla="*/ 81 h 300"/>
                <a:gd name="T50" fmla="*/ 159 w 208"/>
                <a:gd name="T51" fmla="*/ 81 h 300"/>
                <a:gd name="T52" fmla="*/ 159 w 208"/>
                <a:gd name="T53" fmla="*/ 134 h 300"/>
                <a:gd name="T54" fmla="*/ 191 w 208"/>
                <a:gd name="T55" fmla="*/ 134 h 300"/>
                <a:gd name="T56" fmla="*/ 191 w 208"/>
                <a:gd name="T57" fmla="*/ 8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300">
                  <a:moveTo>
                    <a:pt x="208" y="287"/>
                  </a:moveTo>
                  <a:cubicBezTo>
                    <a:pt x="208" y="294"/>
                    <a:pt x="202" y="300"/>
                    <a:pt x="195" y="300"/>
                  </a:cubicBezTo>
                  <a:cubicBezTo>
                    <a:pt x="13" y="300"/>
                    <a:pt x="13" y="300"/>
                    <a:pt x="13" y="300"/>
                  </a:cubicBezTo>
                  <a:cubicBezTo>
                    <a:pt x="6" y="300"/>
                    <a:pt x="0" y="294"/>
                    <a:pt x="0" y="287"/>
                  </a:cubicBezTo>
                  <a:cubicBezTo>
                    <a:pt x="0" y="158"/>
                    <a:pt x="0" y="158"/>
                    <a:pt x="0" y="158"/>
                  </a:cubicBezTo>
                  <a:cubicBezTo>
                    <a:pt x="0" y="151"/>
                    <a:pt x="6" y="145"/>
                    <a:pt x="13" y="145"/>
                  </a:cubicBezTo>
                  <a:cubicBezTo>
                    <a:pt x="195" y="145"/>
                    <a:pt x="195" y="145"/>
                    <a:pt x="195" y="145"/>
                  </a:cubicBezTo>
                  <a:cubicBezTo>
                    <a:pt x="202" y="145"/>
                    <a:pt x="208" y="151"/>
                    <a:pt x="208" y="158"/>
                  </a:cubicBezTo>
                  <a:lnTo>
                    <a:pt x="208" y="287"/>
                  </a:lnTo>
                  <a:close/>
                  <a:moveTo>
                    <a:pt x="125" y="207"/>
                  </a:moveTo>
                  <a:cubicBezTo>
                    <a:pt x="125" y="196"/>
                    <a:pt x="116" y="186"/>
                    <a:pt x="104" y="186"/>
                  </a:cubicBezTo>
                  <a:cubicBezTo>
                    <a:pt x="92" y="186"/>
                    <a:pt x="83" y="196"/>
                    <a:pt x="83" y="207"/>
                  </a:cubicBezTo>
                  <a:cubicBezTo>
                    <a:pt x="83" y="216"/>
                    <a:pt x="88" y="223"/>
                    <a:pt x="95" y="226"/>
                  </a:cubicBezTo>
                  <a:cubicBezTo>
                    <a:pt x="83" y="258"/>
                    <a:pt x="83" y="258"/>
                    <a:pt x="83" y="258"/>
                  </a:cubicBezTo>
                  <a:cubicBezTo>
                    <a:pt x="125" y="258"/>
                    <a:pt x="125" y="258"/>
                    <a:pt x="125" y="258"/>
                  </a:cubicBezTo>
                  <a:cubicBezTo>
                    <a:pt x="113" y="226"/>
                    <a:pt x="113" y="226"/>
                    <a:pt x="113" y="226"/>
                  </a:cubicBezTo>
                  <a:cubicBezTo>
                    <a:pt x="120" y="223"/>
                    <a:pt x="125" y="216"/>
                    <a:pt x="125" y="207"/>
                  </a:cubicBezTo>
                  <a:close/>
                  <a:moveTo>
                    <a:pt x="191" y="81"/>
                  </a:moveTo>
                  <a:cubicBezTo>
                    <a:pt x="191" y="35"/>
                    <a:pt x="152" y="0"/>
                    <a:pt x="104" y="0"/>
                  </a:cubicBezTo>
                  <a:cubicBezTo>
                    <a:pt x="56" y="0"/>
                    <a:pt x="17" y="35"/>
                    <a:pt x="17" y="81"/>
                  </a:cubicBezTo>
                  <a:cubicBezTo>
                    <a:pt x="17" y="134"/>
                    <a:pt x="17" y="134"/>
                    <a:pt x="17" y="134"/>
                  </a:cubicBezTo>
                  <a:cubicBezTo>
                    <a:pt x="49" y="134"/>
                    <a:pt x="49" y="134"/>
                    <a:pt x="49" y="134"/>
                  </a:cubicBezTo>
                  <a:cubicBezTo>
                    <a:pt x="49" y="81"/>
                    <a:pt x="49" y="81"/>
                    <a:pt x="49" y="81"/>
                  </a:cubicBezTo>
                  <a:cubicBezTo>
                    <a:pt x="49" y="55"/>
                    <a:pt x="72" y="33"/>
                    <a:pt x="104" y="32"/>
                  </a:cubicBezTo>
                  <a:cubicBezTo>
                    <a:pt x="136" y="33"/>
                    <a:pt x="159" y="55"/>
                    <a:pt x="159" y="81"/>
                  </a:cubicBezTo>
                  <a:cubicBezTo>
                    <a:pt x="159" y="81"/>
                    <a:pt x="159" y="81"/>
                    <a:pt x="159" y="81"/>
                  </a:cubicBezTo>
                  <a:cubicBezTo>
                    <a:pt x="159" y="134"/>
                    <a:pt x="159" y="134"/>
                    <a:pt x="159" y="134"/>
                  </a:cubicBezTo>
                  <a:cubicBezTo>
                    <a:pt x="191" y="134"/>
                    <a:pt x="191" y="134"/>
                    <a:pt x="191" y="134"/>
                  </a:cubicBezTo>
                  <a:cubicBezTo>
                    <a:pt x="191" y="81"/>
                    <a:pt x="191" y="81"/>
                    <a:pt x="191" y="81"/>
                  </a:cubicBezTo>
                  <a:close/>
                </a:path>
              </a:pathLst>
            </a:custGeom>
            <a:solidFill>
              <a:schemeClr val="bg1"/>
            </a:solidFill>
            <a:extLst/>
          </p:spPr>
          <p:txBody>
            <a:bodyPr vert="horz" wrap="square" lIns="89642" tIns="89642" rIns="89642" bIns="268927" numCol="1" anchor="b" anchorCtr="0" compatLnSpc="1">
              <a:prstTxWarp prst="textNoShape">
                <a:avLst/>
              </a:prstTxWarp>
            </a:bodyPr>
            <a:lstStyle/>
            <a:p>
              <a:pPr defTabSz="914367">
                <a:defRPr/>
              </a:pPr>
              <a:endParaRPr lang="en-US" sz="1765" dirty="0">
                <a:solidFill>
                  <a:srgbClr val="000000"/>
                </a:solidFill>
                <a:latin typeface="Segoe UI"/>
              </a:endParaRPr>
            </a:p>
          </p:txBody>
        </p:sp>
      </p:grpSp>
      <p:grpSp>
        <p:nvGrpSpPr>
          <p:cNvPr id="9" name="Group 8"/>
          <p:cNvGrpSpPr/>
          <p:nvPr/>
        </p:nvGrpSpPr>
        <p:grpSpPr>
          <a:xfrm>
            <a:off x="6142345" y="2756682"/>
            <a:ext cx="2808350" cy="3593180"/>
            <a:chOff x="6265511" y="2811462"/>
            <a:chExt cx="2864663" cy="3665231"/>
          </a:xfrm>
        </p:grpSpPr>
        <p:sp>
          <p:nvSpPr>
            <p:cNvPr id="7" name="Rectangle 6"/>
            <p:cNvSpPr/>
            <p:nvPr/>
          </p:nvSpPr>
          <p:spPr bwMode="auto">
            <a:xfrm>
              <a:off x="6265511" y="5137663"/>
              <a:ext cx="2862623" cy="133903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134464" tIns="91427" rIns="89642" bIns="91427" numCol="1" rtlCol="0" anchor="t" anchorCtr="0" compatLnSpc="1">
              <a:prstTxWarp prst="textNoShape">
                <a:avLst/>
              </a:prstTxWarp>
              <a:noAutofit/>
            </a:bodyPr>
            <a:lstStyle/>
            <a:p>
              <a:pPr defTabSz="896043">
                <a:defRPr/>
              </a:pPr>
              <a:r>
                <a:rPr lang="en-US" dirty="0"/>
                <a:t>We will help you meet your specific compliance needs.</a:t>
              </a:r>
            </a:p>
          </p:txBody>
        </p:sp>
        <p:sp>
          <p:nvSpPr>
            <p:cNvPr id="73" name="Rectangle 72"/>
            <p:cNvSpPr/>
            <p:nvPr/>
          </p:nvSpPr>
          <p:spPr bwMode="auto">
            <a:xfrm>
              <a:off x="6265511" y="2811462"/>
              <a:ext cx="2864663" cy="233277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134464" tIns="179285" rIns="0" bIns="0" numCol="1" rtlCol="0" anchor="t" anchorCtr="0" compatLnSpc="1">
              <a:prstTxWarp prst="textNoShape">
                <a:avLst/>
              </a:prstTxWarp>
              <a:noAutofit/>
            </a:bodyPr>
            <a:lstStyle/>
            <a:p>
              <a:pPr defTabSz="914192">
                <a:lnSpc>
                  <a:spcPct val="90000"/>
                </a:lnSpc>
                <a:spcAft>
                  <a:spcPts val="575"/>
                </a:spcAft>
                <a:defRPr/>
              </a:pPr>
              <a:r>
                <a:rPr lang="en-US" sz="2353" dirty="0">
                  <a:solidFill>
                    <a:schemeClr val="bg1"/>
                  </a:solidFill>
                  <a:latin typeface="Segoe UI Semibold" panose="020B0702040204020203" pitchFamily="34" charset="0"/>
                  <a:cs typeface="Segoe UI Semibold" panose="020B0702040204020203" pitchFamily="34" charset="0"/>
                </a:rPr>
                <a:t>Compliance</a:t>
              </a:r>
            </a:p>
          </p:txBody>
        </p:sp>
        <p:grpSp>
          <p:nvGrpSpPr>
            <p:cNvPr id="31" name="Group 30"/>
            <p:cNvGrpSpPr/>
            <p:nvPr/>
          </p:nvGrpSpPr>
          <p:grpSpPr>
            <a:xfrm>
              <a:off x="7213433" y="3556923"/>
              <a:ext cx="1125349" cy="1125349"/>
              <a:chOff x="-4237038" y="3530600"/>
              <a:chExt cx="4568826" cy="4568825"/>
            </a:xfrm>
            <a:solidFill>
              <a:schemeClr val="bg1"/>
            </a:solidFill>
          </p:grpSpPr>
          <p:sp>
            <p:nvSpPr>
              <p:cNvPr id="19" name="Freeform 13"/>
              <p:cNvSpPr>
                <a:spLocks/>
              </p:cNvSpPr>
              <p:nvPr/>
            </p:nvSpPr>
            <p:spPr bwMode="auto">
              <a:xfrm>
                <a:off x="-4237038" y="3530600"/>
                <a:ext cx="3424238" cy="4568825"/>
              </a:xfrm>
              <a:custGeom>
                <a:avLst/>
                <a:gdLst>
                  <a:gd name="T0" fmla="*/ 2889 w 4313"/>
                  <a:gd name="T1" fmla="*/ 2 h 5757"/>
                  <a:gd name="T2" fmla="*/ 3014 w 4313"/>
                  <a:gd name="T3" fmla="*/ 16 h 5757"/>
                  <a:gd name="T4" fmla="*/ 3128 w 4313"/>
                  <a:gd name="T5" fmla="*/ 56 h 5757"/>
                  <a:gd name="T6" fmla="*/ 3229 w 4313"/>
                  <a:gd name="T7" fmla="*/ 126 h 5757"/>
                  <a:gd name="T8" fmla="*/ 4173 w 4313"/>
                  <a:gd name="T9" fmla="*/ 1152 h 5757"/>
                  <a:gd name="T10" fmla="*/ 4248 w 4313"/>
                  <a:gd name="T11" fmla="*/ 1254 h 5757"/>
                  <a:gd name="T12" fmla="*/ 4296 w 4313"/>
                  <a:gd name="T13" fmla="*/ 1367 h 5757"/>
                  <a:gd name="T14" fmla="*/ 4313 w 4313"/>
                  <a:gd name="T15" fmla="*/ 1493 h 5757"/>
                  <a:gd name="T16" fmla="*/ 4313 w 4313"/>
                  <a:gd name="T17" fmla="*/ 2570 h 5757"/>
                  <a:gd name="T18" fmla="*/ 4310 w 4313"/>
                  <a:gd name="T19" fmla="*/ 2589 h 5757"/>
                  <a:gd name="T20" fmla="*/ 4104 w 4313"/>
                  <a:gd name="T21" fmla="*/ 2612 h 5757"/>
                  <a:gd name="T22" fmla="*/ 3995 w 4313"/>
                  <a:gd name="T23" fmla="*/ 2556 h 5757"/>
                  <a:gd name="T24" fmla="*/ 3997 w 4313"/>
                  <a:gd name="T25" fmla="*/ 1531 h 5757"/>
                  <a:gd name="T26" fmla="*/ 3990 w 4313"/>
                  <a:gd name="T27" fmla="*/ 1484 h 5757"/>
                  <a:gd name="T28" fmla="*/ 3966 w 4313"/>
                  <a:gd name="T29" fmla="*/ 1460 h 5757"/>
                  <a:gd name="T30" fmla="*/ 3917 w 4313"/>
                  <a:gd name="T31" fmla="*/ 1453 h 5757"/>
                  <a:gd name="T32" fmla="*/ 3117 w 4313"/>
                  <a:gd name="T33" fmla="*/ 1454 h 5757"/>
                  <a:gd name="T34" fmla="*/ 3027 w 4313"/>
                  <a:gd name="T35" fmla="*/ 1444 h 5757"/>
                  <a:gd name="T36" fmla="*/ 2960 w 4313"/>
                  <a:gd name="T37" fmla="*/ 1413 h 5757"/>
                  <a:gd name="T38" fmla="*/ 2918 w 4313"/>
                  <a:gd name="T39" fmla="*/ 1358 h 5757"/>
                  <a:gd name="T40" fmla="*/ 2897 w 4313"/>
                  <a:gd name="T41" fmla="*/ 1280 h 5757"/>
                  <a:gd name="T42" fmla="*/ 2894 w 4313"/>
                  <a:gd name="T43" fmla="*/ 412 h 5757"/>
                  <a:gd name="T44" fmla="*/ 2899 w 4313"/>
                  <a:gd name="T45" fmla="*/ 357 h 5757"/>
                  <a:gd name="T46" fmla="*/ 2627 w 4313"/>
                  <a:gd name="T47" fmla="*/ 322 h 5757"/>
                  <a:gd name="T48" fmla="*/ 496 w 4313"/>
                  <a:gd name="T49" fmla="*/ 323 h 5757"/>
                  <a:gd name="T50" fmla="*/ 417 w 4313"/>
                  <a:gd name="T51" fmla="*/ 337 h 5757"/>
                  <a:gd name="T52" fmla="*/ 363 w 4313"/>
                  <a:gd name="T53" fmla="*/ 374 h 5757"/>
                  <a:gd name="T54" fmla="*/ 330 w 4313"/>
                  <a:gd name="T55" fmla="*/ 430 h 5757"/>
                  <a:gd name="T56" fmla="*/ 318 w 4313"/>
                  <a:gd name="T57" fmla="*/ 510 h 5757"/>
                  <a:gd name="T58" fmla="*/ 318 w 4313"/>
                  <a:gd name="T59" fmla="*/ 4542 h 5757"/>
                  <a:gd name="T60" fmla="*/ 321 w 4313"/>
                  <a:gd name="T61" fmla="*/ 5275 h 5757"/>
                  <a:gd name="T62" fmla="*/ 339 w 4313"/>
                  <a:gd name="T63" fmla="*/ 5350 h 5757"/>
                  <a:gd name="T64" fmla="*/ 377 w 4313"/>
                  <a:gd name="T65" fmla="*/ 5401 h 5757"/>
                  <a:gd name="T66" fmla="*/ 440 w 4313"/>
                  <a:gd name="T67" fmla="*/ 5429 h 5757"/>
                  <a:gd name="T68" fmla="*/ 531 w 4313"/>
                  <a:gd name="T69" fmla="*/ 5438 h 5757"/>
                  <a:gd name="T70" fmla="*/ 2943 w 4313"/>
                  <a:gd name="T71" fmla="*/ 5439 h 5757"/>
                  <a:gd name="T72" fmla="*/ 2995 w 4313"/>
                  <a:gd name="T73" fmla="*/ 5464 h 5757"/>
                  <a:gd name="T74" fmla="*/ 3089 w 4313"/>
                  <a:gd name="T75" fmla="*/ 5562 h 5757"/>
                  <a:gd name="T76" fmla="*/ 3234 w 4313"/>
                  <a:gd name="T77" fmla="*/ 5705 h 5757"/>
                  <a:gd name="T78" fmla="*/ 3257 w 4313"/>
                  <a:gd name="T79" fmla="*/ 5727 h 5757"/>
                  <a:gd name="T80" fmla="*/ 3290 w 4313"/>
                  <a:gd name="T81" fmla="*/ 5757 h 5757"/>
                  <a:gd name="T82" fmla="*/ 3039 w 4313"/>
                  <a:gd name="T83" fmla="*/ 5757 h 5757"/>
                  <a:gd name="T84" fmla="*/ 506 w 4313"/>
                  <a:gd name="T85" fmla="*/ 5757 h 5757"/>
                  <a:gd name="T86" fmla="*/ 363 w 4313"/>
                  <a:gd name="T87" fmla="*/ 5740 h 5757"/>
                  <a:gd name="T88" fmla="*/ 237 w 4313"/>
                  <a:gd name="T89" fmla="*/ 5692 h 5757"/>
                  <a:gd name="T90" fmla="*/ 136 w 4313"/>
                  <a:gd name="T91" fmla="*/ 5616 h 5757"/>
                  <a:gd name="T92" fmla="*/ 61 w 4313"/>
                  <a:gd name="T93" fmla="*/ 5511 h 5757"/>
                  <a:gd name="T94" fmla="*/ 12 w 4313"/>
                  <a:gd name="T95" fmla="*/ 5380 h 5757"/>
                  <a:gd name="T96" fmla="*/ 2 w 4313"/>
                  <a:gd name="T97" fmla="*/ 5294 h 5757"/>
                  <a:gd name="T98" fmla="*/ 0 w 4313"/>
                  <a:gd name="T99" fmla="*/ 498 h 5757"/>
                  <a:gd name="T100" fmla="*/ 16 w 4313"/>
                  <a:gd name="T101" fmla="*/ 362 h 5757"/>
                  <a:gd name="T102" fmla="*/ 65 w 4313"/>
                  <a:gd name="T103" fmla="*/ 241 h 5757"/>
                  <a:gd name="T104" fmla="*/ 138 w 4313"/>
                  <a:gd name="T105" fmla="*/ 142 h 5757"/>
                  <a:gd name="T106" fmla="*/ 237 w 4313"/>
                  <a:gd name="T107" fmla="*/ 67 h 5757"/>
                  <a:gd name="T108" fmla="*/ 358 w 4313"/>
                  <a:gd name="T109" fmla="*/ 18 h 5757"/>
                  <a:gd name="T110" fmla="*/ 496 w 4313"/>
                  <a:gd name="T111" fmla="*/ 2 h 5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13" h="5757">
                    <a:moveTo>
                      <a:pt x="1693" y="0"/>
                    </a:moveTo>
                    <a:lnTo>
                      <a:pt x="2889" y="2"/>
                    </a:lnTo>
                    <a:lnTo>
                      <a:pt x="2953" y="6"/>
                    </a:lnTo>
                    <a:lnTo>
                      <a:pt x="3014" y="16"/>
                    </a:lnTo>
                    <a:lnTo>
                      <a:pt x="3074" y="32"/>
                    </a:lnTo>
                    <a:lnTo>
                      <a:pt x="3128" y="56"/>
                    </a:lnTo>
                    <a:lnTo>
                      <a:pt x="3180" y="88"/>
                    </a:lnTo>
                    <a:lnTo>
                      <a:pt x="3229" y="126"/>
                    </a:lnTo>
                    <a:lnTo>
                      <a:pt x="3276" y="170"/>
                    </a:lnTo>
                    <a:lnTo>
                      <a:pt x="4173" y="1152"/>
                    </a:lnTo>
                    <a:lnTo>
                      <a:pt x="4215" y="1201"/>
                    </a:lnTo>
                    <a:lnTo>
                      <a:pt x="4248" y="1254"/>
                    </a:lnTo>
                    <a:lnTo>
                      <a:pt x="4276" y="1310"/>
                    </a:lnTo>
                    <a:lnTo>
                      <a:pt x="4296" y="1367"/>
                    </a:lnTo>
                    <a:lnTo>
                      <a:pt x="4310" y="1428"/>
                    </a:lnTo>
                    <a:lnTo>
                      <a:pt x="4313" y="1493"/>
                    </a:lnTo>
                    <a:lnTo>
                      <a:pt x="4313" y="2561"/>
                    </a:lnTo>
                    <a:lnTo>
                      <a:pt x="4313" y="2570"/>
                    </a:lnTo>
                    <a:lnTo>
                      <a:pt x="4311" y="2579"/>
                    </a:lnTo>
                    <a:lnTo>
                      <a:pt x="4310" y="2589"/>
                    </a:lnTo>
                    <a:lnTo>
                      <a:pt x="4207" y="2599"/>
                    </a:lnTo>
                    <a:lnTo>
                      <a:pt x="4104" y="2612"/>
                    </a:lnTo>
                    <a:lnTo>
                      <a:pt x="3995" y="2624"/>
                    </a:lnTo>
                    <a:lnTo>
                      <a:pt x="3995" y="2556"/>
                    </a:lnTo>
                    <a:lnTo>
                      <a:pt x="3995" y="2044"/>
                    </a:lnTo>
                    <a:lnTo>
                      <a:pt x="3997" y="1531"/>
                    </a:lnTo>
                    <a:lnTo>
                      <a:pt x="3995" y="1505"/>
                    </a:lnTo>
                    <a:lnTo>
                      <a:pt x="3990" y="1484"/>
                    </a:lnTo>
                    <a:lnTo>
                      <a:pt x="3980" y="1468"/>
                    </a:lnTo>
                    <a:lnTo>
                      <a:pt x="3966" y="1460"/>
                    </a:lnTo>
                    <a:lnTo>
                      <a:pt x="3945" y="1454"/>
                    </a:lnTo>
                    <a:lnTo>
                      <a:pt x="3917" y="1453"/>
                    </a:lnTo>
                    <a:lnTo>
                      <a:pt x="3517" y="1454"/>
                    </a:lnTo>
                    <a:lnTo>
                      <a:pt x="3117" y="1454"/>
                    </a:lnTo>
                    <a:lnTo>
                      <a:pt x="3069" y="1451"/>
                    </a:lnTo>
                    <a:lnTo>
                      <a:pt x="3027" y="1444"/>
                    </a:lnTo>
                    <a:lnTo>
                      <a:pt x="2992" y="1432"/>
                    </a:lnTo>
                    <a:lnTo>
                      <a:pt x="2960" y="1413"/>
                    </a:lnTo>
                    <a:lnTo>
                      <a:pt x="2938" y="1388"/>
                    </a:lnTo>
                    <a:lnTo>
                      <a:pt x="2918" y="1358"/>
                    </a:lnTo>
                    <a:lnTo>
                      <a:pt x="2904" y="1322"/>
                    </a:lnTo>
                    <a:lnTo>
                      <a:pt x="2897" y="1280"/>
                    </a:lnTo>
                    <a:lnTo>
                      <a:pt x="2894" y="1231"/>
                    </a:lnTo>
                    <a:lnTo>
                      <a:pt x="2894" y="412"/>
                    </a:lnTo>
                    <a:lnTo>
                      <a:pt x="2896" y="384"/>
                    </a:lnTo>
                    <a:lnTo>
                      <a:pt x="2899" y="357"/>
                    </a:lnTo>
                    <a:lnTo>
                      <a:pt x="2901" y="322"/>
                    </a:lnTo>
                    <a:lnTo>
                      <a:pt x="2627" y="322"/>
                    </a:lnTo>
                    <a:lnTo>
                      <a:pt x="548" y="322"/>
                    </a:lnTo>
                    <a:lnTo>
                      <a:pt x="496" y="323"/>
                    </a:lnTo>
                    <a:lnTo>
                      <a:pt x="454" y="327"/>
                    </a:lnTo>
                    <a:lnTo>
                      <a:pt x="417" y="337"/>
                    </a:lnTo>
                    <a:lnTo>
                      <a:pt x="387" y="353"/>
                    </a:lnTo>
                    <a:lnTo>
                      <a:pt x="363" y="374"/>
                    </a:lnTo>
                    <a:lnTo>
                      <a:pt x="344" y="398"/>
                    </a:lnTo>
                    <a:lnTo>
                      <a:pt x="330" y="430"/>
                    </a:lnTo>
                    <a:lnTo>
                      <a:pt x="321" y="468"/>
                    </a:lnTo>
                    <a:lnTo>
                      <a:pt x="318" y="510"/>
                    </a:lnTo>
                    <a:lnTo>
                      <a:pt x="318" y="1655"/>
                    </a:lnTo>
                    <a:lnTo>
                      <a:pt x="318" y="4542"/>
                    </a:lnTo>
                    <a:lnTo>
                      <a:pt x="318" y="5226"/>
                    </a:lnTo>
                    <a:lnTo>
                      <a:pt x="321" y="5275"/>
                    </a:lnTo>
                    <a:lnTo>
                      <a:pt x="326" y="5315"/>
                    </a:lnTo>
                    <a:lnTo>
                      <a:pt x="339" y="5350"/>
                    </a:lnTo>
                    <a:lnTo>
                      <a:pt x="354" y="5378"/>
                    </a:lnTo>
                    <a:lnTo>
                      <a:pt x="377" y="5401"/>
                    </a:lnTo>
                    <a:lnTo>
                      <a:pt x="405" y="5418"/>
                    </a:lnTo>
                    <a:lnTo>
                      <a:pt x="440" y="5429"/>
                    </a:lnTo>
                    <a:lnTo>
                      <a:pt x="482" y="5436"/>
                    </a:lnTo>
                    <a:lnTo>
                      <a:pt x="531" y="5438"/>
                    </a:lnTo>
                    <a:lnTo>
                      <a:pt x="2911" y="5436"/>
                    </a:lnTo>
                    <a:lnTo>
                      <a:pt x="2943" y="5439"/>
                    </a:lnTo>
                    <a:lnTo>
                      <a:pt x="2971" y="5448"/>
                    </a:lnTo>
                    <a:lnTo>
                      <a:pt x="2995" y="5464"/>
                    </a:lnTo>
                    <a:lnTo>
                      <a:pt x="3020" y="5486"/>
                    </a:lnTo>
                    <a:lnTo>
                      <a:pt x="3089" y="5562"/>
                    </a:lnTo>
                    <a:lnTo>
                      <a:pt x="3161" y="5633"/>
                    </a:lnTo>
                    <a:lnTo>
                      <a:pt x="3234" y="5705"/>
                    </a:lnTo>
                    <a:lnTo>
                      <a:pt x="3245" y="5715"/>
                    </a:lnTo>
                    <a:lnTo>
                      <a:pt x="3257" y="5727"/>
                    </a:lnTo>
                    <a:lnTo>
                      <a:pt x="3273" y="5741"/>
                    </a:lnTo>
                    <a:lnTo>
                      <a:pt x="3290" y="5757"/>
                    </a:lnTo>
                    <a:lnTo>
                      <a:pt x="3161" y="5757"/>
                    </a:lnTo>
                    <a:lnTo>
                      <a:pt x="3039" y="5757"/>
                    </a:lnTo>
                    <a:lnTo>
                      <a:pt x="2920" y="5757"/>
                    </a:lnTo>
                    <a:lnTo>
                      <a:pt x="506" y="5757"/>
                    </a:lnTo>
                    <a:lnTo>
                      <a:pt x="433" y="5752"/>
                    </a:lnTo>
                    <a:lnTo>
                      <a:pt x="363" y="5740"/>
                    </a:lnTo>
                    <a:lnTo>
                      <a:pt x="298" y="5720"/>
                    </a:lnTo>
                    <a:lnTo>
                      <a:pt x="237" y="5692"/>
                    </a:lnTo>
                    <a:lnTo>
                      <a:pt x="185" y="5658"/>
                    </a:lnTo>
                    <a:lnTo>
                      <a:pt x="136" y="5616"/>
                    </a:lnTo>
                    <a:lnTo>
                      <a:pt x="96" y="5565"/>
                    </a:lnTo>
                    <a:lnTo>
                      <a:pt x="61" y="5511"/>
                    </a:lnTo>
                    <a:lnTo>
                      <a:pt x="33" y="5448"/>
                    </a:lnTo>
                    <a:lnTo>
                      <a:pt x="12" y="5380"/>
                    </a:lnTo>
                    <a:lnTo>
                      <a:pt x="5" y="5338"/>
                    </a:lnTo>
                    <a:lnTo>
                      <a:pt x="2" y="5294"/>
                    </a:lnTo>
                    <a:lnTo>
                      <a:pt x="2" y="5253"/>
                    </a:lnTo>
                    <a:lnTo>
                      <a:pt x="0" y="498"/>
                    </a:lnTo>
                    <a:lnTo>
                      <a:pt x="3" y="428"/>
                    </a:lnTo>
                    <a:lnTo>
                      <a:pt x="16" y="362"/>
                    </a:lnTo>
                    <a:lnTo>
                      <a:pt x="37" y="299"/>
                    </a:lnTo>
                    <a:lnTo>
                      <a:pt x="65" y="241"/>
                    </a:lnTo>
                    <a:lnTo>
                      <a:pt x="98" y="189"/>
                    </a:lnTo>
                    <a:lnTo>
                      <a:pt x="138" y="142"/>
                    </a:lnTo>
                    <a:lnTo>
                      <a:pt x="185" y="100"/>
                    </a:lnTo>
                    <a:lnTo>
                      <a:pt x="237" y="67"/>
                    </a:lnTo>
                    <a:lnTo>
                      <a:pt x="295" y="39"/>
                    </a:lnTo>
                    <a:lnTo>
                      <a:pt x="358" y="18"/>
                    </a:lnTo>
                    <a:lnTo>
                      <a:pt x="426" y="6"/>
                    </a:lnTo>
                    <a:lnTo>
                      <a:pt x="496" y="2"/>
                    </a:lnTo>
                    <a:lnTo>
                      <a:pt x="1693" y="0"/>
                    </a:lnTo>
                    <a:close/>
                  </a:path>
                </a:pathLst>
              </a:custGeom>
              <a:grp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sp>
            <p:nvSpPr>
              <p:cNvPr id="20" name="Freeform 14"/>
              <p:cNvSpPr>
                <a:spLocks/>
              </p:cNvSpPr>
              <p:nvPr/>
            </p:nvSpPr>
            <p:spPr bwMode="auto">
              <a:xfrm>
                <a:off x="-3522663" y="5645150"/>
                <a:ext cx="2006600" cy="239713"/>
              </a:xfrm>
              <a:custGeom>
                <a:avLst/>
                <a:gdLst>
                  <a:gd name="T0" fmla="*/ 776 w 2527"/>
                  <a:gd name="T1" fmla="*/ 0 h 300"/>
                  <a:gd name="T2" fmla="*/ 2286 w 2527"/>
                  <a:gd name="T3" fmla="*/ 0 h 300"/>
                  <a:gd name="T4" fmla="*/ 2349 w 2527"/>
                  <a:gd name="T5" fmla="*/ 2 h 300"/>
                  <a:gd name="T6" fmla="*/ 2414 w 2527"/>
                  <a:gd name="T7" fmla="*/ 10 h 300"/>
                  <a:gd name="T8" fmla="*/ 2443 w 2527"/>
                  <a:gd name="T9" fmla="*/ 17 h 300"/>
                  <a:gd name="T10" fmla="*/ 2468 w 2527"/>
                  <a:gd name="T11" fmla="*/ 31 h 300"/>
                  <a:gd name="T12" fmla="*/ 2487 w 2527"/>
                  <a:gd name="T13" fmla="*/ 49 h 300"/>
                  <a:gd name="T14" fmla="*/ 2503 w 2527"/>
                  <a:gd name="T15" fmla="*/ 71 h 300"/>
                  <a:gd name="T16" fmla="*/ 2515 w 2527"/>
                  <a:gd name="T17" fmla="*/ 98 h 300"/>
                  <a:gd name="T18" fmla="*/ 2524 w 2527"/>
                  <a:gd name="T19" fmla="*/ 127 h 300"/>
                  <a:gd name="T20" fmla="*/ 2527 w 2527"/>
                  <a:gd name="T21" fmla="*/ 152 h 300"/>
                  <a:gd name="T22" fmla="*/ 2524 w 2527"/>
                  <a:gd name="T23" fmla="*/ 174 h 300"/>
                  <a:gd name="T24" fmla="*/ 2515 w 2527"/>
                  <a:gd name="T25" fmla="*/ 194 h 300"/>
                  <a:gd name="T26" fmla="*/ 2501 w 2527"/>
                  <a:gd name="T27" fmla="*/ 209 h 300"/>
                  <a:gd name="T28" fmla="*/ 2483 w 2527"/>
                  <a:gd name="T29" fmla="*/ 227 h 300"/>
                  <a:gd name="T30" fmla="*/ 2464 w 2527"/>
                  <a:gd name="T31" fmla="*/ 242 h 300"/>
                  <a:gd name="T32" fmla="*/ 2426 w 2527"/>
                  <a:gd name="T33" fmla="*/ 269 h 300"/>
                  <a:gd name="T34" fmla="*/ 2384 w 2527"/>
                  <a:gd name="T35" fmla="*/ 288 h 300"/>
                  <a:gd name="T36" fmla="*/ 2339 w 2527"/>
                  <a:gd name="T37" fmla="*/ 298 h 300"/>
                  <a:gd name="T38" fmla="*/ 2290 w 2527"/>
                  <a:gd name="T39" fmla="*/ 300 h 300"/>
                  <a:gd name="T40" fmla="*/ 1773 w 2527"/>
                  <a:gd name="T41" fmla="*/ 298 h 300"/>
                  <a:gd name="T42" fmla="*/ 1255 w 2527"/>
                  <a:gd name="T43" fmla="*/ 300 h 300"/>
                  <a:gd name="T44" fmla="*/ 1255 w 2527"/>
                  <a:gd name="T45" fmla="*/ 300 h 300"/>
                  <a:gd name="T46" fmla="*/ 186 w 2527"/>
                  <a:gd name="T47" fmla="*/ 300 h 300"/>
                  <a:gd name="T48" fmla="*/ 138 w 2527"/>
                  <a:gd name="T49" fmla="*/ 297 h 300"/>
                  <a:gd name="T50" fmla="*/ 96 w 2527"/>
                  <a:gd name="T51" fmla="*/ 284 h 300"/>
                  <a:gd name="T52" fmla="*/ 61 w 2527"/>
                  <a:gd name="T53" fmla="*/ 267 h 300"/>
                  <a:gd name="T54" fmla="*/ 33 w 2527"/>
                  <a:gd name="T55" fmla="*/ 242 h 300"/>
                  <a:gd name="T56" fmla="*/ 12 w 2527"/>
                  <a:gd name="T57" fmla="*/ 213 h 300"/>
                  <a:gd name="T58" fmla="*/ 1 w 2527"/>
                  <a:gd name="T59" fmla="*/ 180 h 300"/>
                  <a:gd name="T60" fmla="*/ 0 w 2527"/>
                  <a:gd name="T61" fmla="*/ 143 h 300"/>
                  <a:gd name="T62" fmla="*/ 8 w 2527"/>
                  <a:gd name="T63" fmla="*/ 103 h 300"/>
                  <a:gd name="T64" fmla="*/ 22 w 2527"/>
                  <a:gd name="T65" fmla="*/ 71 h 300"/>
                  <a:gd name="T66" fmla="*/ 43 w 2527"/>
                  <a:gd name="T67" fmla="*/ 47 h 300"/>
                  <a:gd name="T68" fmla="*/ 69 w 2527"/>
                  <a:gd name="T69" fmla="*/ 26 h 300"/>
                  <a:gd name="T70" fmla="*/ 101 w 2527"/>
                  <a:gd name="T71" fmla="*/ 12 h 300"/>
                  <a:gd name="T72" fmla="*/ 138 w 2527"/>
                  <a:gd name="T73" fmla="*/ 3 h 300"/>
                  <a:gd name="T74" fmla="*/ 183 w 2527"/>
                  <a:gd name="T75" fmla="*/ 0 h 300"/>
                  <a:gd name="T76" fmla="*/ 776 w 2527"/>
                  <a:gd name="T7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27" h="300">
                    <a:moveTo>
                      <a:pt x="776" y="0"/>
                    </a:moveTo>
                    <a:lnTo>
                      <a:pt x="2286" y="0"/>
                    </a:lnTo>
                    <a:lnTo>
                      <a:pt x="2349" y="2"/>
                    </a:lnTo>
                    <a:lnTo>
                      <a:pt x="2414" y="10"/>
                    </a:lnTo>
                    <a:lnTo>
                      <a:pt x="2443" y="17"/>
                    </a:lnTo>
                    <a:lnTo>
                      <a:pt x="2468" y="31"/>
                    </a:lnTo>
                    <a:lnTo>
                      <a:pt x="2487" y="49"/>
                    </a:lnTo>
                    <a:lnTo>
                      <a:pt x="2503" y="71"/>
                    </a:lnTo>
                    <a:lnTo>
                      <a:pt x="2515" y="98"/>
                    </a:lnTo>
                    <a:lnTo>
                      <a:pt x="2524" y="127"/>
                    </a:lnTo>
                    <a:lnTo>
                      <a:pt x="2527" y="152"/>
                    </a:lnTo>
                    <a:lnTo>
                      <a:pt x="2524" y="174"/>
                    </a:lnTo>
                    <a:lnTo>
                      <a:pt x="2515" y="194"/>
                    </a:lnTo>
                    <a:lnTo>
                      <a:pt x="2501" y="209"/>
                    </a:lnTo>
                    <a:lnTo>
                      <a:pt x="2483" y="227"/>
                    </a:lnTo>
                    <a:lnTo>
                      <a:pt x="2464" y="242"/>
                    </a:lnTo>
                    <a:lnTo>
                      <a:pt x="2426" y="269"/>
                    </a:lnTo>
                    <a:lnTo>
                      <a:pt x="2384" y="288"/>
                    </a:lnTo>
                    <a:lnTo>
                      <a:pt x="2339" y="298"/>
                    </a:lnTo>
                    <a:lnTo>
                      <a:pt x="2290" y="300"/>
                    </a:lnTo>
                    <a:lnTo>
                      <a:pt x="1773" y="298"/>
                    </a:lnTo>
                    <a:lnTo>
                      <a:pt x="1255" y="300"/>
                    </a:lnTo>
                    <a:lnTo>
                      <a:pt x="1255" y="300"/>
                    </a:lnTo>
                    <a:lnTo>
                      <a:pt x="186" y="300"/>
                    </a:lnTo>
                    <a:lnTo>
                      <a:pt x="138" y="297"/>
                    </a:lnTo>
                    <a:lnTo>
                      <a:pt x="96" y="284"/>
                    </a:lnTo>
                    <a:lnTo>
                      <a:pt x="61" y="267"/>
                    </a:lnTo>
                    <a:lnTo>
                      <a:pt x="33" y="242"/>
                    </a:lnTo>
                    <a:lnTo>
                      <a:pt x="12" y="213"/>
                    </a:lnTo>
                    <a:lnTo>
                      <a:pt x="1" y="180"/>
                    </a:lnTo>
                    <a:lnTo>
                      <a:pt x="0" y="143"/>
                    </a:lnTo>
                    <a:lnTo>
                      <a:pt x="8" y="103"/>
                    </a:lnTo>
                    <a:lnTo>
                      <a:pt x="22" y="71"/>
                    </a:lnTo>
                    <a:lnTo>
                      <a:pt x="43" y="47"/>
                    </a:lnTo>
                    <a:lnTo>
                      <a:pt x="69" y="26"/>
                    </a:lnTo>
                    <a:lnTo>
                      <a:pt x="101" y="12"/>
                    </a:lnTo>
                    <a:lnTo>
                      <a:pt x="138" y="3"/>
                    </a:lnTo>
                    <a:lnTo>
                      <a:pt x="183" y="0"/>
                    </a:lnTo>
                    <a:lnTo>
                      <a:pt x="776" y="0"/>
                    </a:lnTo>
                    <a:close/>
                  </a:path>
                </a:pathLst>
              </a:custGeom>
              <a:grp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sp>
            <p:nvSpPr>
              <p:cNvPr id="21" name="Freeform 15"/>
              <p:cNvSpPr>
                <a:spLocks/>
              </p:cNvSpPr>
              <p:nvPr/>
            </p:nvSpPr>
            <p:spPr bwMode="auto">
              <a:xfrm>
                <a:off x="-3522663" y="6330950"/>
                <a:ext cx="1511300" cy="234950"/>
              </a:xfrm>
              <a:custGeom>
                <a:avLst/>
                <a:gdLst>
                  <a:gd name="T0" fmla="*/ 651 w 1904"/>
                  <a:gd name="T1" fmla="*/ 0 h 295"/>
                  <a:gd name="T2" fmla="*/ 1853 w 1904"/>
                  <a:gd name="T3" fmla="*/ 2 h 295"/>
                  <a:gd name="T4" fmla="*/ 1876 w 1904"/>
                  <a:gd name="T5" fmla="*/ 3 h 295"/>
                  <a:gd name="T6" fmla="*/ 1904 w 1904"/>
                  <a:gd name="T7" fmla="*/ 5 h 295"/>
                  <a:gd name="T8" fmla="*/ 1867 w 1904"/>
                  <a:gd name="T9" fmla="*/ 94 h 295"/>
                  <a:gd name="T10" fmla="*/ 1832 w 1904"/>
                  <a:gd name="T11" fmla="*/ 181 h 295"/>
                  <a:gd name="T12" fmla="*/ 1796 w 1904"/>
                  <a:gd name="T13" fmla="*/ 265 h 295"/>
                  <a:gd name="T14" fmla="*/ 1785 w 1904"/>
                  <a:gd name="T15" fmla="*/ 276 h 295"/>
                  <a:gd name="T16" fmla="*/ 1770 w 1904"/>
                  <a:gd name="T17" fmla="*/ 284 h 295"/>
                  <a:gd name="T18" fmla="*/ 1752 w 1904"/>
                  <a:gd name="T19" fmla="*/ 291 h 295"/>
                  <a:gd name="T20" fmla="*/ 1735 w 1904"/>
                  <a:gd name="T21" fmla="*/ 293 h 295"/>
                  <a:gd name="T22" fmla="*/ 1288 w 1904"/>
                  <a:gd name="T23" fmla="*/ 295 h 295"/>
                  <a:gd name="T24" fmla="*/ 839 w 1904"/>
                  <a:gd name="T25" fmla="*/ 295 h 295"/>
                  <a:gd name="T26" fmla="*/ 160 w 1904"/>
                  <a:gd name="T27" fmla="*/ 295 h 295"/>
                  <a:gd name="T28" fmla="*/ 118 w 1904"/>
                  <a:gd name="T29" fmla="*/ 290 h 295"/>
                  <a:gd name="T30" fmla="*/ 82 w 1904"/>
                  <a:gd name="T31" fmla="*/ 277 h 295"/>
                  <a:gd name="T32" fmla="*/ 50 w 1904"/>
                  <a:gd name="T33" fmla="*/ 258 h 295"/>
                  <a:gd name="T34" fmla="*/ 26 w 1904"/>
                  <a:gd name="T35" fmla="*/ 232 h 295"/>
                  <a:gd name="T36" fmla="*/ 8 w 1904"/>
                  <a:gd name="T37" fmla="*/ 202 h 295"/>
                  <a:gd name="T38" fmla="*/ 0 w 1904"/>
                  <a:gd name="T39" fmla="*/ 167 h 295"/>
                  <a:gd name="T40" fmla="*/ 1 w 1904"/>
                  <a:gd name="T41" fmla="*/ 131 h 295"/>
                  <a:gd name="T42" fmla="*/ 10 w 1904"/>
                  <a:gd name="T43" fmla="*/ 94 h 295"/>
                  <a:gd name="T44" fmla="*/ 24 w 1904"/>
                  <a:gd name="T45" fmla="*/ 66 h 295"/>
                  <a:gd name="T46" fmla="*/ 45 w 1904"/>
                  <a:gd name="T47" fmla="*/ 43 h 295"/>
                  <a:gd name="T48" fmla="*/ 69 w 1904"/>
                  <a:gd name="T49" fmla="*/ 24 h 295"/>
                  <a:gd name="T50" fmla="*/ 99 w 1904"/>
                  <a:gd name="T51" fmla="*/ 12 h 295"/>
                  <a:gd name="T52" fmla="*/ 132 w 1904"/>
                  <a:gd name="T53" fmla="*/ 3 h 295"/>
                  <a:gd name="T54" fmla="*/ 171 w 1904"/>
                  <a:gd name="T55" fmla="*/ 2 h 295"/>
                  <a:gd name="T56" fmla="*/ 651 w 1904"/>
                  <a:gd name="T5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04" h="295">
                    <a:moveTo>
                      <a:pt x="651" y="0"/>
                    </a:moveTo>
                    <a:lnTo>
                      <a:pt x="1853" y="2"/>
                    </a:lnTo>
                    <a:lnTo>
                      <a:pt x="1876" y="3"/>
                    </a:lnTo>
                    <a:lnTo>
                      <a:pt x="1904" y="5"/>
                    </a:lnTo>
                    <a:lnTo>
                      <a:pt x="1867" y="94"/>
                    </a:lnTo>
                    <a:lnTo>
                      <a:pt x="1832" y="181"/>
                    </a:lnTo>
                    <a:lnTo>
                      <a:pt x="1796" y="265"/>
                    </a:lnTo>
                    <a:lnTo>
                      <a:pt x="1785" y="276"/>
                    </a:lnTo>
                    <a:lnTo>
                      <a:pt x="1770" y="284"/>
                    </a:lnTo>
                    <a:lnTo>
                      <a:pt x="1752" y="291"/>
                    </a:lnTo>
                    <a:lnTo>
                      <a:pt x="1735" y="293"/>
                    </a:lnTo>
                    <a:lnTo>
                      <a:pt x="1288" y="295"/>
                    </a:lnTo>
                    <a:lnTo>
                      <a:pt x="839" y="295"/>
                    </a:lnTo>
                    <a:lnTo>
                      <a:pt x="160" y="295"/>
                    </a:lnTo>
                    <a:lnTo>
                      <a:pt x="118" y="290"/>
                    </a:lnTo>
                    <a:lnTo>
                      <a:pt x="82" y="277"/>
                    </a:lnTo>
                    <a:lnTo>
                      <a:pt x="50" y="258"/>
                    </a:lnTo>
                    <a:lnTo>
                      <a:pt x="26" y="232"/>
                    </a:lnTo>
                    <a:lnTo>
                      <a:pt x="8" y="202"/>
                    </a:lnTo>
                    <a:lnTo>
                      <a:pt x="0" y="167"/>
                    </a:lnTo>
                    <a:lnTo>
                      <a:pt x="1" y="131"/>
                    </a:lnTo>
                    <a:lnTo>
                      <a:pt x="10" y="94"/>
                    </a:lnTo>
                    <a:lnTo>
                      <a:pt x="24" y="66"/>
                    </a:lnTo>
                    <a:lnTo>
                      <a:pt x="45" y="43"/>
                    </a:lnTo>
                    <a:lnTo>
                      <a:pt x="69" y="24"/>
                    </a:lnTo>
                    <a:lnTo>
                      <a:pt x="99" y="12"/>
                    </a:lnTo>
                    <a:lnTo>
                      <a:pt x="132" y="3"/>
                    </a:lnTo>
                    <a:lnTo>
                      <a:pt x="171" y="2"/>
                    </a:lnTo>
                    <a:lnTo>
                      <a:pt x="651" y="0"/>
                    </a:lnTo>
                    <a:close/>
                  </a:path>
                </a:pathLst>
              </a:custGeom>
              <a:grp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sp>
            <p:nvSpPr>
              <p:cNvPr id="22" name="Freeform 16"/>
              <p:cNvSpPr>
                <a:spLocks/>
              </p:cNvSpPr>
              <p:nvPr/>
            </p:nvSpPr>
            <p:spPr bwMode="auto">
              <a:xfrm>
                <a:off x="-3521075" y="7015163"/>
                <a:ext cx="1368425" cy="236538"/>
              </a:xfrm>
              <a:custGeom>
                <a:avLst/>
                <a:gdLst>
                  <a:gd name="T0" fmla="*/ 1622 w 1723"/>
                  <a:gd name="T1" fmla="*/ 0 h 299"/>
                  <a:gd name="T2" fmla="*/ 1695 w 1723"/>
                  <a:gd name="T3" fmla="*/ 0 h 299"/>
                  <a:gd name="T4" fmla="*/ 1704 w 1723"/>
                  <a:gd name="T5" fmla="*/ 98 h 299"/>
                  <a:gd name="T6" fmla="*/ 1713 w 1723"/>
                  <a:gd name="T7" fmla="*/ 196 h 299"/>
                  <a:gd name="T8" fmla="*/ 1723 w 1723"/>
                  <a:gd name="T9" fmla="*/ 299 h 299"/>
                  <a:gd name="T10" fmla="*/ 1652 w 1723"/>
                  <a:gd name="T11" fmla="*/ 299 h 299"/>
                  <a:gd name="T12" fmla="*/ 1585 w 1723"/>
                  <a:gd name="T13" fmla="*/ 299 h 299"/>
                  <a:gd name="T14" fmla="*/ 178 w 1723"/>
                  <a:gd name="T15" fmla="*/ 297 h 299"/>
                  <a:gd name="T16" fmla="*/ 135 w 1723"/>
                  <a:gd name="T17" fmla="*/ 294 h 299"/>
                  <a:gd name="T18" fmla="*/ 98 w 1723"/>
                  <a:gd name="T19" fmla="*/ 287 h 299"/>
                  <a:gd name="T20" fmla="*/ 67 w 1723"/>
                  <a:gd name="T21" fmla="*/ 273 h 299"/>
                  <a:gd name="T22" fmla="*/ 42 w 1723"/>
                  <a:gd name="T23" fmla="*/ 255 h 299"/>
                  <a:gd name="T24" fmla="*/ 23 w 1723"/>
                  <a:gd name="T25" fmla="*/ 231 h 299"/>
                  <a:gd name="T26" fmla="*/ 9 w 1723"/>
                  <a:gd name="T27" fmla="*/ 201 h 299"/>
                  <a:gd name="T28" fmla="*/ 0 w 1723"/>
                  <a:gd name="T29" fmla="*/ 163 h 299"/>
                  <a:gd name="T30" fmla="*/ 0 w 1723"/>
                  <a:gd name="T31" fmla="*/ 124 h 299"/>
                  <a:gd name="T32" fmla="*/ 9 w 1723"/>
                  <a:gd name="T33" fmla="*/ 91 h 299"/>
                  <a:gd name="T34" fmla="*/ 28 w 1723"/>
                  <a:gd name="T35" fmla="*/ 61 h 299"/>
                  <a:gd name="T36" fmla="*/ 53 w 1723"/>
                  <a:gd name="T37" fmla="*/ 37 h 299"/>
                  <a:gd name="T38" fmla="*/ 86 w 1723"/>
                  <a:gd name="T39" fmla="*/ 18 h 299"/>
                  <a:gd name="T40" fmla="*/ 124 w 1723"/>
                  <a:gd name="T41" fmla="*/ 6 h 299"/>
                  <a:gd name="T42" fmla="*/ 170 w 1723"/>
                  <a:gd name="T43" fmla="*/ 2 h 299"/>
                  <a:gd name="T44" fmla="*/ 803 w 1723"/>
                  <a:gd name="T45" fmla="*/ 0 h 299"/>
                  <a:gd name="T46" fmla="*/ 1622 w 1723"/>
                  <a:gd name="T4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23" h="299">
                    <a:moveTo>
                      <a:pt x="1622" y="0"/>
                    </a:moveTo>
                    <a:lnTo>
                      <a:pt x="1695" y="0"/>
                    </a:lnTo>
                    <a:lnTo>
                      <a:pt x="1704" y="98"/>
                    </a:lnTo>
                    <a:lnTo>
                      <a:pt x="1713" y="196"/>
                    </a:lnTo>
                    <a:lnTo>
                      <a:pt x="1723" y="299"/>
                    </a:lnTo>
                    <a:lnTo>
                      <a:pt x="1652" y="299"/>
                    </a:lnTo>
                    <a:lnTo>
                      <a:pt x="1585" y="299"/>
                    </a:lnTo>
                    <a:lnTo>
                      <a:pt x="178" y="297"/>
                    </a:lnTo>
                    <a:lnTo>
                      <a:pt x="135" y="294"/>
                    </a:lnTo>
                    <a:lnTo>
                      <a:pt x="98" y="287"/>
                    </a:lnTo>
                    <a:lnTo>
                      <a:pt x="67" y="273"/>
                    </a:lnTo>
                    <a:lnTo>
                      <a:pt x="42" y="255"/>
                    </a:lnTo>
                    <a:lnTo>
                      <a:pt x="23" y="231"/>
                    </a:lnTo>
                    <a:lnTo>
                      <a:pt x="9" y="201"/>
                    </a:lnTo>
                    <a:lnTo>
                      <a:pt x="0" y="163"/>
                    </a:lnTo>
                    <a:lnTo>
                      <a:pt x="0" y="124"/>
                    </a:lnTo>
                    <a:lnTo>
                      <a:pt x="9" y="91"/>
                    </a:lnTo>
                    <a:lnTo>
                      <a:pt x="28" y="61"/>
                    </a:lnTo>
                    <a:lnTo>
                      <a:pt x="53" y="37"/>
                    </a:lnTo>
                    <a:lnTo>
                      <a:pt x="86" y="18"/>
                    </a:lnTo>
                    <a:lnTo>
                      <a:pt x="124" y="6"/>
                    </a:lnTo>
                    <a:lnTo>
                      <a:pt x="170" y="2"/>
                    </a:lnTo>
                    <a:lnTo>
                      <a:pt x="803" y="0"/>
                    </a:lnTo>
                    <a:lnTo>
                      <a:pt x="1622" y="0"/>
                    </a:lnTo>
                    <a:close/>
                  </a:path>
                </a:pathLst>
              </a:custGeom>
              <a:grp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sp>
            <p:nvSpPr>
              <p:cNvPr id="23" name="Freeform 17"/>
              <p:cNvSpPr>
                <a:spLocks/>
              </p:cNvSpPr>
              <p:nvPr/>
            </p:nvSpPr>
            <p:spPr bwMode="auto">
              <a:xfrm>
                <a:off x="-3533775" y="4962525"/>
                <a:ext cx="1152525" cy="236538"/>
              </a:xfrm>
              <a:custGeom>
                <a:avLst/>
                <a:gdLst>
                  <a:gd name="T0" fmla="*/ 370 w 1450"/>
                  <a:gd name="T1" fmla="*/ 0 h 297"/>
                  <a:gd name="T2" fmla="*/ 584 w 1450"/>
                  <a:gd name="T3" fmla="*/ 0 h 297"/>
                  <a:gd name="T4" fmla="*/ 1283 w 1450"/>
                  <a:gd name="T5" fmla="*/ 0 h 297"/>
                  <a:gd name="T6" fmla="*/ 1326 w 1450"/>
                  <a:gd name="T7" fmla="*/ 6 h 297"/>
                  <a:gd name="T8" fmla="*/ 1365 w 1450"/>
                  <a:gd name="T9" fmla="*/ 18 h 297"/>
                  <a:gd name="T10" fmla="*/ 1398 w 1450"/>
                  <a:gd name="T11" fmla="*/ 37 h 297"/>
                  <a:gd name="T12" fmla="*/ 1422 w 1450"/>
                  <a:gd name="T13" fmla="*/ 63 h 297"/>
                  <a:gd name="T14" fmla="*/ 1441 w 1450"/>
                  <a:gd name="T15" fmla="*/ 93 h 297"/>
                  <a:gd name="T16" fmla="*/ 1450 w 1450"/>
                  <a:gd name="T17" fmla="*/ 128 h 297"/>
                  <a:gd name="T18" fmla="*/ 1450 w 1450"/>
                  <a:gd name="T19" fmla="*/ 164 h 297"/>
                  <a:gd name="T20" fmla="*/ 1440 w 1450"/>
                  <a:gd name="T21" fmla="*/ 203 h 297"/>
                  <a:gd name="T22" fmla="*/ 1424 w 1450"/>
                  <a:gd name="T23" fmla="*/ 234 h 297"/>
                  <a:gd name="T24" fmla="*/ 1403 w 1450"/>
                  <a:gd name="T25" fmla="*/ 259 h 297"/>
                  <a:gd name="T26" fmla="*/ 1377 w 1450"/>
                  <a:gd name="T27" fmla="*/ 276 h 297"/>
                  <a:gd name="T28" fmla="*/ 1349 w 1450"/>
                  <a:gd name="T29" fmla="*/ 288 h 297"/>
                  <a:gd name="T30" fmla="*/ 1316 w 1450"/>
                  <a:gd name="T31" fmla="*/ 295 h 297"/>
                  <a:gd name="T32" fmla="*/ 1281 w 1450"/>
                  <a:gd name="T33" fmla="*/ 297 h 297"/>
                  <a:gd name="T34" fmla="*/ 789 w 1450"/>
                  <a:gd name="T35" fmla="*/ 297 h 297"/>
                  <a:gd name="T36" fmla="*/ 726 w 1450"/>
                  <a:gd name="T37" fmla="*/ 297 h 297"/>
                  <a:gd name="T38" fmla="*/ 726 w 1450"/>
                  <a:gd name="T39" fmla="*/ 297 h 297"/>
                  <a:gd name="T40" fmla="*/ 460 w 1450"/>
                  <a:gd name="T41" fmla="*/ 297 h 297"/>
                  <a:gd name="T42" fmla="*/ 193 w 1450"/>
                  <a:gd name="T43" fmla="*/ 295 h 297"/>
                  <a:gd name="T44" fmla="*/ 153 w 1450"/>
                  <a:gd name="T45" fmla="*/ 294 h 297"/>
                  <a:gd name="T46" fmla="*/ 115 w 1450"/>
                  <a:gd name="T47" fmla="*/ 288 h 297"/>
                  <a:gd name="T48" fmla="*/ 76 w 1450"/>
                  <a:gd name="T49" fmla="*/ 276 h 297"/>
                  <a:gd name="T50" fmla="*/ 50 w 1450"/>
                  <a:gd name="T51" fmla="*/ 260 h 297"/>
                  <a:gd name="T52" fmla="*/ 29 w 1450"/>
                  <a:gd name="T53" fmla="*/ 238 h 297"/>
                  <a:gd name="T54" fmla="*/ 14 w 1450"/>
                  <a:gd name="T55" fmla="*/ 211 h 297"/>
                  <a:gd name="T56" fmla="*/ 3 w 1450"/>
                  <a:gd name="T57" fmla="*/ 182 h 297"/>
                  <a:gd name="T58" fmla="*/ 0 w 1450"/>
                  <a:gd name="T59" fmla="*/ 150 h 297"/>
                  <a:gd name="T60" fmla="*/ 3 w 1450"/>
                  <a:gd name="T61" fmla="*/ 121 h 297"/>
                  <a:gd name="T62" fmla="*/ 15 w 1450"/>
                  <a:gd name="T63" fmla="*/ 86 h 297"/>
                  <a:gd name="T64" fmla="*/ 31 w 1450"/>
                  <a:gd name="T65" fmla="*/ 56 h 297"/>
                  <a:gd name="T66" fmla="*/ 56 w 1450"/>
                  <a:gd name="T67" fmla="*/ 33 h 297"/>
                  <a:gd name="T68" fmla="*/ 83 w 1450"/>
                  <a:gd name="T69" fmla="*/ 16 h 297"/>
                  <a:gd name="T70" fmla="*/ 117 w 1450"/>
                  <a:gd name="T71" fmla="*/ 6 h 297"/>
                  <a:gd name="T72" fmla="*/ 155 w 1450"/>
                  <a:gd name="T73" fmla="*/ 2 h 297"/>
                  <a:gd name="T74" fmla="*/ 370 w 1450"/>
                  <a:gd name="T75"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0" h="297">
                    <a:moveTo>
                      <a:pt x="370" y="0"/>
                    </a:moveTo>
                    <a:lnTo>
                      <a:pt x="584" y="0"/>
                    </a:lnTo>
                    <a:lnTo>
                      <a:pt x="1283" y="0"/>
                    </a:lnTo>
                    <a:lnTo>
                      <a:pt x="1326" y="6"/>
                    </a:lnTo>
                    <a:lnTo>
                      <a:pt x="1365" y="18"/>
                    </a:lnTo>
                    <a:lnTo>
                      <a:pt x="1398" y="37"/>
                    </a:lnTo>
                    <a:lnTo>
                      <a:pt x="1422" y="63"/>
                    </a:lnTo>
                    <a:lnTo>
                      <a:pt x="1441" y="93"/>
                    </a:lnTo>
                    <a:lnTo>
                      <a:pt x="1450" y="128"/>
                    </a:lnTo>
                    <a:lnTo>
                      <a:pt x="1450" y="164"/>
                    </a:lnTo>
                    <a:lnTo>
                      <a:pt x="1440" y="203"/>
                    </a:lnTo>
                    <a:lnTo>
                      <a:pt x="1424" y="234"/>
                    </a:lnTo>
                    <a:lnTo>
                      <a:pt x="1403" y="259"/>
                    </a:lnTo>
                    <a:lnTo>
                      <a:pt x="1377" y="276"/>
                    </a:lnTo>
                    <a:lnTo>
                      <a:pt x="1349" y="288"/>
                    </a:lnTo>
                    <a:lnTo>
                      <a:pt x="1316" y="295"/>
                    </a:lnTo>
                    <a:lnTo>
                      <a:pt x="1281" y="297"/>
                    </a:lnTo>
                    <a:lnTo>
                      <a:pt x="789" y="297"/>
                    </a:lnTo>
                    <a:lnTo>
                      <a:pt x="726" y="297"/>
                    </a:lnTo>
                    <a:lnTo>
                      <a:pt x="726" y="297"/>
                    </a:lnTo>
                    <a:lnTo>
                      <a:pt x="460" y="297"/>
                    </a:lnTo>
                    <a:lnTo>
                      <a:pt x="193" y="295"/>
                    </a:lnTo>
                    <a:lnTo>
                      <a:pt x="153" y="294"/>
                    </a:lnTo>
                    <a:lnTo>
                      <a:pt x="115" y="288"/>
                    </a:lnTo>
                    <a:lnTo>
                      <a:pt x="76" y="276"/>
                    </a:lnTo>
                    <a:lnTo>
                      <a:pt x="50" y="260"/>
                    </a:lnTo>
                    <a:lnTo>
                      <a:pt x="29" y="238"/>
                    </a:lnTo>
                    <a:lnTo>
                      <a:pt x="14" y="211"/>
                    </a:lnTo>
                    <a:lnTo>
                      <a:pt x="3" y="182"/>
                    </a:lnTo>
                    <a:lnTo>
                      <a:pt x="0" y="150"/>
                    </a:lnTo>
                    <a:lnTo>
                      <a:pt x="3" y="121"/>
                    </a:lnTo>
                    <a:lnTo>
                      <a:pt x="15" y="86"/>
                    </a:lnTo>
                    <a:lnTo>
                      <a:pt x="31" y="56"/>
                    </a:lnTo>
                    <a:lnTo>
                      <a:pt x="56" y="33"/>
                    </a:lnTo>
                    <a:lnTo>
                      <a:pt x="83" y="16"/>
                    </a:lnTo>
                    <a:lnTo>
                      <a:pt x="117" y="6"/>
                    </a:lnTo>
                    <a:lnTo>
                      <a:pt x="155" y="2"/>
                    </a:lnTo>
                    <a:lnTo>
                      <a:pt x="370" y="0"/>
                    </a:lnTo>
                    <a:close/>
                  </a:path>
                </a:pathLst>
              </a:custGeom>
              <a:grp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sp>
            <p:nvSpPr>
              <p:cNvPr id="28" name="Freeform 18"/>
              <p:cNvSpPr>
                <a:spLocks noEditPoints="1"/>
              </p:cNvSpPr>
              <p:nvPr/>
            </p:nvSpPr>
            <p:spPr bwMode="auto">
              <a:xfrm>
                <a:off x="-1879600" y="5867400"/>
                <a:ext cx="2211388" cy="2211388"/>
              </a:xfrm>
              <a:custGeom>
                <a:avLst/>
                <a:gdLst>
                  <a:gd name="T0" fmla="*/ 1195 w 2786"/>
                  <a:gd name="T1" fmla="*/ 1597 h 2786"/>
                  <a:gd name="T2" fmla="*/ 532 w 2786"/>
                  <a:gd name="T3" fmla="*/ 1540 h 2786"/>
                  <a:gd name="T4" fmla="*/ 1195 w 2786"/>
                  <a:gd name="T5" fmla="*/ 2203 h 2786"/>
                  <a:gd name="T6" fmla="*/ 2100 w 2786"/>
                  <a:gd name="T7" fmla="*/ 695 h 2786"/>
                  <a:gd name="T8" fmla="*/ 1522 w 2786"/>
                  <a:gd name="T9" fmla="*/ 5 h 2786"/>
                  <a:gd name="T10" fmla="*/ 1752 w 2786"/>
                  <a:gd name="T11" fmla="*/ 47 h 2786"/>
                  <a:gd name="T12" fmla="*/ 1967 w 2786"/>
                  <a:gd name="T13" fmla="*/ 124 h 2786"/>
                  <a:gd name="T14" fmla="*/ 2166 w 2786"/>
                  <a:gd name="T15" fmla="*/ 236 h 2786"/>
                  <a:gd name="T16" fmla="*/ 2342 w 2786"/>
                  <a:gd name="T17" fmla="*/ 375 h 2786"/>
                  <a:gd name="T18" fmla="*/ 2494 w 2786"/>
                  <a:gd name="T19" fmla="*/ 543 h 2786"/>
                  <a:gd name="T20" fmla="*/ 2618 w 2786"/>
                  <a:gd name="T21" fmla="*/ 731 h 2786"/>
                  <a:gd name="T22" fmla="*/ 2710 w 2786"/>
                  <a:gd name="T23" fmla="*/ 939 h 2786"/>
                  <a:gd name="T24" fmla="*/ 2768 w 2786"/>
                  <a:gd name="T25" fmla="*/ 1163 h 2786"/>
                  <a:gd name="T26" fmla="*/ 2786 w 2786"/>
                  <a:gd name="T27" fmla="*/ 1400 h 2786"/>
                  <a:gd name="T28" fmla="*/ 2765 w 2786"/>
                  <a:gd name="T29" fmla="*/ 1637 h 2786"/>
                  <a:gd name="T30" fmla="*/ 2703 w 2786"/>
                  <a:gd name="T31" fmla="*/ 1862 h 2786"/>
                  <a:gd name="T32" fmla="*/ 2609 w 2786"/>
                  <a:gd name="T33" fmla="*/ 2070 h 2786"/>
                  <a:gd name="T34" fmla="*/ 2484 w 2786"/>
                  <a:gd name="T35" fmla="*/ 2257 h 2786"/>
                  <a:gd name="T36" fmla="*/ 2330 w 2786"/>
                  <a:gd name="T37" fmla="*/ 2423 h 2786"/>
                  <a:gd name="T38" fmla="*/ 2150 w 2786"/>
                  <a:gd name="T39" fmla="*/ 2561 h 2786"/>
                  <a:gd name="T40" fmla="*/ 1951 w 2786"/>
                  <a:gd name="T41" fmla="*/ 2669 h 2786"/>
                  <a:gd name="T42" fmla="*/ 1733 w 2786"/>
                  <a:gd name="T43" fmla="*/ 2744 h 2786"/>
                  <a:gd name="T44" fmla="*/ 1503 w 2786"/>
                  <a:gd name="T45" fmla="*/ 2782 h 2786"/>
                  <a:gd name="T46" fmla="*/ 1262 w 2786"/>
                  <a:gd name="T47" fmla="*/ 2781 h 2786"/>
                  <a:gd name="T48" fmla="*/ 1031 w 2786"/>
                  <a:gd name="T49" fmla="*/ 2739 h 2786"/>
                  <a:gd name="T50" fmla="*/ 815 w 2786"/>
                  <a:gd name="T51" fmla="*/ 2662 h 2786"/>
                  <a:gd name="T52" fmla="*/ 618 w 2786"/>
                  <a:gd name="T53" fmla="*/ 2552 h 2786"/>
                  <a:gd name="T54" fmla="*/ 441 w 2786"/>
                  <a:gd name="T55" fmla="*/ 2412 h 2786"/>
                  <a:gd name="T56" fmla="*/ 290 w 2786"/>
                  <a:gd name="T57" fmla="*/ 2245 h 2786"/>
                  <a:gd name="T58" fmla="*/ 167 w 2786"/>
                  <a:gd name="T59" fmla="*/ 2056 h 2786"/>
                  <a:gd name="T60" fmla="*/ 75 w 2786"/>
                  <a:gd name="T61" fmla="*/ 1849 h 2786"/>
                  <a:gd name="T62" fmla="*/ 17 w 2786"/>
                  <a:gd name="T63" fmla="*/ 1623 h 2786"/>
                  <a:gd name="T64" fmla="*/ 0 w 2786"/>
                  <a:gd name="T65" fmla="*/ 1386 h 2786"/>
                  <a:gd name="T66" fmla="*/ 21 w 2786"/>
                  <a:gd name="T67" fmla="*/ 1149 h 2786"/>
                  <a:gd name="T68" fmla="*/ 80 w 2786"/>
                  <a:gd name="T69" fmla="*/ 923 h 2786"/>
                  <a:gd name="T70" fmla="*/ 174 w 2786"/>
                  <a:gd name="T71" fmla="*/ 716 h 2786"/>
                  <a:gd name="T72" fmla="*/ 300 w 2786"/>
                  <a:gd name="T73" fmla="*/ 527 h 2786"/>
                  <a:gd name="T74" fmla="*/ 454 w 2786"/>
                  <a:gd name="T75" fmla="*/ 363 h 2786"/>
                  <a:gd name="T76" fmla="*/ 632 w 2786"/>
                  <a:gd name="T77" fmla="*/ 225 h 2786"/>
                  <a:gd name="T78" fmla="*/ 831 w 2786"/>
                  <a:gd name="T79" fmla="*/ 117 h 2786"/>
                  <a:gd name="T80" fmla="*/ 1049 w 2786"/>
                  <a:gd name="T81" fmla="*/ 42 h 2786"/>
                  <a:gd name="T82" fmla="*/ 1281 w 2786"/>
                  <a:gd name="T83" fmla="*/ 4 h 2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86" h="2786">
                    <a:moveTo>
                      <a:pt x="2100" y="695"/>
                    </a:moveTo>
                    <a:lnTo>
                      <a:pt x="1195" y="1597"/>
                    </a:lnTo>
                    <a:lnTo>
                      <a:pt x="834" y="1236"/>
                    </a:lnTo>
                    <a:lnTo>
                      <a:pt x="532" y="1540"/>
                    </a:lnTo>
                    <a:lnTo>
                      <a:pt x="1195" y="2203"/>
                    </a:lnTo>
                    <a:lnTo>
                      <a:pt x="1195" y="2203"/>
                    </a:lnTo>
                    <a:lnTo>
                      <a:pt x="2402" y="997"/>
                    </a:lnTo>
                    <a:lnTo>
                      <a:pt x="2100" y="695"/>
                    </a:lnTo>
                    <a:close/>
                    <a:moveTo>
                      <a:pt x="1401" y="0"/>
                    </a:moveTo>
                    <a:lnTo>
                      <a:pt x="1522" y="5"/>
                    </a:lnTo>
                    <a:lnTo>
                      <a:pt x="1639" y="21"/>
                    </a:lnTo>
                    <a:lnTo>
                      <a:pt x="1752" y="47"/>
                    </a:lnTo>
                    <a:lnTo>
                      <a:pt x="1862" y="82"/>
                    </a:lnTo>
                    <a:lnTo>
                      <a:pt x="1967" y="124"/>
                    </a:lnTo>
                    <a:lnTo>
                      <a:pt x="2070" y="176"/>
                    </a:lnTo>
                    <a:lnTo>
                      <a:pt x="2166" y="236"/>
                    </a:lnTo>
                    <a:lnTo>
                      <a:pt x="2257" y="302"/>
                    </a:lnTo>
                    <a:lnTo>
                      <a:pt x="2342" y="375"/>
                    </a:lnTo>
                    <a:lnTo>
                      <a:pt x="2422" y="456"/>
                    </a:lnTo>
                    <a:lnTo>
                      <a:pt x="2494" y="543"/>
                    </a:lnTo>
                    <a:lnTo>
                      <a:pt x="2560" y="634"/>
                    </a:lnTo>
                    <a:lnTo>
                      <a:pt x="2618" y="731"/>
                    </a:lnTo>
                    <a:lnTo>
                      <a:pt x="2669" y="833"/>
                    </a:lnTo>
                    <a:lnTo>
                      <a:pt x="2710" y="939"/>
                    </a:lnTo>
                    <a:lnTo>
                      <a:pt x="2744" y="1049"/>
                    </a:lnTo>
                    <a:lnTo>
                      <a:pt x="2768" y="1163"/>
                    </a:lnTo>
                    <a:lnTo>
                      <a:pt x="2782" y="1279"/>
                    </a:lnTo>
                    <a:lnTo>
                      <a:pt x="2786" y="1400"/>
                    </a:lnTo>
                    <a:lnTo>
                      <a:pt x="2780" y="1520"/>
                    </a:lnTo>
                    <a:lnTo>
                      <a:pt x="2765" y="1637"/>
                    </a:lnTo>
                    <a:lnTo>
                      <a:pt x="2738" y="1751"/>
                    </a:lnTo>
                    <a:lnTo>
                      <a:pt x="2703" y="1862"/>
                    </a:lnTo>
                    <a:lnTo>
                      <a:pt x="2662" y="1967"/>
                    </a:lnTo>
                    <a:lnTo>
                      <a:pt x="2609" y="2070"/>
                    </a:lnTo>
                    <a:lnTo>
                      <a:pt x="2550" y="2166"/>
                    </a:lnTo>
                    <a:lnTo>
                      <a:pt x="2484" y="2257"/>
                    </a:lnTo>
                    <a:lnTo>
                      <a:pt x="2410" y="2342"/>
                    </a:lnTo>
                    <a:lnTo>
                      <a:pt x="2330" y="2423"/>
                    </a:lnTo>
                    <a:lnTo>
                      <a:pt x="2243" y="2494"/>
                    </a:lnTo>
                    <a:lnTo>
                      <a:pt x="2150" y="2561"/>
                    </a:lnTo>
                    <a:lnTo>
                      <a:pt x="2054" y="2618"/>
                    </a:lnTo>
                    <a:lnTo>
                      <a:pt x="1951" y="2669"/>
                    </a:lnTo>
                    <a:lnTo>
                      <a:pt x="1845" y="2711"/>
                    </a:lnTo>
                    <a:lnTo>
                      <a:pt x="1733" y="2744"/>
                    </a:lnTo>
                    <a:lnTo>
                      <a:pt x="1620" y="2767"/>
                    </a:lnTo>
                    <a:lnTo>
                      <a:pt x="1503" y="2782"/>
                    </a:lnTo>
                    <a:lnTo>
                      <a:pt x="1382" y="2786"/>
                    </a:lnTo>
                    <a:lnTo>
                      <a:pt x="1262" y="2781"/>
                    </a:lnTo>
                    <a:lnTo>
                      <a:pt x="1145" y="2765"/>
                    </a:lnTo>
                    <a:lnTo>
                      <a:pt x="1031" y="2739"/>
                    </a:lnTo>
                    <a:lnTo>
                      <a:pt x="921" y="2704"/>
                    </a:lnTo>
                    <a:lnTo>
                      <a:pt x="815" y="2662"/>
                    </a:lnTo>
                    <a:lnTo>
                      <a:pt x="714" y="2610"/>
                    </a:lnTo>
                    <a:lnTo>
                      <a:pt x="618" y="2552"/>
                    </a:lnTo>
                    <a:lnTo>
                      <a:pt x="525" y="2486"/>
                    </a:lnTo>
                    <a:lnTo>
                      <a:pt x="441" y="2412"/>
                    </a:lnTo>
                    <a:lnTo>
                      <a:pt x="361" y="2332"/>
                    </a:lnTo>
                    <a:lnTo>
                      <a:pt x="290" y="2245"/>
                    </a:lnTo>
                    <a:lnTo>
                      <a:pt x="225" y="2154"/>
                    </a:lnTo>
                    <a:lnTo>
                      <a:pt x="167" y="2056"/>
                    </a:lnTo>
                    <a:lnTo>
                      <a:pt x="117" y="1955"/>
                    </a:lnTo>
                    <a:lnTo>
                      <a:pt x="75" y="1849"/>
                    </a:lnTo>
                    <a:lnTo>
                      <a:pt x="42" y="1739"/>
                    </a:lnTo>
                    <a:lnTo>
                      <a:pt x="17" y="1623"/>
                    </a:lnTo>
                    <a:lnTo>
                      <a:pt x="3" y="1506"/>
                    </a:lnTo>
                    <a:lnTo>
                      <a:pt x="0" y="1386"/>
                    </a:lnTo>
                    <a:lnTo>
                      <a:pt x="5" y="1266"/>
                    </a:lnTo>
                    <a:lnTo>
                      <a:pt x="21" y="1149"/>
                    </a:lnTo>
                    <a:lnTo>
                      <a:pt x="45" y="1033"/>
                    </a:lnTo>
                    <a:lnTo>
                      <a:pt x="80" y="923"/>
                    </a:lnTo>
                    <a:lnTo>
                      <a:pt x="124" y="817"/>
                    </a:lnTo>
                    <a:lnTo>
                      <a:pt x="174" y="716"/>
                    </a:lnTo>
                    <a:lnTo>
                      <a:pt x="234" y="618"/>
                    </a:lnTo>
                    <a:lnTo>
                      <a:pt x="300" y="527"/>
                    </a:lnTo>
                    <a:lnTo>
                      <a:pt x="373" y="442"/>
                    </a:lnTo>
                    <a:lnTo>
                      <a:pt x="454" y="363"/>
                    </a:lnTo>
                    <a:lnTo>
                      <a:pt x="539" y="290"/>
                    </a:lnTo>
                    <a:lnTo>
                      <a:pt x="632" y="225"/>
                    </a:lnTo>
                    <a:lnTo>
                      <a:pt x="729" y="168"/>
                    </a:lnTo>
                    <a:lnTo>
                      <a:pt x="831" y="117"/>
                    </a:lnTo>
                    <a:lnTo>
                      <a:pt x="937" y="75"/>
                    </a:lnTo>
                    <a:lnTo>
                      <a:pt x="1049" y="42"/>
                    </a:lnTo>
                    <a:lnTo>
                      <a:pt x="1162" y="19"/>
                    </a:lnTo>
                    <a:lnTo>
                      <a:pt x="1281" y="4"/>
                    </a:lnTo>
                    <a:lnTo>
                      <a:pt x="1401" y="0"/>
                    </a:lnTo>
                    <a:close/>
                  </a:path>
                </a:pathLst>
              </a:custGeom>
              <a:grp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grpSp>
      </p:grpSp>
      <p:grpSp>
        <p:nvGrpSpPr>
          <p:cNvPr id="10" name="Group 9"/>
          <p:cNvGrpSpPr/>
          <p:nvPr/>
        </p:nvGrpSpPr>
        <p:grpSpPr>
          <a:xfrm>
            <a:off x="8994347" y="2756682"/>
            <a:ext cx="2806351" cy="3593180"/>
            <a:chOff x="9174702" y="2811462"/>
            <a:chExt cx="2862624" cy="3665231"/>
          </a:xfrm>
        </p:grpSpPr>
        <p:sp>
          <p:nvSpPr>
            <p:cNvPr id="33" name="Rectangle 32"/>
            <p:cNvSpPr/>
            <p:nvPr/>
          </p:nvSpPr>
          <p:spPr>
            <a:xfrm>
              <a:off x="9174702" y="4993047"/>
              <a:ext cx="2862624" cy="147471"/>
            </a:xfrm>
            <a:prstGeom prst="rect">
              <a:avLst/>
            </a:prstGeom>
            <a:solidFill>
              <a:schemeClr val="bg1">
                <a:alpha val="30000"/>
              </a:schemeClr>
            </a:solidFill>
          </p:spPr>
          <p:txBody>
            <a:bodyPr wrap="square" rtlCol="0" anchor="ctr">
              <a:noAutofit/>
            </a:bodyPr>
            <a:lstStyle/>
            <a:p>
              <a:pPr defTabSz="914367">
                <a:defRPr/>
              </a:pPr>
              <a:endParaRPr lang="en-US" sz="2353" dirty="0">
                <a:solidFill>
                  <a:schemeClr val="bg1"/>
                </a:solidFill>
                <a:latin typeface="Segoe UI"/>
                <a:cs typeface="Segoe UI Light"/>
              </a:endParaRPr>
            </a:p>
          </p:txBody>
        </p:sp>
        <p:sp>
          <p:nvSpPr>
            <p:cNvPr id="8" name="Rectangle 7"/>
            <p:cNvSpPr/>
            <p:nvPr/>
          </p:nvSpPr>
          <p:spPr bwMode="auto">
            <a:xfrm>
              <a:off x="9174703" y="5137663"/>
              <a:ext cx="2862623" cy="1339030"/>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134464" tIns="91427" rIns="89642" bIns="91427" numCol="1" rtlCol="0" anchor="t" anchorCtr="0" compatLnSpc="1">
              <a:prstTxWarp prst="textNoShape">
                <a:avLst/>
              </a:prstTxWarp>
              <a:noAutofit/>
            </a:bodyPr>
            <a:lstStyle/>
            <a:p>
              <a:pPr defTabSz="896043">
                <a:defRPr/>
              </a:pPr>
              <a:r>
                <a:rPr lang="en-US" dirty="0"/>
                <a:t>We will explain what we do with your data in clear, plain language.</a:t>
              </a:r>
            </a:p>
          </p:txBody>
        </p:sp>
        <p:sp>
          <p:nvSpPr>
            <p:cNvPr id="67" name="Rectangle 66"/>
            <p:cNvSpPr/>
            <p:nvPr/>
          </p:nvSpPr>
          <p:spPr bwMode="auto">
            <a:xfrm>
              <a:off x="9174703" y="2811462"/>
              <a:ext cx="2862623" cy="2332772"/>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vert="horz" wrap="square" lIns="134464" tIns="179285" rIns="0" bIns="0" numCol="1" rtlCol="0" anchor="t" anchorCtr="0" compatLnSpc="1">
              <a:prstTxWarp prst="textNoShape">
                <a:avLst/>
              </a:prstTxWarp>
              <a:noAutofit/>
            </a:bodyPr>
            <a:lstStyle/>
            <a:p>
              <a:pPr defTabSz="914192">
                <a:lnSpc>
                  <a:spcPct val="90000"/>
                </a:lnSpc>
                <a:spcAft>
                  <a:spcPts val="575"/>
                </a:spcAft>
                <a:defRPr/>
              </a:pPr>
              <a:r>
                <a:rPr lang="en-US" sz="2353" dirty="0">
                  <a:solidFill>
                    <a:schemeClr val="bg1"/>
                  </a:solidFill>
                  <a:latin typeface="Segoe UI Semibold" panose="020B0702040204020203" pitchFamily="34" charset="0"/>
                  <a:cs typeface="Segoe UI Semibold" panose="020B0702040204020203" pitchFamily="34" charset="0"/>
                </a:rPr>
                <a:t>Transparency</a:t>
              </a:r>
            </a:p>
          </p:txBody>
        </p:sp>
        <p:sp>
          <p:nvSpPr>
            <p:cNvPr id="52" name="Freeform 26"/>
            <p:cNvSpPr>
              <a:spLocks noEditPoints="1"/>
            </p:cNvSpPr>
            <p:nvPr/>
          </p:nvSpPr>
          <p:spPr bwMode="auto">
            <a:xfrm>
              <a:off x="10059749" y="3662078"/>
              <a:ext cx="1213301" cy="927047"/>
            </a:xfrm>
            <a:custGeom>
              <a:avLst/>
              <a:gdLst>
                <a:gd name="T0" fmla="*/ 1766 w 3518"/>
                <a:gd name="T1" fmla="*/ 2427 h 2689"/>
                <a:gd name="T2" fmla="*/ 1705 w 3518"/>
                <a:gd name="T3" fmla="*/ 2356 h 2689"/>
                <a:gd name="T4" fmla="*/ 1215 w 3518"/>
                <a:gd name="T5" fmla="*/ 1997 h 2689"/>
                <a:gd name="T6" fmla="*/ 1383 w 3518"/>
                <a:gd name="T7" fmla="*/ 2167 h 2689"/>
                <a:gd name="T8" fmla="*/ 2244 w 3518"/>
                <a:gd name="T9" fmla="*/ 2076 h 2689"/>
                <a:gd name="T10" fmla="*/ 1060 w 3518"/>
                <a:gd name="T11" fmla="*/ 1677 h 2689"/>
                <a:gd name="T12" fmla="*/ 1124 w 3518"/>
                <a:gd name="T13" fmla="*/ 1802 h 2689"/>
                <a:gd name="T14" fmla="*/ 2412 w 3518"/>
                <a:gd name="T15" fmla="*/ 1796 h 2689"/>
                <a:gd name="T16" fmla="*/ 1760 w 3518"/>
                <a:gd name="T17" fmla="*/ 1631 h 2689"/>
                <a:gd name="T18" fmla="*/ 2010 w 3518"/>
                <a:gd name="T19" fmla="*/ 1429 h 2689"/>
                <a:gd name="T20" fmla="*/ 1510 w 3518"/>
                <a:gd name="T21" fmla="*/ 1262 h 2689"/>
                <a:gd name="T22" fmla="*/ 1126 w 3518"/>
                <a:gd name="T23" fmla="*/ 891 h 2689"/>
                <a:gd name="T24" fmla="*/ 1523 w 3518"/>
                <a:gd name="T25" fmla="*/ 1061 h 2689"/>
                <a:gd name="T26" fmla="*/ 2422 w 3518"/>
                <a:gd name="T27" fmla="*/ 905 h 2689"/>
                <a:gd name="T28" fmla="*/ 1367 w 3518"/>
                <a:gd name="T29" fmla="*/ 525 h 2689"/>
                <a:gd name="T30" fmla="*/ 1945 w 3518"/>
                <a:gd name="T31" fmla="*/ 695 h 2689"/>
                <a:gd name="T32" fmla="*/ 2151 w 3518"/>
                <a:gd name="T33" fmla="*/ 525 h 2689"/>
                <a:gd name="T34" fmla="*/ 1669 w 3518"/>
                <a:gd name="T35" fmla="*/ 295 h 2689"/>
                <a:gd name="T36" fmla="*/ 1913 w 3518"/>
                <a:gd name="T37" fmla="*/ 334 h 2689"/>
                <a:gd name="T38" fmla="*/ 1755 w 3518"/>
                <a:gd name="T39" fmla="*/ 271 h 2689"/>
                <a:gd name="T40" fmla="*/ 2250 w 3518"/>
                <a:gd name="T41" fmla="*/ 353 h 2689"/>
                <a:gd name="T42" fmla="*/ 2552 w 3518"/>
                <a:gd name="T43" fmla="*/ 755 h 2689"/>
                <a:gd name="T44" fmla="*/ 2676 w 3518"/>
                <a:gd name="T45" fmla="*/ 1253 h 2689"/>
                <a:gd name="T46" fmla="*/ 2614 w 3518"/>
                <a:gd name="T47" fmla="*/ 1780 h 2689"/>
                <a:gd name="T48" fmla="*/ 2370 w 3518"/>
                <a:gd name="T49" fmla="*/ 2215 h 2689"/>
                <a:gd name="T50" fmla="*/ 2094 w 3518"/>
                <a:gd name="T51" fmla="*/ 2511 h 2689"/>
                <a:gd name="T52" fmla="*/ 2484 w 3518"/>
                <a:gd name="T53" fmla="*/ 2473 h 2689"/>
                <a:gd name="T54" fmla="*/ 2872 w 3518"/>
                <a:gd name="T55" fmla="*/ 2281 h 2689"/>
                <a:gd name="T56" fmla="*/ 3192 w 3518"/>
                <a:gd name="T57" fmla="*/ 1927 h 2689"/>
                <a:gd name="T58" fmla="*/ 3341 w 3518"/>
                <a:gd name="T59" fmla="*/ 1485 h 2689"/>
                <a:gd name="T60" fmla="*/ 3302 w 3518"/>
                <a:gd name="T61" fmla="*/ 1022 h 2689"/>
                <a:gd name="T62" fmla="*/ 3073 w 3518"/>
                <a:gd name="T63" fmla="*/ 598 h 2689"/>
                <a:gd name="T64" fmla="*/ 2706 w 3518"/>
                <a:gd name="T65" fmla="*/ 304 h 2689"/>
                <a:gd name="T66" fmla="*/ 2296 w 3518"/>
                <a:gd name="T67" fmla="*/ 180 h 2689"/>
                <a:gd name="T68" fmla="*/ 1635 w 3518"/>
                <a:gd name="T69" fmla="*/ 31 h 2689"/>
                <a:gd name="T70" fmla="*/ 1902 w 3518"/>
                <a:gd name="T71" fmla="*/ 35 h 2689"/>
                <a:gd name="T72" fmla="*/ 2422 w 3518"/>
                <a:gd name="T73" fmla="*/ 23 h 2689"/>
                <a:gd name="T74" fmla="*/ 2910 w 3518"/>
                <a:gd name="T75" fmla="*/ 218 h 2689"/>
                <a:gd name="T76" fmla="*/ 3283 w 3518"/>
                <a:gd name="T77" fmla="*/ 567 h 2689"/>
                <a:gd name="T78" fmla="*/ 3480 w 3518"/>
                <a:gd name="T79" fmla="*/ 1013 h 2689"/>
                <a:gd name="T80" fmla="*/ 3507 w 3518"/>
                <a:gd name="T81" fmla="*/ 1532 h 2689"/>
                <a:gd name="T82" fmla="*/ 3354 w 3518"/>
                <a:gd name="T83" fmla="*/ 2006 h 2689"/>
                <a:gd name="T84" fmla="*/ 3020 w 3518"/>
                <a:gd name="T85" fmla="*/ 2395 h 2689"/>
                <a:gd name="T86" fmla="*/ 2582 w 3518"/>
                <a:gd name="T87" fmla="*/ 2627 h 2689"/>
                <a:gd name="T88" fmla="*/ 2071 w 3518"/>
                <a:gd name="T89" fmla="*/ 2681 h 2689"/>
                <a:gd name="T90" fmla="*/ 1741 w 3518"/>
                <a:gd name="T91" fmla="*/ 2632 h 2689"/>
                <a:gd name="T92" fmla="*/ 1166 w 3518"/>
                <a:gd name="T93" fmla="*/ 2679 h 2689"/>
                <a:gd name="T94" fmla="*/ 639 w 3518"/>
                <a:gd name="T95" fmla="*/ 2490 h 2689"/>
                <a:gd name="T96" fmla="*/ 330 w 3518"/>
                <a:gd name="T97" fmla="*/ 2231 h 2689"/>
                <a:gd name="T98" fmla="*/ 78 w 3518"/>
                <a:gd name="T99" fmla="*/ 1796 h 2689"/>
                <a:gd name="T100" fmla="*/ 0 w 3518"/>
                <a:gd name="T101" fmla="*/ 1308 h 2689"/>
                <a:gd name="T102" fmla="*/ 101 w 3518"/>
                <a:gd name="T103" fmla="*/ 823 h 2689"/>
                <a:gd name="T104" fmla="*/ 384 w 3518"/>
                <a:gd name="T105" fmla="*/ 398 h 2689"/>
                <a:gd name="T106" fmla="*/ 803 w 3518"/>
                <a:gd name="T107" fmla="*/ 114 h 2689"/>
                <a:gd name="T108" fmla="*/ 1295 w 3518"/>
                <a:gd name="T109" fmla="*/ 1 h 2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18" h="2689">
                  <a:moveTo>
                    <a:pt x="1594" y="2355"/>
                  </a:moveTo>
                  <a:lnTo>
                    <a:pt x="1648" y="2379"/>
                  </a:lnTo>
                  <a:lnTo>
                    <a:pt x="1699" y="2403"/>
                  </a:lnTo>
                  <a:lnTo>
                    <a:pt x="1749" y="2425"/>
                  </a:lnTo>
                  <a:lnTo>
                    <a:pt x="1758" y="2427"/>
                  </a:lnTo>
                  <a:lnTo>
                    <a:pt x="1766" y="2427"/>
                  </a:lnTo>
                  <a:lnTo>
                    <a:pt x="1774" y="2426"/>
                  </a:lnTo>
                  <a:lnTo>
                    <a:pt x="1823" y="2404"/>
                  </a:lnTo>
                  <a:lnTo>
                    <a:pt x="1873" y="2380"/>
                  </a:lnTo>
                  <a:lnTo>
                    <a:pt x="1926" y="2356"/>
                  </a:lnTo>
                  <a:lnTo>
                    <a:pt x="1815" y="2356"/>
                  </a:lnTo>
                  <a:lnTo>
                    <a:pt x="1705" y="2356"/>
                  </a:lnTo>
                  <a:lnTo>
                    <a:pt x="1594" y="2355"/>
                  </a:lnTo>
                  <a:close/>
                  <a:moveTo>
                    <a:pt x="1214" y="1991"/>
                  </a:moveTo>
                  <a:lnTo>
                    <a:pt x="1214" y="1992"/>
                  </a:lnTo>
                  <a:lnTo>
                    <a:pt x="1214" y="1993"/>
                  </a:lnTo>
                  <a:lnTo>
                    <a:pt x="1214" y="1996"/>
                  </a:lnTo>
                  <a:lnTo>
                    <a:pt x="1215" y="1997"/>
                  </a:lnTo>
                  <a:lnTo>
                    <a:pt x="1281" y="2076"/>
                  </a:lnTo>
                  <a:lnTo>
                    <a:pt x="1348" y="2154"/>
                  </a:lnTo>
                  <a:lnTo>
                    <a:pt x="1355" y="2159"/>
                  </a:lnTo>
                  <a:lnTo>
                    <a:pt x="1364" y="2164"/>
                  </a:lnTo>
                  <a:lnTo>
                    <a:pt x="1373" y="2166"/>
                  </a:lnTo>
                  <a:lnTo>
                    <a:pt x="1383" y="2167"/>
                  </a:lnTo>
                  <a:lnTo>
                    <a:pt x="2139" y="2167"/>
                  </a:lnTo>
                  <a:lnTo>
                    <a:pt x="2148" y="2167"/>
                  </a:lnTo>
                  <a:lnTo>
                    <a:pt x="2157" y="2166"/>
                  </a:lnTo>
                  <a:lnTo>
                    <a:pt x="2166" y="2164"/>
                  </a:lnTo>
                  <a:lnTo>
                    <a:pt x="2172" y="2159"/>
                  </a:lnTo>
                  <a:lnTo>
                    <a:pt x="2244" y="2076"/>
                  </a:lnTo>
                  <a:lnTo>
                    <a:pt x="2316" y="1992"/>
                  </a:lnTo>
                  <a:lnTo>
                    <a:pt x="1946" y="1991"/>
                  </a:lnTo>
                  <a:lnTo>
                    <a:pt x="1579" y="1991"/>
                  </a:lnTo>
                  <a:lnTo>
                    <a:pt x="1214" y="1991"/>
                  </a:lnTo>
                  <a:close/>
                  <a:moveTo>
                    <a:pt x="1044" y="1631"/>
                  </a:moveTo>
                  <a:lnTo>
                    <a:pt x="1060" y="1677"/>
                  </a:lnTo>
                  <a:lnTo>
                    <a:pt x="1077" y="1725"/>
                  </a:lnTo>
                  <a:lnTo>
                    <a:pt x="1094" y="1774"/>
                  </a:lnTo>
                  <a:lnTo>
                    <a:pt x="1099" y="1786"/>
                  </a:lnTo>
                  <a:lnTo>
                    <a:pt x="1105" y="1794"/>
                  </a:lnTo>
                  <a:lnTo>
                    <a:pt x="1114" y="1800"/>
                  </a:lnTo>
                  <a:lnTo>
                    <a:pt x="1124" y="1802"/>
                  </a:lnTo>
                  <a:lnTo>
                    <a:pt x="1137" y="1803"/>
                  </a:lnTo>
                  <a:lnTo>
                    <a:pt x="1715" y="1802"/>
                  </a:lnTo>
                  <a:lnTo>
                    <a:pt x="2049" y="1802"/>
                  </a:lnTo>
                  <a:lnTo>
                    <a:pt x="2385" y="1803"/>
                  </a:lnTo>
                  <a:lnTo>
                    <a:pt x="2401" y="1801"/>
                  </a:lnTo>
                  <a:lnTo>
                    <a:pt x="2412" y="1796"/>
                  </a:lnTo>
                  <a:lnTo>
                    <a:pt x="2422" y="1787"/>
                  </a:lnTo>
                  <a:lnTo>
                    <a:pt x="2428" y="1773"/>
                  </a:lnTo>
                  <a:lnTo>
                    <a:pt x="2444" y="1724"/>
                  </a:lnTo>
                  <a:lnTo>
                    <a:pt x="2461" y="1676"/>
                  </a:lnTo>
                  <a:lnTo>
                    <a:pt x="2476" y="1631"/>
                  </a:lnTo>
                  <a:lnTo>
                    <a:pt x="1760" y="1631"/>
                  </a:lnTo>
                  <a:lnTo>
                    <a:pt x="1044" y="1631"/>
                  </a:lnTo>
                  <a:close/>
                  <a:moveTo>
                    <a:pt x="1011" y="1262"/>
                  </a:moveTo>
                  <a:lnTo>
                    <a:pt x="1011" y="1346"/>
                  </a:lnTo>
                  <a:lnTo>
                    <a:pt x="1011" y="1428"/>
                  </a:lnTo>
                  <a:lnTo>
                    <a:pt x="1512" y="1428"/>
                  </a:lnTo>
                  <a:lnTo>
                    <a:pt x="2010" y="1429"/>
                  </a:lnTo>
                  <a:lnTo>
                    <a:pt x="2507" y="1429"/>
                  </a:lnTo>
                  <a:lnTo>
                    <a:pt x="2508" y="1372"/>
                  </a:lnTo>
                  <a:lnTo>
                    <a:pt x="2510" y="1317"/>
                  </a:lnTo>
                  <a:lnTo>
                    <a:pt x="2512" y="1262"/>
                  </a:lnTo>
                  <a:lnTo>
                    <a:pt x="2010" y="1262"/>
                  </a:lnTo>
                  <a:lnTo>
                    <a:pt x="1510" y="1262"/>
                  </a:lnTo>
                  <a:lnTo>
                    <a:pt x="1011" y="1262"/>
                  </a:lnTo>
                  <a:close/>
                  <a:moveTo>
                    <a:pt x="2384" y="888"/>
                  </a:moveTo>
                  <a:lnTo>
                    <a:pt x="2136" y="889"/>
                  </a:lnTo>
                  <a:lnTo>
                    <a:pt x="1888" y="889"/>
                  </a:lnTo>
                  <a:lnTo>
                    <a:pt x="1136" y="890"/>
                  </a:lnTo>
                  <a:lnTo>
                    <a:pt x="1126" y="891"/>
                  </a:lnTo>
                  <a:lnTo>
                    <a:pt x="1115" y="894"/>
                  </a:lnTo>
                  <a:lnTo>
                    <a:pt x="1106" y="899"/>
                  </a:lnTo>
                  <a:lnTo>
                    <a:pt x="1101" y="906"/>
                  </a:lnTo>
                  <a:lnTo>
                    <a:pt x="1071" y="984"/>
                  </a:lnTo>
                  <a:lnTo>
                    <a:pt x="1043" y="1060"/>
                  </a:lnTo>
                  <a:lnTo>
                    <a:pt x="1523" y="1061"/>
                  </a:lnTo>
                  <a:lnTo>
                    <a:pt x="2000" y="1061"/>
                  </a:lnTo>
                  <a:lnTo>
                    <a:pt x="2477" y="1061"/>
                  </a:lnTo>
                  <a:lnTo>
                    <a:pt x="2461" y="1016"/>
                  </a:lnTo>
                  <a:lnTo>
                    <a:pt x="2445" y="968"/>
                  </a:lnTo>
                  <a:lnTo>
                    <a:pt x="2429" y="920"/>
                  </a:lnTo>
                  <a:lnTo>
                    <a:pt x="2422" y="905"/>
                  </a:lnTo>
                  <a:lnTo>
                    <a:pt x="2413" y="895"/>
                  </a:lnTo>
                  <a:lnTo>
                    <a:pt x="2401" y="890"/>
                  </a:lnTo>
                  <a:lnTo>
                    <a:pt x="2384" y="888"/>
                  </a:lnTo>
                  <a:close/>
                  <a:moveTo>
                    <a:pt x="1384" y="524"/>
                  </a:moveTo>
                  <a:lnTo>
                    <a:pt x="1375" y="524"/>
                  </a:lnTo>
                  <a:lnTo>
                    <a:pt x="1367" y="525"/>
                  </a:lnTo>
                  <a:lnTo>
                    <a:pt x="1359" y="527"/>
                  </a:lnTo>
                  <a:lnTo>
                    <a:pt x="1354" y="530"/>
                  </a:lnTo>
                  <a:lnTo>
                    <a:pt x="1280" y="612"/>
                  </a:lnTo>
                  <a:lnTo>
                    <a:pt x="1208" y="694"/>
                  </a:lnTo>
                  <a:lnTo>
                    <a:pt x="1577" y="694"/>
                  </a:lnTo>
                  <a:lnTo>
                    <a:pt x="1945" y="695"/>
                  </a:lnTo>
                  <a:lnTo>
                    <a:pt x="2313" y="695"/>
                  </a:lnTo>
                  <a:lnTo>
                    <a:pt x="2246" y="616"/>
                  </a:lnTo>
                  <a:lnTo>
                    <a:pt x="2177" y="537"/>
                  </a:lnTo>
                  <a:lnTo>
                    <a:pt x="2170" y="532"/>
                  </a:lnTo>
                  <a:lnTo>
                    <a:pt x="2160" y="528"/>
                  </a:lnTo>
                  <a:lnTo>
                    <a:pt x="2151" y="525"/>
                  </a:lnTo>
                  <a:lnTo>
                    <a:pt x="2140" y="525"/>
                  </a:lnTo>
                  <a:lnTo>
                    <a:pt x="1384" y="524"/>
                  </a:lnTo>
                  <a:close/>
                  <a:moveTo>
                    <a:pt x="1755" y="271"/>
                  </a:moveTo>
                  <a:lnTo>
                    <a:pt x="1727" y="273"/>
                  </a:lnTo>
                  <a:lnTo>
                    <a:pt x="1698" y="281"/>
                  </a:lnTo>
                  <a:lnTo>
                    <a:pt x="1669" y="295"/>
                  </a:lnTo>
                  <a:lnTo>
                    <a:pt x="1639" y="314"/>
                  </a:lnTo>
                  <a:lnTo>
                    <a:pt x="1627" y="322"/>
                  </a:lnTo>
                  <a:lnTo>
                    <a:pt x="1616" y="328"/>
                  </a:lnTo>
                  <a:lnTo>
                    <a:pt x="1605" y="334"/>
                  </a:lnTo>
                  <a:lnTo>
                    <a:pt x="1760" y="334"/>
                  </a:lnTo>
                  <a:lnTo>
                    <a:pt x="1913" y="334"/>
                  </a:lnTo>
                  <a:lnTo>
                    <a:pt x="1887" y="315"/>
                  </a:lnTo>
                  <a:lnTo>
                    <a:pt x="1861" y="300"/>
                  </a:lnTo>
                  <a:lnTo>
                    <a:pt x="1836" y="288"/>
                  </a:lnTo>
                  <a:lnTo>
                    <a:pt x="1809" y="278"/>
                  </a:lnTo>
                  <a:lnTo>
                    <a:pt x="1782" y="272"/>
                  </a:lnTo>
                  <a:lnTo>
                    <a:pt x="1755" y="271"/>
                  </a:lnTo>
                  <a:close/>
                  <a:moveTo>
                    <a:pt x="2162" y="176"/>
                  </a:moveTo>
                  <a:lnTo>
                    <a:pt x="2097" y="180"/>
                  </a:lnTo>
                  <a:lnTo>
                    <a:pt x="2034" y="188"/>
                  </a:lnTo>
                  <a:lnTo>
                    <a:pt x="2111" y="241"/>
                  </a:lnTo>
                  <a:lnTo>
                    <a:pt x="2183" y="295"/>
                  </a:lnTo>
                  <a:lnTo>
                    <a:pt x="2250" y="353"/>
                  </a:lnTo>
                  <a:lnTo>
                    <a:pt x="2313" y="414"/>
                  </a:lnTo>
                  <a:lnTo>
                    <a:pt x="2371" y="477"/>
                  </a:lnTo>
                  <a:lnTo>
                    <a:pt x="2423" y="542"/>
                  </a:lnTo>
                  <a:lnTo>
                    <a:pt x="2471" y="610"/>
                  </a:lnTo>
                  <a:lnTo>
                    <a:pt x="2514" y="682"/>
                  </a:lnTo>
                  <a:lnTo>
                    <a:pt x="2552" y="755"/>
                  </a:lnTo>
                  <a:lnTo>
                    <a:pt x="2585" y="831"/>
                  </a:lnTo>
                  <a:lnTo>
                    <a:pt x="2614" y="910"/>
                  </a:lnTo>
                  <a:lnTo>
                    <a:pt x="2638" y="992"/>
                  </a:lnTo>
                  <a:lnTo>
                    <a:pt x="2655" y="1077"/>
                  </a:lnTo>
                  <a:lnTo>
                    <a:pt x="2669" y="1163"/>
                  </a:lnTo>
                  <a:lnTo>
                    <a:pt x="2676" y="1253"/>
                  </a:lnTo>
                  <a:lnTo>
                    <a:pt x="2678" y="1346"/>
                  </a:lnTo>
                  <a:lnTo>
                    <a:pt x="2676" y="1438"/>
                  </a:lnTo>
                  <a:lnTo>
                    <a:pt x="2669" y="1527"/>
                  </a:lnTo>
                  <a:lnTo>
                    <a:pt x="2655" y="1615"/>
                  </a:lnTo>
                  <a:lnTo>
                    <a:pt x="2637" y="1699"/>
                  </a:lnTo>
                  <a:lnTo>
                    <a:pt x="2614" y="1780"/>
                  </a:lnTo>
                  <a:lnTo>
                    <a:pt x="2585" y="1859"/>
                  </a:lnTo>
                  <a:lnTo>
                    <a:pt x="2552" y="1936"/>
                  </a:lnTo>
                  <a:lnTo>
                    <a:pt x="2514" y="2010"/>
                  </a:lnTo>
                  <a:lnTo>
                    <a:pt x="2471" y="2080"/>
                  </a:lnTo>
                  <a:lnTo>
                    <a:pt x="2423" y="2149"/>
                  </a:lnTo>
                  <a:lnTo>
                    <a:pt x="2370" y="2215"/>
                  </a:lnTo>
                  <a:lnTo>
                    <a:pt x="2312" y="2278"/>
                  </a:lnTo>
                  <a:lnTo>
                    <a:pt x="2250" y="2338"/>
                  </a:lnTo>
                  <a:lnTo>
                    <a:pt x="2183" y="2395"/>
                  </a:lnTo>
                  <a:lnTo>
                    <a:pt x="2110" y="2451"/>
                  </a:lnTo>
                  <a:lnTo>
                    <a:pt x="2034" y="2503"/>
                  </a:lnTo>
                  <a:lnTo>
                    <a:pt x="2094" y="2511"/>
                  </a:lnTo>
                  <a:lnTo>
                    <a:pt x="2157" y="2515"/>
                  </a:lnTo>
                  <a:lnTo>
                    <a:pt x="2220" y="2515"/>
                  </a:lnTo>
                  <a:lnTo>
                    <a:pt x="2285" y="2511"/>
                  </a:lnTo>
                  <a:lnTo>
                    <a:pt x="2351" y="2503"/>
                  </a:lnTo>
                  <a:lnTo>
                    <a:pt x="2418" y="2490"/>
                  </a:lnTo>
                  <a:lnTo>
                    <a:pt x="2484" y="2473"/>
                  </a:lnTo>
                  <a:lnTo>
                    <a:pt x="2550" y="2453"/>
                  </a:lnTo>
                  <a:lnTo>
                    <a:pt x="2616" y="2427"/>
                  </a:lnTo>
                  <a:lnTo>
                    <a:pt x="2681" y="2397"/>
                  </a:lnTo>
                  <a:lnTo>
                    <a:pt x="2747" y="2363"/>
                  </a:lnTo>
                  <a:lnTo>
                    <a:pt x="2810" y="2325"/>
                  </a:lnTo>
                  <a:lnTo>
                    <a:pt x="2872" y="2281"/>
                  </a:lnTo>
                  <a:lnTo>
                    <a:pt x="2932" y="2233"/>
                  </a:lnTo>
                  <a:lnTo>
                    <a:pt x="2990" y="2181"/>
                  </a:lnTo>
                  <a:lnTo>
                    <a:pt x="3046" y="2123"/>
                  </a:lnTo>
                  <a:lnTo>
                    <a:pt x="3099" y="2061"/>
                  </a:lnTo>
                  <a:lnTo>
                    <a:pt x="3149" y="1994"/>
                  </a:lnTo>
                  <a:lnTo>
                    <a:pt x="3192" y="1927"/>
                  </a:lnTo>
                  <a:lnTo>
                    <a:pt x="3230" y="1857"/>
                  </a:lnTo>
                  <a:lnTo>
                    <a:pt x="3262" y="1786"/>
                  </a:lnTo>
                  <a:lnTo>
                    <a:pt x="3290" y="1712"/>
                  </a:lnTo>
                  <a:lnTo>
                    <a:pt x="3313" y="1637"/>
                  </a:lnTo>
                  <a:lnTo>
                    <a:pt x="3330" y="1561"/>
                  </a:lnTo>
                  <a:lnTo>
                    <a:pt x="3341" y="1485"/>
                  </a:lnTo>
                  <a:lnTo>
                    <a:pt x="3348" y="1408"/>
                  </a:lnTo>
                  <a:lnTo>
                    <a:pt x="3349" y="1330"/>
                  </a:lnTo>
                  <a:lnTo>
                    <a:pt x="3346" y="1252"/>
                  </a:lnTo>
                  <a:lnTo>
                    <a:pt x="3336" y="1175"/>
                  </a:lnTo>
                  <a:lnTo>
                    <a:pt x="3322" y="1098"/>
                  </a:lnTo>
                  <a:lnTo>
                    <a:pt x="3302" y="1022"/>
                  </a:lnTo>
                  <a:lnTo>
                    <a:pt x="3277" y="947"/>
                  </a:lnTo>
                  <a:lnTo>
                    <a:pt x="3247" y="874"/>
                  </a:lnTo>
                  <a:lnTo>
                    <a:pt x="3212" y="802"/>
                  </a:lnTo>
                  <a:lnTo>
                    <a:pt x="3172" y="732"/>
                  </a:lnTo>
                  <a:lnTo>
                    <a:pt x="3126" y="665"/>
                  </a:lnTo>
                  <a:lnTo>
                    <a:pt x="3073" y="598"/>
                  </a:lnTo>
                  <a:lnTo>
                    <a:pt x="3018" y="537"/>
                  </a:lnTo>
                  <a:lnTo>
                    <a:pt x="2959" y="481"/>
                  </a:lnTo>
                  <a:lnTo>
                    <a:pt x="2899" y="430"/>
                  </a:lnTo>
                  <a:lnTo>
                    <a:pt x="2836" y="383"/>
                  </a:lnTo>
                  <a:lnTo>
                    <a:pt x="2771" y="341"/>
                  </a:lnTo>
                  <a:lnTo>
                    <a:pt x="2706" y="304"/>
                  </a:lnTo>
                  <a:lnTo>
                    <a:pt x="2639" y="272"/>
                  </a:lnTo>
                  <a:lnTo>
                    <a:pt x="2570" y="244"/>
                  </a:lnTo>
                  <a:lnTo>
                    <a:pt x="2502" y="221"/>
                  </a:lnTo>
                  <a:lnTo>
                    <a:pt x="2433" y="203"/>
                  </a:lnTo>
                  <a:lnTo>
                    <a:pt x="2364" y="189"/>
                  </a:lnTo>
                  <a:lnTo>
                    <a:pt x="2296" y="180"/>
                  </a:lnTo>
                  <a:lnTo>
                    <a:pt x="2229" y="176"/>
                  </a:lnTo>
                  <a:lnTo>
                    <a:pt x="2162" y="176"/>
                  </a:lnTo>
                  <a:close/>
                  <a:moveTo>
                    <a:pt x="1381" y="0"/>
                  </a:moveTo>
                  <a:lnTo>
                    <a:pt x="1465" y="5"/>
                  </a:lnTo>
                  <a:lnTo>
                    <a:pt x="1551" y="15"/>
                  </a:lnTo>
                  <a:lnTo>
                    <a:pt x="1635" y="31"/>
                  </a:lnTo>
                  <a:lnTo>
                    <a:pt x="1719" y="54"/>
                  </a:lnTo>
                  <a:lnTo>
                    <a:pt x="1743" y="59"/>
                  </a:lnTo>
                  <a:lnTo>
                    <a:pt x="1765" y="61"/>
                  </a:lnTo>
                  <a:lnTo>
                    <a:pt x="1789" y="60"/>
                  </a:lnTo>
                  <a:lnTo>
                    <a:pt x="1812" y="55"/>
                  </a:lnTo>
                  <a:lnTo>
                    <a:pt x="1902" y="35"/>
                  </a:lnTo>
                  <a:lnTo>
                    <a:pt x="1991" y="19"/>
                  </a:lnTo>
                  <a:lnTo>
                    <a:pt x="2078" y="9"/>
                  </a:lnTo>
                  <a:lnTo>
                    <a:pt x="2166" y="5"/>
                  </a:lnTo>
                  <a:lnTo>
                    <a:pt x="2252" y="5"/>
                  </a:lnTo>
                  <a:lnTo>
                    <a:pt x="2338" y="11"/>
                  </a:lnTo>
                  <a:lnTo>
                    <a:pt x="2422" y="23"/>
                  </a:lnTo>
                  <a:lnTo>
                    <a:pt x="2506" y="41"/>
                  </a:lnTo>
                  <a:lnTo>
                    <a:pt x="2590" y="64"/>
                  </a:lnTo>
                  <a:lnTo>
                    <a:pt x="2671" y="93"/>
                  </a:lnTo>
                  <a:lnTo>
                    <a:pt x="2752" y="129"/>
                  </a:lnTo>
                  <a:lnTo>
                    <a:pt x="2832" y="170"/>
                  </a:lnTo>
                  <a:lnTo>
                    <a:pt x="2910" y="218"/>
                  </a:lnTo>
                  <a:lnTo>
                    <a:pt x="2985" y="269"/>
                  </a:lnTo>
                  <a:lnTo>
                    <a:pt x="3054" y="323"/>
                  </a:lnTo>
                  <a:lnTo>
                    <a:pt x="3118" y="381"/>
                  </a:lnTo>
                  <a:lnTo>
                    <a:pt x="3178" y="440"/>
                  </a:lnTo>
                  <a:lnTo>
                    <a:pt x="3232" y="502"/>
                  </a:lnTo>
                  <a:lnTo>
                    <a:pt x="3283" y="567"/>
                  </a:lnTo>
                  <a:lnTo>
                    <a:pt x="3328" y="635"/>
                  </a:lnTo>
                  <a:lnTo>
                    <a:pt x="3367" y="705"/>
                  </a:lnTo>
                  <a:lnTo>
                    <a:pt x="3403" y="779"/>
                  </a:lnTo>
                  <a:lnTo>
                    <a:pt x="3433" y="854"/>
                  </a:lnTo>
                  <a:lnTo>
                    <a:pt x="3459" y="931"/>
                  </a:lnTo>
                  <a:lnTo>
                    <a:pt x="3480" y="1013"/>
                  </a:lnTo>
                  <a:lnTo>
                    <a:pt x="3496" y="1095"/>
                  </a:lnTo>
                  <a:lnTo>
                    <a:pt x="3508" y="1180"/>
                  </a:lnTo>
                  <a:lnTo>
                    <a:pt x="3515" y="1268"/>
                  </a:lnTo>
                  <a:lnTo>
                    <a:pt x="3518" y="1357"/>
                  </a:lnTo>
                  <a:lnTo>
                    <a:pt x="3514" y="1446"/>
                  </a:lnTo>
                  <a:lnTo>
                    <a:pt x="3507" y="1532"/>
                  </a:lnTo>
                  <a:lnTo>
                    <a:pt x="3494" y="1616"/>
                  </a:lnTo>
                  <a:lnTo>
                    <a:pt x="3477" y="1698"/>
                  </a:lnTo>
                  <a:lnTo>
                    <a:pt x="3454" y="1778"/>
                  </a:lnTo>
                  <a:lnTo>
                    <a:pt x="3426" y="1856"/>
                  </a:lnTo>
                  <a:lnTo>
                    <a:pt x="3393" y="1932"/>
                  </a:lnTo>
                  <a:lnTo>
                    <a:pt x="3354" y="2006"/>
                  </a:lnTo>
                  <a:lnTo>
                    <a:pt x="3310" y="2077"/>
                  </a:lnTo>
                  <a:lnTo>
                    <a:pt x="3262" y="2147"/>
                  </a:lnTo>
                  <a:lnTo>
                    <a:pt x="3209" y="2213"/>
                  </a:lnTo>
                  <a:lnTo>
                    <a:pt x="3150" y="2277"/>
                  </a:lnTo>
                  <a:lnTo>
                    <a:pt x="3086" y="2339"/>
                  </a:lnTo>
                  <a:lnTo>
                    <a:pt x="3020" y="2395"/>
                  </a:lnTo>
                  <a:lnTo>
                    <a:pt x="2953" y="2447"/>
                  </a:lnTo>
                  <a:lnTo>
                    <a:pt x="2882" y="2494"/>
                  </a:lnTo>
                  <a:lnTo>
                    <a:pt x="2810" y="2534"/>
                  </a:lnTo>
                  <a:lnTo>
                    <a:pt x="2736" y="2570"/>
                  </a:lnTo>
                  <a:lnTo>
                    <a:pt x="2660" y="2601"/>
                  </a:lnTo>
                  <a:lnTo>
                    <a:pt x="2582" y="2627"/>
                  </a:lnTo>
                  <a:lnTo>
                    <a:pt x="2502" y="2648"/>
                  </a:lnTo>
                  <a:lnTo>
                    <a:pt x="2420" y="2664"/>
                  </a:lnTo>
                  <a:lnTo>
                    <a:pt x="2337" y="2676"/>
                  </a:lnTo>
                  <a:lnTo>
                    <a:pt x="2252" y="2683"/>
                  </a:lnTo>
                  <a:lnTo>
                    <a:pt x="2165" y="2685"/>
                  </a:lnTo>
                  <a:lnTo>
                    <a:pt x="2071" y="2681"/>
                  </a:lnTo>
                  <a:lnTo>
                    <a:pt x="1977" y="2671"/>
                  </a:lnTo>
                  <a:lnTo>
                    <a:pt x="1884" y="2654"/>
                  </a:lnTo>
                  <a:lnTo>
                    <a:pt x="1792" y="2631"/>
                  </a:lnTo>
                  <a:lnTo>
                    <a:pt x="1776" y="2628"/>
                  </a:lnTo>
                  <a:lnTo>
                    <a:pt x="1758" y="2629"/>
                  </a:lnTo>
                  <a:lnTo>
                    <a:pt x="1741" y="2632"/>
                  </a:lnTo>
                  <a:lnTo>
                    <a:pt x="1641" y="2656"/>
                  </a:lnTo>
                  <a:lnTo>
                    <a:pt x="1544" y="2674"/>
                  </a:lnTo>
                  <a:lnTo>
                    <a:pt x="1447" y="2685"/>
                  </a:lnTo>
                  <a:lnTo>
                    <a:pt x="1352" y="2689"/>
                  </a:lnTo>
                  <a:lnTo>
                    <a:pt x="1258" y="2688"/>
                  </a:lnTo>
                  <a:lnTo>
                    <a:pt x="1166" y="2679"/>
                  </a:lnTo>
                  <a:lnTo>
                    <a:pt x="1074" y="2664"/>
                  </a:lnTo>
                  <a:lnTo>
                    <a:pt x="985" y="2642"/>
                  </a:lnTo>
                  <a:lnTo>
                    <a:pt x="896" y="2614"/>
                  </a:lnTo>
                  <a:lnTo>
                    <a:pt x="808" y="2580"/>
                  </a:lnTo>
                  <a:lnTo>
                    <a:pt x="723" y="2538"/>
                  </a:lnTo>
                  <a:lnTo>
                    <a:pt x="639" y="2490"/>
                  </a:lnTo>
                  <a:lnTo>
                    <a:pt x="555" y="2437"/>
                  </a:lnTo>
                  <a:lnTo>
                    <a:pt x="473" y="2376"/>
                  </a:lnTo>
                  <a:lnTo>
                    <a:pt x="465" y="2369"/>
                  </a:lnTo>
                  <a:lnTo>
                    <a:pt x="457" y="2362"/>
                  </a:lnTo>
                  <a:lnTo>
                    <a:pt x="389" y="2294"/>
                  </a:lnTo>
                  <a:lnTo>
                    <a:pt x="330" y="2231"/>
                  </a:lnTo>
                  <a:lnTo>
                    <a:pt x="277" y="2165"/>
                  </a:lnTo>
                  <a:lnTo>
                    <a:pt x="227" y="2095"/>
                  </a:lnTo>
                  <a:lnTo>
                    <a:pt x="183" y="2024"/>
                  </a:lnTo>
                  <a:lnTo>
                    <a:pt x="143" y="1950"/>
                  </a:lnTo>
                  <a:lnTo>
                    <a:pt x="108" y="1874"/>
                  </a:lnTo>
                  <a:lnTo>
                    <a:pt x="78" y="1796"/>
                  </a:lnTo>
                  <a:lnTo>
                    <a:pt x="53" y="1717"/>
                  </a:lnTo>
                  <a:lnTo>
                    <a:pt x="32" y="1637"/>
                  </a:lnTo>
                  <a:lnTo>
                    <a:pt x="17" y="1556"/>
                  </a:lnTo>
                  <a:lnTo>
                    <a:pt x="6" y="1474"/>
                  </a:lnTo>
                  <a:lnTo>
                    <a:pt x="1" y="1392"/>
                  </a:lnTo>
                  <a:lnTo>
                    <a:pt x="0" y="1308"/>
                  </a:lnTo>
                  <a:lnTo>
                    <a:pt x="4" y="1226"/>
                  </a:lnTo>
                  <a:lnTo>
                    <a:pt x="14" y="1144"/>
                  </a:lnTo>
                  <a:lnTo>
                    <a:pt x="29" y="1062"/>
                  </a:lnTo>
                  <a:lnTo>
                    <a:pt x="48" y="981"/>
                  </a:lnTo>
                  <a:lnTo>
                    <a:pt x="73" y="900"/>
                  </a:lnTo>
                  <a:lnTo>
                    <a:pt x="101" y="823"/>
                  </a:lnTo>
                  <a:lnTo>
                    <a:pt x="137" y="745"/>
                  </a:lnTo>
                  <a:lnTo>
                    <a:pt x="176" y="670"/>
                  </a:lnTo>
                  <a:lnTo>
                    <a:pt x="222" y="596"/>
                  </a:lnTo>
                  <a:lnTo>
                    <a:pt x="271" y="526"/>
                  </a:lnTo>
                  <a:lnTo>
                    <a:pt x="326" y="460"/>
                  </a:lnTo>
                  <a:lnTo>
                    <a:pt x="384" y="398"/>
                  </a:lnTo>
                  <a:lnTo>
                    <a:pt x="446" y="339"/>
                  </a:lnTo>
                  <a:lnTo>
                    <a:pt x="512" y="285"/>
                  </a:lnTo>
                  <a:lnTo>
                    <a:pt x="580" y="235"/>
                  </a:lnTo>
                  <a:lnTo>
                    <a:pt x="651" y="190"/>
                  </a:lnTo>
                  <a:lnTo>
                    <a:pt x="726" y="150"/>
                  </a:lnTo>
                  <a:lnTo>
                    <a:pt x="803" y="114"/>
                  </a:lnTo>
                  <a:lnTo>
                    <a:pt x="881" y="83"/>
                  </a:lnTo>
                  <a:lnTo>
                    <a:pt x="961" y="56"/>
                  </a:lnTo>
                  <a:lnTo>
                    <a:pt x="1043" y="35"/>
                  </a:lnTo>
                  <a:lnTo>
                    <a:pt x="1127" y="19"/>
                  </a:lnTo>
                  <a:lnTo>
                    <a:pt x="1211" y="7"/>
                  </a:lnTo>
                  <a:lnTo>
                    <a:pt x="1295" y="1"/>
                  </a:lnTo>
                  <a:lnTo>
                    <a:pt x="1381" y="0"/>
                  </a:lnTo>
                  <a:close/>
                </a:path>
              </a:pathLst>
            </a:custGeom>
            <a:solidFill>
              <a:schemeClr val="bg1"/>
            </a:solidFill>
            <a:ln w="0">
              <a:noFill/>
              <a:prstDash val="solid"/>
              <a:round/>
              <a:headEnd/>
              <a:tailEnd/>
            </a:ln>
          </p:spPr>
          <p:txBody>
            <a:bodyPr vert="horz" wrap="square" lIns="89642" tIns="44821" rIns="89642" bIns="44821" numCol="1" anchor="t" anchorCtr="0" compatLnSpc="1">
              <a:prstTxWarp prst="textNoShape">
                <a:avLst/>
              </a:prstTxWarp>
            </a:bodyPr>
            <a:lstStyle/>
            <a:p>
              <a:pPr defTabSz="914367">
                <a:defRPr/>
              </a:pPr>
              <a:endParaRPr lang="en-US" sz="1765" dirty="0">
                <a:solidFill>
                  <a:schemeClr val="bg1"/>
                </a:solidFill>
                <a:latin typeface="Segoe UI"/>
              </a:endParaRPr>
            </a:p>
          </p:txBody>
        </p:sp>
      </p:grpSp>
    </p:spTree>
    <p:extLst>
      <p:ext uri="{BB962C8B-B14F-4D97-AF65-F5344CB8AC3E}">
        <p14:creationId xmlns:p14="http://schemas.microsoft.com/office/powerpoint/2010/main" val="211124951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rrowheads="1"/>
          </p:cNvSpPr>
          <p:nvPr/>
        </p:nvSpPr>
        <p:spPr bwMode="auto">
          <a:xfrm>
            <a:off x="533834" y="1575526"/>
            <a:ext cx="3839935" cy="4792944"/>
          </a:xfrm>
          <a:prstGeom prst="rect">
            <a:avLst/>
          </a:prstGeom>
          <a:solidFill>
            <a:schemeClr val="tx1">
              <a:lumMod val="60000"/>
              <a:lumOff val="40000"/>
            </a:schemeClr>
          </a:solidFill>
          <a:ln w="6350">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182854" tIns="182854" rIns="182854" bIns="182854" numCol="1" rtlCol="0" anchor="t" anchorCtr="0" compatLnSpc="1">
            <a:prstTxWarp prst="textNoShape">
              <a:avLst/>
            </a:prstTxWarp>
            <a:noAutofit/>
          </a:bodyPr>
          <a:lstStyle/>
          <a:p>
            <a:pPr defTabSz="914188">
              <a:spcBef>
                <a:spcPct val="20000"/>
              </a:spcBef>
              <a:buSzPct val="90000"/>
            </a:pPr>
            <a:r>
              <a:rPr lang="en-US" sz="2400" dirty="0">
                <a:solidFill>
                  <a:schemeClr val="bg1"/>
                </a:solidFill>
              </a:rPr>
              <a:t>Security Management </a:t>
            </a:r>
          </a:p>
        </p:txBody>
      </p:sp>
      <p:sp>
        <p:nvSpPr>
          <p:cNvPr id="15" name="Rounded Rectangle 18458"/>
          <p:cNvSpPr>
            <a:spLocks noChangeArrowheads="1"/>
          </p:cNvSpPr>
          <p:nvPr/>
        </p:nvSpPr>
        <p:spPr bwMode="auto">
          <a:xfrm>
            <a:off x="706151" y="5084394"/>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Network perimeter</a:t>
            </a:r>
          </a:p>
        </p:txBody>
      </p:sp>
      <p:sp>
        <p:nvSpPr>
          <p:cNvPr id="17" name="Rounded Rectangle 18455"/>
          <p:cNvSpPr>
            <a:spLocks noChangeArrowheads="1"/>
          </p:cNvSpPr>
          <p:nvPr/>
        </p:nvSpPr>
        <p:spPr bwMode="auto">
          <a:xfrm>
            <a:off x="706151" y="4511667"/>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Internal</a:t>
            </a:r>
            <a:r>
              <a:rPr lang="en-US" dirty="0">
                <a:solidFill>
                  <a:srgbClr val="505050"/>
                </a:solidFill>
              </a:rPr>
              <a:t> </a:t>
            </a:r>
            <a:r>
              <a:rPr lang="en-US" dirty="0">
                <a:solidFill>
                  <a:schemeClr val="bg1"/>
                </a:solidFill>
              </a:rPr>
              <a:t>network</a:t>
            </a:r>
          </a:p>
        </p:txBody>
      </p:sp>
      <p:sp>
        <p:nvSpPr>
          <p:cNvPr id="19" name="Rounded Rectangle 18452"/>
          <p:cNvSpPr>
            <a:spLocks noChangeArrowheads="1"/>
          </p:cNvSpPr>
          <p:nvPr/>
        </p:nvSpPr>
        <p:spPr bwMode="auto">
          <a:xfrm>
            <a:off x="706151" y="3938941"/>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Host</a:t>
            </a:r>
          </a:p>
        </p:txBody>
      </p:sp>
      <p:sp>
        <p:nvSpPr>
          <p:cNvPr id="21" name="Rounded Rectangle 18449"/>
          <p:cNvSpPr>
            <a:spLocks noChangeArrowheads="1"/>
          </p:cNvSpPr>
          <p:nvPr/>
        </p:nvSpPr>
        <p:spPr bwMode="auto">
          <a:xfrm>
            <a:off x="706151" y="3366214"/>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Application</a:t>
            </a:r>
          </a:p>
        </p:txBody>
      </p:sp>
      <p:sp>
        <p:nvSpPr>
          <p:cNvPr id="23" name="Rounded Rectangle 18446"/>
          <p:cNvSpPr>
            <a:spLocks noChangeArrowheads="1"/>
          </p:cNvSpPr>
          <p:nvPr/>
        </p:nvSpPr>
        <p:spPr bwMode="auto">
          <a:xfrm>
            <a:off x="706151" y="2220761"/>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Data</a:t>
            </a:r>
          </a:p>
        </p:txBody>
      </p:sp>
      <p:sp>
        <p:nvSpPr>
          <p:cNvPr id="24" name="Rounded Rectangle 18441"/>
          <p:cNvSpPr>
            <a:spLocks noChangeArrowheads="1"/>
          </p:cNvSpPr>
          <p:nvPr/>
        </p:nvSpPr>
        <p:spPr bwMode="auto">
          <a:xfrm>
            <a:off x="706151" y="2793487"/>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User</a:t>
            </a:r>
          </a:p>
        </p:txBody>
      </p:sp>
      <p:sp>
        <p:nvSpPr>
          <p:cNvPr id="93" name="Rounded Rectangle 18458"/>
          <p:cNvSpPr>
            <a:spLocks noChangeArrowheads="1"/>
          </p:cNvSpPr>
          <p:nvPr/>
        </p:nvSpPr>
        <p:spPr bwMode="auto">
          <a:xfrm>
            <a:off x="706151" y="5657122"/>
            <a:ext cx="3466536" cy="502849"/>
          </a:xfrm>
          <a:prstGeom prst="rect">
            <a:avLst/>
          </a:prstGeom>
          <a:solidFill>
            <a:schemeClr val="accent1"/>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182854" tIns="91427" rIns="182854" bIns="91427" anchor="ctr"/>
          <a:lstStyle/>
          <a:p>
            <a:pPr defTabSz="1218351">
              <a:lnSpc>
                <a:spcPct val="90000"/>
              </a:lnSpc>
              <a:defRPr/>
            </a:pPr>
            <a:r>
              <a:rPr lang="en-US" dirty="0">
                <a:solidFill>
                  <a:schemeClr val="bg1"/>
                </a:solidFill>
              </a:rPr>
              <a:t>Facility</a:t>
            </a:r>
          </a:p>
        </p:txBody>
      </p:sp>
      <p:sp>
        <p:nvSpPr>
          <p:cNvPr id="13" name="TextBox 18456"/>
          <p:cNvSpPr txBox="1">
            <a:spLocks noChangeArrowheads="1"/>
          </p:cNvSpPr>
          <p:nvPr/>
        </p:nvSpPr>
        <p:spPr bwMode="auto">
          <a:xfrm>
            <a:off x="4390714" y="2252409"/>
            <a:ext cx="7191264" cy="709394"/>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Threat and vulnerability management, security monitoring, and response, </a:t>
            </a:r>
            <a:r>
              <a:rPr lang="en-US" b="1" dirty="0">
                <a:solidFill>
                  <a:srgbClr val="505050"/>
                </a:solidFill>
              </a:rPr>
              <a:t>access control and monitoring, file/data integrity, encryption</a:t>
            </a:r>
          </a:p>
          <a:p>
            <a:pPr>
              <a:spcBef>
                <a:spcPts val="0"/>
              </a:spcBef>
            </a:pPr>
            <a:endParaRPr lang="en-US" b="1" dirty="0">
              <a:solidFill>
                <a:srgbClr val="505050"/>
              </a:solidFill>
              <a:latin typeface="Segoe UI"/>
            </a:endParaRPr>
          </a:p>
        </p:txBody>
      </p:sp>
      <p:sp>
        <p:nvSpPr>
          <p:cNvPr id="14" name="TextBox 18456"/>
          <p:cNvSpPr txBox="1">
            <a:spLocks noChangeArrowheads="1"/>
          </p:cNvSpPr>
          <p:nvPr/>
        </p:nvSpPr>
        <p:spPr bwMode="auto">
          <a:xfrm>
            <a:off x="4390714" y="5177115"/>
            <a:ext cx="7191264" cy="566848"/>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Edge routers, firewalls, intrusion detection, vulnerability scanning</a:t>
            </a:r>
          </a:p>
        </p:txBody>
      </p:sp>
      <p:sp>
        <p:nvSpPr>
          <p:cNvPr id="16" name="TextBox 18453"/>
          <p:cNvSpPr txBox="1">
            <a:spLocks noChangeArrowheads="1"/>
          </p:cNvSpPr>
          <p:nvPr/>
        </p:nvSpPr>
        <p:spPr bwMode="auto">
          <a:xfrm>
            <a:off x="4390714" y="4573387"/>
            <a:ext cx="7191264" cy="566848"/>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Dual-factor authentication, intrusion detection, vulnerability scanning</a:t>
            </a:r>
          </a:p>
        </p:txBody>
      </p:sp>
      <p:sp>
        <p:nvSpPr>
          <p:cNvPr id="18" name="TextBox 18450"/>
          <p:cNvSpPr txBox="1">
            <a:spLocks noChangeArrowheads="1"/>
          </p:cNvSpPr>
          <p:nvPr/>
        </p:nvSpPr>
        <p:spPr bwMode="auto">
          <a:xfrm>
            <a:off x="4390714" y="3969659"/>
            <a:ext cx="7191264" cy="566848"/>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Access control and monitoring, anti-malware, patch and </a:t>
            </a:r>
            <a:br>
              <a:rPr lang="en-US" b="1" dirty="0">
                <a:solidFill>
                  <a:srgbClr val="505050"/>
                </a:solidFill>
                <a:latin typeface="Segoe UI"/>
              </a:rPr>
            </a:br>
            <a:r>
              <a:rPr lang="en-US" b="1" dirty="0">
                <a:solidFill>
                  <a:srgbClr val="505050"/>
                </a:solidFill>
                <a:latin typeface="Segoe UI"/>
              </a:rPr>
              <a:t>configuration management</a:t>
            </a:r>
          </a:p>
        </p:txBody>
      </p:sp>
      <p:sp>
        <p:nvSpPr>
          <p:cNvPr id="20" name="TextBox 18447"/>
          <p:cNvSpPr txBox="1">
            <a:spLocks noChangeArrowheads="1"/>
          </p:cNvSpPr>
          <p:nvPr/>
        </p:nvSpPr>
        <p:spPr bwMode="auto">
          <a:xfrm>
            <a:off x="4390713" y="3365930"/>
            <a:ext cx="7892441" cy="566848"/>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Secure engineering (SDL), access control and monitoring, anti-malware</a:t>
            </a:r>
          </a:p>
        </p:txBody>
      </p:sp>
      <p:sp>
        <p:nvSpPr>
          <p:cNvPr id="22" name="TextBox 18444"/>
          <p:cNvSpPr txBox="1">
            <a:spLocks noChangeArrowheads="1"/>
          </p:cNvSpPr>
          <p:nvPr/>
        </p:nvSpPr>
        <p:spPr bwMode="auto">
          <a:xfrm>
            <a:off x="4377401" y="2048985"/>
            <a:ext cx="7191264" cy="632995"/>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endParaRPr lang="en-US" b="1" dirty="0">
              <a:solidFill>
                <a:srgbClr val="505050"/>
              </a:solidFill>
              <a:latin typeface="Segoe UI"/>
            </a:endParaRPr>
          </a:p>
        </p:txBody>
      </p:sp>
      <p:sp>
        <p:nvSpPr>
          <p:cNvPr id="25" name="TextBox 18442"/>
          <p:cNvSpPr txBox="1">
            <a:spLocks noChangeArrowheads="1"/>
          </p:cNvSpPr>
          <p:nvPr/>
        </p:nvSpPr>
        <p:spPr bwMode="auto">
          <a:xfrm>
            <a:off x="4390714" y="2762202"/>
            <a:ext cx="7191264" cy="566848"/>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Account management, training and awareness, screening</a:t>
            </a:r>
          </a:p>
        </p:txBody>
      </p:sp>
      <p:sp>
        <p:nvSpPr>
          <p:cNvPr id="95" name="TextBox 18456"/>
          <p:cNvSpPr txBox="1">
            <a:spLocks noChangeArrowheads="1"/>
          </p:cNvSpPr>
          <p:nvPr/>
        </p:nvSpPr>
        <p:spPr bwMode="auto">
          <a:xfrm>
            <a:off x="4390714" y="5780842"/>
            <a:ext cx="7191264" cy="566848"/>
          </a:xfrm>
          <a:prstGeom prst="rect">
            <a:avLst/>
          </a:prstGeom>
          <a:noFill/>
          <a:ln w="3175">
            <a:noFill/>
            <a:headEnd type="none" w="med" len="med"/>
            <a:tailEnd type="none" w="med" len="med"/>
          </a:ln>
        </p:spPr>
        <p:txBody>
          <a:bodyPr wrap="square" lIns="457135" tIns="91427" rIns="91427" bIns="91427" anchor="ctr" anchorCtr="0">
            <a:noAutofit/>
          </a:bodyPr>
          <a:lstStyle>
            <a:defPPr>
              <a:defRPr lang="en-US"/>
            </a:defPPr>
            <a:lvl1pPr eaLnBrk="0" hangingPunct="0">
              <a:lnSpc>
                <a:spcPct val="90000"/>
              </a:lnSpc>
              <a:spcBef>
                <a:spcPct val="30000"/>
              </a:spcBef>
              <a:defRPr sz="1600">
                <a:gradFill>
                  <a:gsLst>
                    <a:gs pos="0">
                      <a:schemeClr val="tx1"/>
                    </a:gs>
                    <a:gs pos="100000">
                      <a:schemeClr val="tx1"/>
                    </a:gs>
                  </a:gsLst>
                  <a:lin ang="5400000" scaled="0"/>
                </a:gradFill>
                <a:latin typeface="+mj-lt"/>
              </a:defRPr>
            </a:lvl1pPr>
          </a:lstStyle>
          <a:p>
            <a:pPr>
              <a:spcBef>
                <a:spcPts val="0"/>
              </a:spcBef>
            </a:pPr>
            <a:r>
              <a:rPr lang="en-US" b="1" dirty="0">
                <a:solidFill>
                  <a:srgbClr val="505050"/>
                </a:solidFill>
                <a:latin typeface="Segoe UI"/>
              </a:rPr>
              <a:t>Physical controls, video surveillance, access control</a:t>
            </a:r>
          </a:p>
        </p:txBody>
      </p:sp>
      <p:cxnSp>
        <p:nvCxnSpPr>
          <p:cNvPr id="4" name="Straight Connector 3"/>
          <p:cNvCxnSpPr/>
          <p:nvPr/>
        </p:nvCxnSpPr>
        <p:spPr>
          <a:xfrm flipH="1" flipV="1">
            <a:off x="3697052" y="2483564"/>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3697052" y="3050511"/>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3697052" y="3639245"/>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3697052" y="4227980"/>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3697052" y="4723210"/>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3697052" y="5343112"/>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3697052" y="5952626"/>
            <a:ext cx="914270" cy="10387"/>
          </a:xfrm>
          <a:prstGeom prst="line">
            <a:avLst/>
          </a:prstGeom>
          <a:ln w="38100">
            <a:solidFill>
              <a:schemeClr val="bg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 name="Title 5"/>
          <p:cNvSpPr>
            <a:spLocks noGrp="1"/>
          </p:cNvSpPr>
          <p:nvPr>
            <p:ph type="title"/>
          </p:nvPr>
        </p:nvSpPr>
        <p:spPr/>
        <p:txBody>
          <a:bodyPr/>
          <a:lstStyle/>
          <a:p>
            <a:r>
              <a:rPr lang="en-US" dirty="0"/>
              <a:t>Defense in depth</a:t>
            </a:r>
          </a:p>
        </p:txBody>
      </p:sp>
    </p:spTree>
    <p:extLst>
      <p:ext uri="{BB962C8B-B14F-4D97-AF65-F5344CB8AC3E}">
        <p14:creationId xmlns:p14="http://schemas.microsoft.com/office/powerpoint/2010/main" val="20506504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nodePh="1">
                                  <p:stCondLst>
                                    <p:cond delay="0"/>
                                  </p:stCondLst>
                                  <p:endCondLst>
                                    <p:cond evt="begin" delay="0">
                                      <p:tn val="29"/>
                                    </p:cond>
                                  </p:end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8" grpId="0"/>
      <p:bldP spid="20" grpId="0"/>
      <p:bldP spid="22" grpId="0"/>
      <p:bldP spid="25" grpId="0"/>
      <p:bldP spid="9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2422" y="2530"/>
          <a:ext cx="1556" cy="1556"/>
        </p:xfrm>
        <a:graphic>
          <a:graphicData uri="http://schemas.openxmlformats.org/presentationml/2006/ole">
            <mc:AlternateContent xmlns:mc="http://schemas.openxmlformats.org/markup-compatibility/2006">
              <mc:Choice xmlns:v="urn:schemas-microsoft-com:vml" Requires="v">
                <p:oleObj spid="_x0000_s1040" name="think-cell Slide" r:id="rId5" imgW="377" imgH="377" progId="TCLayout.ActiveDocument.1">
                  <p:embed/>
                </p:oleObj>
              </mc:Choice>
              <mc:Fallback>
                <p:oleObj name="think-cell Slide" r:id="rId5" imgW="377" imgH="377" progId="TCLayout.ActiveDocument.1">
                  <p:embed/>
                  <p:pic>
                    <p:nvPicPr>
                      <p:cNvPr id="5" name="Object 4" hidden="1"/>
                      <p:cNvPicPr/>
                      <p:nvPr/>
                    </p:nvPicPr>
                    <p:blipFill>
                      <a:blip r:embed="rId6"/>
                      <a:stretch>
                        <a:fillRect/>
                      </a:stretch>
                    </p:blipFill>
                    <p:spPr>
                      <a:xfrm>
                        <a:off x="2422" y="2530"/>
                        <a:ext cx="1556" cy="1556"/>
                      </a:xfrm>
                      <a:prstGeom prst="rect">
                        <a:avLst/>
                      </a:prstGeom>
                    </p:spPr>
                  </p:pic>
                </p:oleObj>
              </mc:Fallback>
            </mc:AlternateContent>
          </a:graphicData>
        </a:graphic>
      </p:graphicFrame>
      <p:sp>
        <p:nvSpPr>
          <p:cNvPr id="3" name="Title 2"/>
          <p:cNvSpPr>
            <a:spLocks noGrp="1"/>
          </p:cNvSpPr>
          <p:nvPr>
            <p:ph type="title"/>
          </p:nvPr>
        </p:nvSpPr>
        <p:spPr/>
        <p:txBody>
          <a:bodyPr/>
          <a:lstStyle/>
          <a:p>
            <a:r>
              <a:rPr lang="en-US" dirty="0"/>
              <a:t>Global compliance with focus</a:t>
            </a:r>
          </a:p>
        </p:txBody>
      </p:sp>
      <p:sp>
        <p:nvSpPr>
          <p:cNvPr id="72" name="Rectangle 71"/>
          <p:cNvSpPr/>
          <p:nvPr/>
        </p:nvSpPr>
        <p:spPr>
          <a:xfrm flipH="1">
            <a:off x="2162279" y="1218151"/>
            <a:ext cx="9586903" cy="1382575"/>
          </a:xfrm>
          <a:prstGeom prst="rect">
            <a:avLst/>
          </a:prstGeom>
          <a:solidFill>
            <a:schemeClr val="bg1"/>
          </a:solidFill>
          <a:ln>
            <a:solidFill>
              <a:srgbClr val="D2D2D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6" tIns="89630" rIns="89630" bIns="89630" numCol="1" spcCol="0" rtlCol="0" fromWordArt="0" anchor="ctr" anchorCtr="0" forceAA="0" compatLnSpc="1">
            <a:prstTxWarp prst="textNoShape">
              <a:avLst/>
            </a:prstTxWarp>
            <a:noAutofit/>
          </a:bodyPr>
          <a:lstStyle/>
          <a:p>
            <a:pPr defTabSz="913927">
              <a:spcBef>
                <a:spcPct val="0"/>
              </a:spcBef>
              <a:spcAft>
                <a:spcPct val="0"/>
              </a:spcAft>
              <a:defRPr/>
            </a:pPr>
            <a:endParaRPr lang="en-IN" sz="1961" kern="0" dirty="0">
              <a:solidFill>
                <a:srgbClr val="5C2D91"/>
              </a:solidFill>
              <a:cs typeface="Segoe UI" panose="020B0502040204020203" pitchFamily="34" charset="0"/>
            </a:endParaRPr>
          </a:p>
        </p:txBody>
      </p:sp>
      <p:sp>
        <p:nvSpPr>
          <p:cNvPr id="73" name="Rectangle 72"/>
          <p:cNvSpPr/>
          <p:nvPr/>
        </p:nvSpPr>
        <p:spPr bwMode="auto">
          <a:xfrm>
            <a:off x="463049" y="1218150"/>
            <a:ext cx="1708569" cy="138894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indent="1557" algn="ctr" defTabSz="914192" fontAlgn="base">
              <a:spcBef>
                <a:spcPct val="0"/>
              </a:spcBef>
              <a:spcAft>
                <a:spcPts val="1175"/>
              </a:spcAft>
              <a:buClr>
                <a:srgbClr val="FFFFFF"/>
              </a:buClr>
              <a:buSzPct val="80000"/>
              <a:defRPr/>
            </a:pPr>
            <a:r>
              <a:rPr lang="en-IN" sz="1765" kern="0" dirty="0">
                <a:solidFill>
                  <a:srgbClr val="FFFFFF"/>
                </a:solidFill>
                <a:cs typeface="Segoe UI Semibold" panose="020B0702040204020203" pitchFamily="34" charset="0"/>
              </a:rPr>
              <a:t>Foundational</a:t>
            </a:r>
          </a:p>
        </p:txBody>
      </p:sp>
      <p:grpSp>
        <p:nvGrpSpPr>
          <p:cNvPr id="74" name="Group 73"/>
          <p:cNvGrpSpPr/>
          <p:nvPr/>
        </p:nvGrpSpPr>
        <p:grpSpPr>
          <a:xfrm>
            <a:off x="4294115" y="1460745"/>
            <a:ext cx="609026" cy="934682"/>
            <a:chOff x="4365905" y="2292167"/>
            <a:chExt cx="621238" cy="953424"/>
          </a:xfrm>
        </p:grpSpPr>
        <p:pic>
          <p:nvPicPr>
            <p:cNvPr id="75" name="Picture 74"/>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65905" y="2292167"/>
              <a:ext cx="621238" cy="622554"/>
            </a:xfrm>
            <a:prstGeom prst="rect">
              <a:avLst/>
            </a:prstGeom>
          </p:spPr>
        </p:pic>
        <p:sp>
          <p:nvSpPr>
            <p:cNvPr id="76" name="Rectangle 75"/>
            <p:cNvSpPr/>
            <p:nvPr/>
          </p:nvSpPr>
          <p:spPr>
            <a:xfrm>
              <a:off x="4383417" y="3091725"/>
              <a:ext cx="578603" cy="153866"/>
            </a:xfrm>
            <a:prstGeom prst="rect">
              <a:avLst/>
            </a:prstGeom>
          </p:spPr>
          <p:txBody>
            <a:bodyPr wrap="none" lIns="0" tIns="0" rIns="0" bIns="0">
              <a:noAutofit/>
            </a:bodyPr>
            <a:lstStyle/>
            <a:p>
              <a:pPr algn="ctr" defTabSz="597032" fontAlgn="ctr">
                <a:defRPr/>
              </a:pPr>
              <a:r>
                <a:rPr lang="en-US" sz="1028" kern="0" dirty="0">
                  <a:solidFill>
                    <a:srgbClr val="505050"/>
                  </a:solidFill>
                </a:rPr>
                <a:t>ISO 27001</a:t>
              </a:r>
            </a:p>
          </p:txBody>
        </p:sp>
      </p:grpSp>
      <p:grpSp>
        <p:nvGrpSpPr>
          <p:cNvPr id="77" name="Group 76"/>
          <p:cNvGrpSpPr/>
          <p:nvPr/>
        </p:nvGrpSpPr>
        <p:grpSpPr>
          <a:xfrm>
            <a:off x="5806707" y="1424020"/>
            <a:ext cx="746353" cy="934682"/>
            <a:chOff x="5780690" y="2254705"/>
            <a:chExt cx="761319" cy="953424"/>
          </a:xfrm>
        </p:grpSpPr>
        <p:pic>
          <p:nvPicPr>
            <p:cNvPr id="78" name="Picture 77"/>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808751" y="2254705"/>
              <a:ext cx="680022" cy="622554"/>
            </a:xfrm>
            <a:prstGeom prst="rect">
              <a:avLst/>
            </a:prstGeom>
          </p:spPr>
        </p:pic>
        <p:sp>
          <p:nvSpPr>
            <p:cNvPr id="79" name="Rectangle 78"/>
            <p:cNvSpPr/>
            <p:nvPr/>
          </p:nvSpPr>
          <p:spPr>
            <a:xfrm>
              <a:off x="5780690" y="3054263"/>
              <a:ext cx="761319" cy="153866"/>
            </a:xfrm>
            <a:prstGeom prst="rect">
              <a:avLst/>
            </a:prstGeom>
          </p:spPr>
          <p:txBody>
            <a:bodyPr wrap="none" lIns="0" tIns="0" rIns="0" bIns="0">
              <a:noAutofit/>
            </a:bodyPr>
            <a:lstStyle/>
            <a:p>
              <a:pPr algn="ctr" defTabSz="597032" fontAlgn="ctr">
                <a:defRPr/>
              </a:pPr>
              <a:r>
                <a:rPr lang="en-US" sz="1028" kern="0" dirty="0">
                  <a:solidFill>
                    <a:srgbClr val="505050"/>
                  </a:solidFill>
                </a:rPr>
                <a:t>SOC 1 Type 2</a:t>
              </a:r>
            </a:p>
          </p:txBody>
        </p:sp>
      </p:grpSp>
      <p:grpSp>
        <p:nvGrpSpPr>
          <p:cNvPr id="80" name="Group 79"/>
          <p:cNvGrpSpPr/>
          <p:nvPr/>
        </p:nvGrpSpPr>
        <p:grpSpPr>
          <a:xfrm>
            <a:off x="7376919" y="1435721"/>
            <a:ext cx="746353" cy="934682"/>
            <a:chOff x="7472773" y="2266641"/>
            <a:chExt cx="761319" cy="953424"/>
          </a:xfrm>
        </p:grpSpPr>
        <p:pic>
          <p:nvPicPr>
            <p:cNvPr id="81" name="Picture 80"/>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503653" y="2266641"/>
              <a:ext cx="680022" cy="622554"/>
            </a:xfrm>
            <a:prstGeom prst="rect">
              <a:avLst/>
            </a:prstGeom>
          </p:spPr>
        </p:pic>
        <p:sp>
          <p:nvSpPr>
            <p:cNvPr id="82" name="Rectangle 81"/>
            <p:cNvSpPr/>
            <p:nvPr/>
          </p:nvSpPr>
          <p:spPr>
            <a:xfrm>
              <a:off x="7472773" y="3066199"/>
              <a:ext cx="761319" cy="153866"/>
            </a:xfrm>
            <a:prstGeom prst="rect">
              <a:avLst/>
            </a:prstGeom>
          </p:spPr>
          <p:txBody>
            <a:bodyPr wrap="none" lIns="0" tIns="0" rIns="0" bIns="0">
              <a:noAutofit/>
            </a:bodyPr>
            <a:lstStyle/>
            <a:p>
              <a:pPr algn="ctr" defTabSz="597032" fontAlgn="ctr">
                <a:defRPr/>
              </a:pPr>
              <a:r>
                <a:rPr lang="en-US" sz="1028" kern="0" dirty="0">
                  <a:solidFill>
                    <a:srgbClr val="505050"/>
                  </a:solidFill>
                </a:rPr>
                <a:t>SOC 2 Type 2</a:t>
              </a:r>
            </a:p>
          </p:txBody>
        </p:sp>
      </p:grpSp>
      <p:grpSp>
        <p:nvGrpSpPr>
          <p:cNvPr id="83" name="Group 82"/>
          <p:cNvGrpSpPr/>
          <p:nvPr/>
        </p:nvGrpSpPr>
        <p:grpSpPr>
          <a:xfrm>
            <a:off x="10585443" y="1379657"/>
            <a:ext cx="807771" cy="934682"/>
            <a:chOff x="9886876" y="2209453"/>
            <a:chExt cx="823969" cy="953424"/>
          </a:xfrm>
        </p:grpSpPr>
        <p:pic>
          <p:nvPicPr>
            <p:cNvPr id="84" name="Picture 14" descr="http://www.theauditpeople.com/sites/default/files/pictures/iso-logo.pn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886876" y="2209453"/>
              <a:ext cx="823969" cy="622554"/>
            </a:xfrm>
            <a:prstGeom prst="rect">
              <a:avLst/>
            </a:prstGeom>
            <a:noFill/>
            <a:extLst>
              <a:ext uri="{909E8E84-426E-40dd-AFC4-6F175D3DCCD1}">
                <a14:hiddenFill xmlns="" xmlns:a14="http://schemas.microsoft.com/office/drawing/2010/main">
                  <a:solidFill>
                    <a:srgbClr val="FFFFFF"/>
                  </a:solidFill>
                </a14:hiddenFill>
              </a:ext>
            </a:extLst>
          </p:spPr>
        </p:pic>
        <p:sp>
          <p:nvSpPr>
            <p:cNvPr id="85" name="Rectangle 84"/>
            <p:cNvSpPr/>
            <p:nvPr/>
          </p:nvSpPr>
          <p:spPr>
            <a:xfrm>
              <a:off x="9974210" y="3009011"/>
              <a:ext cx="578602" cy="153866"/>
            </a:xfrm>
            <a:prstGeom prst="rect">
              <a:avLst/>
            </a:prstGeom>
          </p:spPr>
          <p:txBody>
            <a:bodyPr wrap="none" lIns="0" tIns="0" rIns="0" bIns="0">
              <a:noAutofit/>
            </a:bodyPr>
            <a:lstStyle/>
            <a:p>
              <a:pPr algn="ctr" defTabSz="597032" fontAlgn="ctr">
                <a:defRPr/>
              </a:pPr>
              <a:r>
                <a:rPr lang="en-US" sz="1028" kern="0" dirty="0">
                  <a:solidFill>
                    <a:srgbClr val="505050"/>
                  </a:solidFill>
                </a:rPr>
                <a:t>ISO 27018</a:t>
              </a:r>
            </a:p>
          </p:txBody>
        </p:sp>
      </p:grpSp>
      <p:grpSp>
        <p:nvGrpSpPr>
          <p:cNvPr id="86" name="Group 85"/>
          <p:cNvGrpSpPr/>
          <p:nvPr/>
        </p:nvGrpSpPr>
        <p:grpSpPr>
          <a:xfrm>
            <a:off x="8861711" y="1515078"/>
            <a:ext cx="894355" cy="951833"/>
            <a:chOff x="8581001" y="2347588"/>
            <a:chExt cx="912289" cy="970919"/>
          </a:xfrm>
        </p:grpSpPr>
        <p:pic>
          <p:nvPicPr>
            <p:cNvPr id="87" name="Picture 86"/>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8581001" y="2347588"/>
              <a:ext cx="912289" cy="349808"/>
            </a:xfrm>
            <a:prstGeom prst="rect">
              <a:avLst/>
            </a:prstGeom>
          </p:spPr>
        </p:pic>
        <p:sp>
          <p:nvSpPr>
            <p:cNvPr id="88" name="Rectangle 87"/>
            <p:cNvSpPr/>
            <p:nvPr/>
          </p:nvSpPr>
          <p:spPr>
            <a:xfrm>
              <a:off x="8614814" y="3010774"/>
              <a:ext cx="844663" cy="307733"/>
            </a:xfrm>
            <a:prstGeom prst="rect">
              <a:avLst/>
            </a:prstGeom>
          </p:spPr>
          <p:txBody>
            <a:bodyPr wrap="none" lIns="0" tIns="0" rIns="0" bIns="0">
              <a:noAutofit/>
            </a:bodyPr>
            <a:lstStyle/>
            <a:p>
              <a:pPr algn="ctr" defTabSz="597032" fontAlgn="ctr">
                <a:defRPr/>
              </a:pPr>
              <a:r>
                <a:rPr lang="en-US" sz="1028" kern="0" dirty="0">
                  <a:solidFill>
                    <a:srgbClr val="505050"/>
                  </a:solidFill>
                </a:rPr>
                <a:t>Cloud Controls</a:t>
              </a:r>
              <a:br>
                <a:rPr lang="en-US" sz="1028" kern="0" dirty="0">
                  <a:solidFill>
                    <a:srgbClr val="505050"/>
                  </a:solidFill>
                </a:rPr>
              </a:br>
              <a:r>
                <a:rPr lang="en-US" sz="1028" kern="0" dirty="0">
                  <a:solidFill>
                    <a:srgbClr val="505050"/>
                  </a:solidFill>
                </a:rPr>
                <a:t>Matrix</a:t>
              </a:r>
            </a:p>
          </p:txBody>
        </p:sp>
      </p:grpSp>
      <p:sp>
        <p:nvSpPr>
          <p:cNvPr id="89" name="Rectangle 88"/>
          <p:cNvSpPr/>
          <p:nvPr/>
        </p:nvSpPr>
        <p:spPr>
          <a:xfrm flipH="1">
            <a:off x="2151850" y="3060772"/>
            <a:ext cx="9586902" cy="1382575"/>
          </a:xfrm>
          <a:prstGeom prst="rect">
            <a:avLst/>
          </a:prstGeom>
          <a:solidFill>
            <a:schemeClr val="bg1"/>
          </a:solidFill>
          <a:ln>
            <a:solidFill>
              <a:srgbClr val="D2D2D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6" tIns="89630" rIns="89630" bIns="89630" numCol="1" spcCol="0" rtlCol="0" fromWordArt="0" anchor="ctr" anchorCtr="0" forceAA="0" compatLnSpc="1">
            <a:prstTxWarp prst="textNoShape">
              <a:avLst/>
            </a:prstTxWarp>
            <a:noAutofit/>
          </a:bodyPr>
          <a:lstStyle/>
          <a:p>
            <a:pPr defTabSz="913927">
              <a:spcBef>
                <a:spcPct val="0"/>
              </a:spcBef>
              <a:spcAft>
                <a:spcPct val="0"/>
              </a:spcAft>
              <a:defRPr/>
            </a:pPr>
            <a:endParaRPr lang="en-IN" sz="1961" kern="0" dirty="0">
              <a:solidFill>
                <a:srgbClr val="5C2D91"/>
              </a:solidFill>
              <a:cs typeface="Segoe UI" panose="020B0502040204020203" pitchFamily="34" charset="0"/>
            </a:endParaRPr>
          </a:p>
        </p:txBody>
      </p:sp>
      <p:sp>
        <p:nvSpPr>
          <p:cNvPr id="90" name="Rectangle 89"/>
          <p:cNvSpPr/>
          <p:nvPr/>
        </p:nvSpPr>
        <p:spPr bwMode="auto">
          <a:xfrm>
            <a:off x="449015" y="3060772"/>
            <a:ext cx="1712171" cy="1388941"/>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ctr" defTabSz="914192">
              <a:spcAft>
                <a:spcPts val="1175"/>
              </a:spcAft>
              <a:defRPr/>
            </a:pPr>
            <a:r>
              <a:rPr lang="en-IN" sz="1765" kern="0" dirty="0">
                <a:solidFill>
                  <a:srgbClr val="FFFFFF"/>
                </a:solidFill>
                <a:cs typeface="Segoe UI Semibold" panose="020B0702040204020203" pitchFamily="34" charset="0"/>
              </a:rPr>
              <a:t>Industry</a:t>
            </a:r>
          </a:p>
        </p:txBody>
      </p:sp>
      <p:pic>
        <p:nvPicPr>
          <p:cNvPr id="92" name="Picture 28"/>
          <p:cNvPicPr>
            <a:picLocks noChangeAspect="1"/>
          </p:cNvPicPr>
          <p:nvPr/>
        </p:nvPicPr>
        <p:blipFill rotWithShape="1">
          <a:blip r:embed="rId11" cstate="print">
            <a:extLst>
              <a:ext uri="{28A0092B-C50C-407E-A947-70E740481C1C}">
                <a14:useLocalDpi xmlns:a14="http://schemas.microsoft.com/office/drawing/2010/main"/>
              </a:ext>
            </a:extLst>
          </a:blip>
          <a:srcRect l="19912" r="16881" b="43417"/>
          <a:stretch/>
        </p:blipFill>
        <p:spPr>
          <a:xfrm>
            <a:off x="2583422" y="3159677"/>
            <a:ext cx="866946" cy="772303"/>
          </a:xfrm>
          <a:prstGeom prst="rect">
            <a:avLst/>
          </a:prstGeom>
        </p:spPr>
      </p:pic>
      <p:sp>
        <p:nvSpPr>
          <p:cNvPr id="94" name="Rectangle 93"/>
          <p:cNvSpPr/>
          <p:nvPr/>
        </p:nvSpPr>
        <p:spPr>
          <a:xfrm>
            <a:off x="2607525" y="3980047"/>
            <a:ext cx="765240" cy="415183"/>
          </a:xfrm>
          <a:prstGeom prst="rect">
            <a:avLst/>
          </a:prstGeom>
        </p:spPr>
        <p:txBody>
          <a:bodyPr wrap="square">
            <a:spAutoFit/>
          </a:bodyPr>
          <a:lstStyle/>
          <a:p>
            <a:pPr algn="ctr" defTabSz="570855" fontAlgn="ctr">
              <a:defRPr/>
            </a:pPr>
            <a:r>
              <a:rPr lang="en-US" sz="1028" kern="0" dirty="0">
                <a:solidFill>
                  <a:srgbClr val="505050"/>
                </a:solidFill>
              </a:rPr>
              <a:t>HIPAA / HITECH</a:t>
            </a:r>
          </a:p>
        </p:txBody>
      </p:sp>
      <p:pic>
        <p:nvPicPr>
          <p:cNvPr id="95" name="Picture 34"/>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653601" y="3265255"/>
            <a:ext cx="628092" cy="621811"/>
          </a:xfrm>
          <a:prstGeom prst="rect">
            <a:avLst/>
          </a:prstGeom>
        </p:spPr>
      </p:pic>
      <p:sp>
        <p:nvSpPr>
          <p:cNvPr id="96" name="Rectangle 95"/>
          <p:cNvSpPr/>
          <p:nvPr/>
        </p:nvSpPr>
        <p:spPr>
          <a:xfrm>
            <a:off x="3840733" y="4001045"/>
            <a:ext cx="812927" cy="253751"/>
          </a:xfrm>
          <a:prstGeom prst="rect">
            <a:avLst/>
          </a:prstGeom>
        </p:spPr>
        <p:txBody>
          <a:bodyPr wrap="none">
            <a:spAutoFit/>
          </a:bodyPr>
          <a:lstStyle/>
          <a:p>
            <a:pPr algn="ctr" defTabSz="570855" fontAlgn="ctr">
              <a:defRPr/>
            </a:pPr>
            <a:r>
              <a:rPr lang="en-US" sz="1028" kern="0" dirty="0">
                <a:solidFill>
                  <a:srgbClr val="505050"/>
                </a:solidFill>
              </a:rPr>
              <a:t>FIPS 140-2</a:t>
            </a:r>
          </a:p>
        </p:txBody>
      </p:sp>
      <p:pic>
        <p:nvPicPr>
          <p:cNvPr id="97" name="Picture 96"/>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5187033" y="3322340"/>
            <a:ext cx="774660" cy="312448"/>
          </a:xfrm>
          <a:prstGeom prst="rect">
            <a:avLst/>
          </a:prstGeom>
        </p:spPr>
      </p:pic>
      <p:sp>
        <p:nvSpPr>
          <p:cNvPr id="98" name="Rectangle 97"/>
          <p:cNvSpPr/>
          <p:nvPr/>
        </p:nvSpPr>
        <p:spPr>
          <a:xfrm>
            <a:off x="6359107" y="4029170"/>
            <a:ext cx="742072" cy="253751"/>
          </a:xfrm>
          <a:prstGeom prst="rect">
            <a:avLst/>
          </a:prstGeom>
        </p:spPr>
        <p:txBody>
          <a:bodyPr wrap="square">
            <a:spAutoFit/>
          </a:bodyPr>
          <a:lstStyle/>
          <a:p>
            <a:pPr algn="ctr" defTabSz="570855" fontAlgn="ctr">
              <a:defRPr/>
            </a:pPr>
            <a:r>
              <a:rPr lang="en-US" sz="1028" kern="0" dirty="0">
                <a:solidFill>
                  <a:srgbClr val="505050"/>
                </a:solidFill>
              </a:rPr>
              <a:t>FERPA</a:t>
            </a:r>
          </a:p>
        </p:txBody>
      </p:sp>
      <p:pic>
        <p:nvPicPr>
          <p:cNvPr id="99" name="Picture 98"/>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3963153" y="3265255"/>
            <a:ext cx="603141" cy="603141"/>
          </a:xfrm>
          <a:prstGeom prst="rect">
            <a:avLst/>
          </a:prstGeom>
        </p:spPr>
      </p:pic>
      <p:pic>
        <p:nvPicPr>
          <p:cNvPr id="100" name="Picture 99"/>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535980" y="3265255"/>
            <a:ext cx="603143" cy="603141"/>
          </a:xfrm>
          <a:prstGeom prst="rect">
            <a:avLst/>
          </a:prstGeom>
        </p:spPr>
      </p:pic>
      <p:sp>
        <p:nvSpPr>
          <p:cNvPr id="101" name="Rectangle 100"/>
          <p:cNvSpPr/>
          <p:nvPr/>
        </p:nvSpPr>
        <p:spPr>
          <a:xfrm>
            <a:off x="7378774" y="4001045"/>
            <a:ext cx="920315" cy="253751"/>
          </a:xfrm>
          <a:prstGeom prst="rect">
            <a:avLst/>
          </a:prstGeom>
        </p:spPr>
        <p:txBody>
          <a:bodyPr wrap="none">
            <a:spAutoFit/>
          </a:bodyPr>
          <a:lstStyle/>
          <a:p>
            <a:pPr algn="ctr" defTabSz="570855" fontAlgn="ctr">
              <a:defRPr/>
            </a:pPr>
            <a:r>
              <a:rPr lang="en-US" sz="1028" kern="0" dirty="0">
                <a:solidFill>
                  <a:srgbClr val="505050"/>
                </a:solidFill>
              </a:rPr>
              <a:t>DISA Level 2</a:t>
            </a:r>
          </a:p>
        </p:txBody>
      </p:sp>
      <p:pic>
        <p:nvPicPr>
          <p:cNvPr id="102" name="Picture 101"/>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6413979" y="3278784"/>
            <a:ext cx="632330" cy="632332"/>
          </a:xfrm>
          <a:prstGeom prst="rect">
            <a:avLst/>
          </a:prstGeom>
        </p:spPr>
      </p:pic>
      <p:pic>
        <p:nvPicPr>
          <p:cNvPr id="103" name="Picture 102" descr="http://1.bp.blogspot.com/-zsub2Ach6i8/T3qyuPps54I/AAAAAAAAAVY/2DAjv_gntto/s1600/irs-logo.jpeg.png"/>
          <p:cNvPicPr/>
          <p:nvPr/>
        </p:nvPicPr>
        <p:blipFill>
          <a:blip r:embed="rId17" cstate="print">
            <a:extLst>
              <a:ext uri="{28A0092B-C50C-407E-A947-70E740481C1C}">
                <a14:useLocalDpi xmlns:a14="http://schemas.microsoft.com/office/drawing/2010/main"/>
              </a:ext>
            </a:extLst>
          </a:blip>
          <a:srcRect/>
          <a:stretch>
            <a:fillRect/>
          </a:stretch>
        </p:blipFill>
        <p:spPr bwMode="auto">
          <a:xfrm>
            <a:off x="9708571" y="3254520"/>
            <a:ext cx="628038" cy="628038"/>
          </a:xfrm>
          <a:prstGeom prst="rect">
            <a:avLst/>
          </a:prstGeom>
          <a:noFill/>
          <a:ln>
            <a:noFill/>
          </a:ln>
        </p:spPr>
      </p:pic>
      <p:pic>
        <p:nvPicPr>
          <p:cNvPr id="104" name="Picture 103"/>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0720377" y="3276004"/>
            <a:ext cx="651922" cy="635113"/>
          </a:xfrm>
          <a:prstGeom prst="rect">
            <a:avLst/>
          </a:prstGeom>
        </p:spPr>
      </p:pic>
      <p:sp>
        <p:nvSpPr>
          <p:cNvPr id="106" name="Rectangle 105"/>
          <p:cNvSpPr/>
          <p:nvPr/>
        </p:nvSpPr>
        <p:spPr>
          <a:xfrm>
            <a:off x="10625451" y="4027780"/>
            <a:ext cx="841779" cy="253751"/>
          </a:xfrm>
          <a:prstGeom prst="rect">
            <a:avLst/>
          </a:prstGeom>
        </p:spPr>
        <p:txBody>
          <a:bodyPr wrap="none">
            <a:spAutoFit/>
          </a:bodyPr>
          <a:lstStyle/>
          <a:p>
            <a:pPr algn="ctr" defTabSz="570855" fontAlgn="ctr">
              <a:defRPr/>
            </a:pPr>
            <a:r>
              <a:rPr lang="en-US" sz="1028" kern="0" dirty="0">
                <a:solidFill>
                  <a:srgbClr val="505050"/>
                </a:solidFill>
              </a:rPr>
              <a:t>ITAR-ready</a:t>
            </a:r>
          </a:p>
        </p:txBody>
      </p:sp>
      <p:sp>
        <p:nvSpPr>
          <p:cNvPr id="107" name="Rectangle 106"/>
          <p:cNvSpPr/>
          <p:nvPr/>
        </p:nvSpPr>
        <p:spPr>
          <a:xfrm>
            <a:off x="8748681" y="4010380"/>
            <a:ext cx="423454" cy="253751"/>
          </a:xfrm>
          <a:prstGeom prst="rect">
            <a:avLst/>
          </a:prstGeom>
        </p:spPr>
        <p:txBody>
          <a:bodyPr wrap="none">
            <a:spAutoFit/>
          </a:bodyPr>
          <a:lstStyle/>
          <a:p>
            <a:pPr algn="ctr" defTabSz="570855" fontAlgn="ctr">
              <a:defRPr/>
            </a:pPr>
            <a:r>
              <a:rPr lang="en-US" sz="1028" kern="0" dirty="0">
                <a:solidFill>
                  <a:srgbClr val="505050"/>
                </a:solidFill>
              </a:rPr>
              <a:t>CJIS</a:t>
            </a:r>
          </a:p>
        </p:txBody>
      </p:sp>
      <p:sp>
        <p:nvSpPr>
          <p:cNvPr id="128" name="Rectangle 127"/>
          <p:cNvSpPr/>
          <p:nvPr/>
        </p:nvSpPr>
        <p:spPr>
          <a:xfrm>
            <a:off x="5276287" y="3912783"/>
            <a:ext cx="601361" cy="415183"/>
          </a:xfrm>
          <a:prstGeom prst="rect">
            <a:avLst/>
          </a:prstGeom>
        </p:spPr>
        <p:txBody>
          <a:bodyPr wrap="none">
            <a:spAutoFit/>
          </a:bodyPr>
          <a:lstStyle/>
          <a:p>
            <a:pPr algn="ctr" defTabSz="570855" fontAlgn="ctr">
              <a:defRPr/>
            </a:pPr>
            <a:r>
              <a:rPr lang="en-US" sz="1028" kern="0" dirty="0">
                <a:solidFill>
                  <a:srgbClr val="505050"/>
                </a:solidFill>
              </a:rPr>
              <a:t>21 CFR</a:t>
            </a:r>
          </a:p>
          <a:p>
            <a:pPr algn="ctr" defTabSz="570855" fontAlgn="ctr">
              <a:defRPr/>
            </a:pPr>
            <a:r>
              <a:rPr lang="en-US" sz="1028" kern="0" dirty="0">
                <a:solidFill>
                  <a:srgbClr val="505050"/>
                </a:solidFill>
              </a:rPr>
              <a:t>Part 11</a:t>
            </a:r>
          </a:p>
        </p:txBody>
      </p:sp>
      <p:sp>
        <p:nvSpPr>
          <p:cNvPr id="129" name="Rectangle 128"/>
          <p:cNvSpPr/>
          <p:nvPr/>
        </p:nvSpPr>
        <p:spPr>
          <a:xfrm>
            <a:off x="9673829" y="4002758"/>
            <a:ext cx="697529" cy="253751"/>
          </a:xfrm>
          <a:prstGeom prst="rect">
            <a:avLst/>
          </a:prstGeom>
        </p:spPr>
        <p:txBody>
          <a:bodyPr wrap="none">
            <a:spAutoFit/>
          </a:bodyPr>
          <a:lstStyle/>
          <a:p>
            <a:pPr algn="ctr" defTabSz="570855" fontAlgn="ctr">
              <a:defRPr/>
            </a:pPr>
            <a:r>
              <a:rPr lang="en-US" sz="1028" kern="0" dirty="0">
                <a:solidFill>
                  <a:srgbClr val="505050"/>
                </a:solidFill>
              </a:rPr>
              <a:t>IRS 1075</a:t>
            </a:r>
          </a:p>
        </p:txBody>
      </p:sp>
      <p:sp>
        <p:nvSpPr>
          <p:cNvPr id="130" name="Rectangle 129"/>
          <p:cNvSpPr/>
          <p:nvPr/>
        </p:nvSpPr>
        <p:spPr>
          <a:xfrm>
            <a:off x="2652636" y="2087488"/>
            <a:ext cx="949535" cy="415183"/>
          </a:xfrm>
          <a:prstGeom prst="rect">
            <a:avLst/>
          </a:prstGeom>
        </p:spPr>
        <p:txBody>
          <a:bodyPr wrap="square">
            <a:spAutoFit/>
          </a:bodyPr>
          <a:lstStyle/>
          <a:p>
            <a:pPr algn="ctr" defTabSz="570855" fontAlgn="ctr">
              <a:defRPr/>
            </a:pPr>
            <a:r>
              <a:rPr lang="en-US" sz="1028" kern="0" dirty="0">
                <a:solidFill>
                  <a:srgbClr val="505050"/>
                </a:solidFill>
              </a:rPr>
              <a:t>FedRAMP JAB P-ATO</a:t>
            </a:r>
          </a:p>
        </p:txBody>
      </p:sp>
      <p:pic>
        <p:nvPicPr>
          <p:cNvPr id="131" name="Picture 130"/>
          <p:cNvPicPr>
            <a:picLocks noChangeAspect="1"/>
          </p:cNvPicPr>
          <p:nvPr/>
        </p:nvPicPr>
        <p:blipFill rotWithShape="1">
          <a:blip r:embed="rId19" cstate="hqprint">
            <a:extLst>
              <a:ext uri="{28A0092B-C50C-407E-A947-70E740481C1C}">
                <a14:useLocalDpi xmlns:a14="http://schemas.microsoft.com/office/drawing/2010/main"/>
              </a:ext>
            </a:extLst>
          </a:blip>
          <a:srcRect/>
          <a:stretch/>
        </p:blipFill>
        <p:spPr>
          <a:xfrm>
            <a:off x="2655549" y="1463039"/>
            <a:ext cx="901779" cy="560329"/>
          </a:xfrm>
          <a:prstGeom prst="rect">
            <a:avLst/>
          </a:prstGeom>
        </p:spPr>
      </p:pic>
      <p:grpSp>
        <p:nvGrpSpPr>
          <p:cNvPr id="132" name="Group 131"/>
          <p:cNvGrpSpPr/>
          <p:nvPr/>
        </p:nvGrpSpPr>
        <p:grpSpPr>
          <a:xfrm>
            <a:off x="449015" y="4918597"/>
            <a:ext cx="11326453" cy="1388941"/>
            <a:chOff x="458018" y="4783901"/>
            <a:chExt cx="11553572" cy="1416792"/>
          </a:xfrm>
        </p:grpSpPr>
        <p:sp>
          <p:nvSpPr>
            <p:cNvPr id="133" name="Rectangle 132"/>
            <p:cNvSpPr/>
            <p:nvPr/>
          </p:nvSpPr>
          <p:spPr>
            <a:xfrm flipH="1">
              <a:off x="2191322" y="4783901"/>
              <a:ext cx="9779139" cy="1410299"/>
            </a:xfrm>
            <a:prstGeom prst="rect">
              <a:avLst/>
            </a:prstGeom>
            <a:solidFill>
              <a:schemeClr val="bg1"/>
            </a:solid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6" tIns="89630" rIns="89630" bIns="89630" numCol="1" spcCol="0" rtlCol="0" fromWordArt="0" anchor="ctr" anchorCtr="0" forceAA="0" compatLnSpc="1">
              <a:prstTxWarp prst="textNoShape">
                <a:avLst/>
              </a:prstTxWarp>
              <a:noAutofit/>
            </a:bodyPr>
            <a:lstStyle/>
            <a:p>
              <a:pPr defTabSz="913927">
                <a:spcBef>
                  <a:spcPct val="0"/>
                </a:spcBef>
                <a:spcAft>
                  <a:spcPct val="0"/>
                </a:spcAft>
                <a:defRPr/>
              </a:pPr>
              <a:endParaRPr lang="en-IN" sz="1961" kern="0" dirty="0">
                <a:ln>
                  <a:solidFill>
                    <a:schemeClr val="accent4"/>
                  </a:solidFill>
                </a:ln>
                <a:solidFill>
                  <a:srgbClr val="5C2D91"/>
                </a:solidFill>
                <a:cs typeface="Segoe UI" panose="020B0502040204020203" pitchFamily="34" charset="0"/>
              </a:endParaRPr>
            </a:p>
          </p:txBody>
        </p:sp>
        <p:sp>
          <p:nvSpPr>
            <p:cNvPr id="136" name="Rectangle 135"/>
            <p:cNvSpPr/>
            <p:nvPr/>
          </p:nvSpPr>
          <p:spPr bwMode="auto">
            <a:xfrm>
              <a:off x="458018" y="4783901"/>
              <a:ext cx="1742829" cy="1416792"/>
            </a:xfrm>
            <a:prstGeom prst="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79259" tIns="143407" rIns="179259" bIns="143407" numCol="1" spcCol="0" rtlCol="0" fromWordArt="0" anchor="ctr" anchorCtr="0" forceAA="0" compatLnSpc="1">
              <a:prstTxWarp prst="textNoShape">
                <a:avLst/>
              </a:prstTxWarp>
              <a:noAutofit/>
            </a:bodyPr>
            <a:lstStyle/>
            <a:p>
              <a:pPr algn="ctr" defTabSz="914192">
                <a:spcAft>
                  <a:spcPts val="1175"/>
                </a:spcAft>
                <a:defRPr/>
              </a:pPr>
              <a:r>
                <a:rPr lang="en-IN" sz="1765" kern="0" dirty="0">
                  <a:solidFill>
                    <a:srgbClr val="FFFFFF"/>
                  </a:solidFill>
                  <a:cs typeface="Segoe UI Semibold" panose="020B0702040204020203" pitchFamily="34" charset="0"/>
                </a:rPr>
                <a:t>Focused</a:t>
              </a:r>
            </a:p>
          </p:txBody>
        </p:sp>
        <p:sp>
          <p:nvSpPr>
            <p:cNvPr id="137" name="Rectangle 136"/>
            <p:cNvSpPr/>
            <p:nvPr/>
          </p:nvSpPr>
          <p:spPr>
            <a:xfrm>
              <a:off x="2241977" y="5596268"/>
              <a:ext cx="1152053" cy="423508"/>
            </a:xfrm>
            <a:prstGeom prst="rect">
              <a:avLst/>
            </a:prstGeom>
          </p:spPr>
          <p:txBody>
            <a:bodyPr wrap="square">
              <a:spAutoFit/>
            </a:bodyPr>
            <a:lstStyle/>
            <a:p>
              <a:pPr algn="ctr" defTabSz="570855" fontAlgn="ctr">
                <a:defRPr/>
              </a:pPr>
              <a:r>
                <a:rPr lang="en-US" sz="1028" kern="0" dirty="0">
                  <a:solidFill>
                    <a:srgbClr val="505050"/>
                  </a:solidFill>
                </a:rPr>
                <a:t>European Union</a:t>
              </a:r>
            </a:p>
            <a:p>
              <a:pPr algn="ctr" defTabSz="570855" fontAlgn="ctr">
                <a:defRPr/>
              </a:pPr>
              <a:r>
                <a:rPr lang="en-US" sz="1028" kern="0" dirty="0">
                  <a:solidFill>
                    <a:srgbClr val="505050"/>
                  </a:solidFill>
                </a:rPr>
                <a:t>Model Clauses</a:t>
              </a:r>
            </a:p>
          </p:txBody>
        </p:sp>
        <p:pic>
          <p:nvPicPr>
            <p:cNvPr id="143" name="Picture 142"/>
            <p:cNvPicPr>
              <a:picLocks noChangeAspect="1"/>
            </p:cNvPicPr>
            <p:nvPr/>
          </p:nvPicPr>
          <p:blipFill rotWithShape="1">
            <a:blip r:embed="rId20" cstate="print">
              <a:extLst>
                <a:ext uri="{28A0092B-C50C-407E-A947-70E740481C1C}">
                  <a14:useLocalDpi xmlns:a14="http://schemas.microsoft.com/office/drawing/2010/main"/>
                </a:ext>
              </a:extLst>
            </a:blip>
            <a:srcRect/>
            <a:stretch/>
          </p:blipFill>
          <p:spPr>
            <a:xfrm>
              <a:off x="4986360" y="5034342"/>
              <a:ext cx="588183" cy="381734"/>
            </a:xfrm>
            <a:prstGeom prst="rect">
              <a:avLst/>
            </a:prstGeom>
          </p:spPr>
        </p:pic>
        <p:sp>
          <p:nvSpPr>
            <p:cNvPr id="144" name="Rectangle 143"/>
            <p:cNvSpPr/>
            <p:nvPr/>
          </p:nvSpPr>
          <p:spPr>
            <a:xfrm>
              <a:off x="3860476" y="5596268"/>
              <a:ext cx="1140983" cy="578253"/>
            </a:xfrm>
            <a:prstGeom prst="rect">
              <a:avLst/>
            </a:prstGeom>
          </p:spPr>
          <p:txBody>
            <a:bodyPr wrap="square">
              <a:spAutoFit/>
            </a:bodyPr>
            <a:lstStyle/>
            <a:p>
              <a:pPr algn="ctr" defTabSz="570855" fontAlgn="ctr">
                <a:defRPr/>
              </a:pPr>
              <a:r>
                <a:rPr lang="en-US" sz="1028" kern="0" dirty="0">
                  <a:solidFill>
                    <a:srgbClr val="505050"/>
                  </a:solidFill>
                </a:rPr>
                <a:t>United Kingdom </a:t>
              </a:r>
            </a:p>
            <a:p>
              <a:pPr algn="ctr" defTabSz="570855" fontAlgn="ctr">
                <a:defRPr/>
              </a:pPr>
              <a:r>
                <a:rPr lang="en-US" sz="1028" kern="0" dirty="0">
                  <a:solidFill>
                    <a:srgbClr val="505050"/>
                  </a:solidFill>
                </a:rPr>
                <a:t>G-Cloud</a:t>
              </a:r>
            </a:p>
          </p:txBody>
        </p:sp>
        <p:pic>
          <p:nvPicPr>
            <p:cNvPr id="145" name="Picture 144"/>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7369127" y="5058793"/>
              <a:ext cx="1016990" cy="332833"/>
            </a:xfrm>
            <a:prstGeom prst="rect">
              <a:avLst/>
            </a:prstGeom>
          </p:spPr>
        </p:pic>
        <p:sp>
          <p:nvSpPr>
            <p:cNvPr id="146" name="Rectangle 145"/>
            <p:cNvSpPr/>
            <p:nvPr/>
          </p:nvSpPr>
          <p:spPr>
            <a:xfrm>
              <a:off x="7278080" y="5596268"/>
              <a:ext cx="1199087" cy="423508"/>
            </a:xfrm>
            <a:prstGeom prst="rect">
              <a:avLst/>
            </a:prstGeom>
          </p:spPr>
          <p:txBody>
            <a:bodyPr wrap="square">
              <a:spAutoFit/>
            </a:bodyPr>
            <a:lstStyle/>
            <a:p>
              <a:pPr algn="ctr" defTabSz="570855" fontAlgn="ctr">
                <a:defRPr/>
              </a:pPr>
              <a:r>
                <a:rPr lang="en-US" sz="1028" kern="0" dirty="0">
                  <a:solidFill>
                    <a:srgbClr val="505050"/>
                  </a:solidFill>
                </a:rPr>
                <a:t>Singapore</a:t>
              </a:r>
            </a:p>
            <a:p>
              <a:pPr algn="ctr" defTabSz="570855" fontAlgn="ctr">
                <a:defRPr/>
              </a:pPr>
              <a:r>
                <a:rPr lang="en-US" sz="1028" kern="0" dirty="0">
                  <a:solidFill>
                    <a:srgbClr val="505050"/>
                  </a:solidFill>
                </a:rPr>
                <a:t>MTCS Level 1 </a:t>
              </a:r>
            </a:p>
          </p:txBody>
        </p:sp>
        <p:pic>
          <p:nvPicPr>
            <p:cNvPr id="147" name="Picture 4" descr="image002"/>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6569161" y="5010823"/>
              <a:ext cx="690804" cy="42877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8" name="Rectangle 147"/>
            <p:cNvSpPr/>
            <p:nvPr/>
          </p:nvSpPr>
          <p:spPr>
            <a:xfrm>
              <a:off x="8367401" y="5596268"/>
              <a:ext cx="976903" cy="588176"/>
            </a:xfrm>
            <a:prstGeom prst="rect">
              <a:avLst/>
            </a:prstGeom>
          </p:spPr>
          <p:txBody>
            <a:bodyPr wrap="square">
              <a:spAutoFit/>
            </a:bodyPr>
            <a:lstStyle/>
            <a:p>
              <a:pPr algn="ctr" defTabSz="570855" fontAlgn="ctr">
                <a:defRPr/>
              </a:pPr>
              <a:r>
                <a:rPr lang="en-US" sz="1028" kern="0" dirty="0">
                  <a:solidFill>
                    <a:srgbClr val="505050"/>
                  </a:solidFill>
                </a:rPr>
                <a:t>Australian Signals </a:t>
              </a:r>
            </a:p>
            <a:p>
              <a:pPr algn="ctr" defTabSz="570855" fontAlgn="ctr">
                <a:defRPr/>
              </a:pPr>
              <a:r>
                <a:rPr lang="en-US" sz="1028" kern="0" dirty="0">
                  <a:solidFill>
                    <a:srgbClr val="505050"/>
                  </a:solidFill>
                </a:rPr>
                <a:t>Directorate</a:t>
              </a:r>
            </a:p>
          </p:txBody>
        </p:sp>
        <p:pic>
          <p:nvPicPr>
            <p:cNvPr id="149" name="Picture 148"/>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4154609" y="4948853"/>
              <a:ext cx="552714" cy="552714"/>
            </a:xfrm>
            <a:prstGeom prst="rect">
              <a:avLst/>
            </a:prstGeom>
          </p:spPr>
        </p:pic>
        <p:pic>
          <p:nvPicPr>
            <p:cNvPr id="150" name="Picture 149" descr="http://ts1.mm.bing.net/th?&amp;id=HN.607999990459468225&amp;w=300&amp;h=300&amp;c=0&amp;pid=1.9&amp;rs=0&amp;p=0"/>
            <p:cNvPicPr/>
            <p:nvPr/>
          </p:nvPicPr>
          <p:blipFill>
            <a:blip r:embed="rId24" cstate="print">
              <a:extLst>
                <a:ext uri="{28A0092B-C50C-407E-A947-70E740481C1C}">
                  <a14:useLocalDpi xmlns:a14="http://schemas.microsoft.com/office/drawing/2010/main"/>
                </a:ext>
              </a:extLst>
            </a:blip>
            <a:srcRect/>
            <a:stretch>
              <a:fillRect/>
            </a:stretch>
          </p:blipFill>
          <p:spPr bwMode="auto">
            <a:xfrm>
              <a:off x="9371877" y="4938979"/>
              <a:ext cx="592280" cy="572461"/>
            </a:xfrm>
            <a:prstGeom prst="rect">
              <a:avLst/>
            </a:prstGeom>
            <a:noFill/>
            <a:ln>
              <a:noFill/>
            </a:ln>
          </p:spPr>
        </p:pic>
        <p:pic>
          <p:nvPicPr>
            <p:cNvPr id="151" name="Picture 150" descr="IRAP logo">
              <a:hlinkClick r:id="rId25"/>
            </p:cNvPr>
            <p:cNvPicPr/>
            <p:nvPr/>
          </p:nvPicPr>
          <p:blipFill>
            <a:blip r:embed="rId26">
              <a:extLst>
                <a:ext uri="{28A0092B-C50C-407E-A947-70E740481C1C}">
                  <a14:useLocalDpi xmlns:a14="http://schemas.microsoft.com/office/drawing/2010/main"/>
                </a:ext>
              </a:extLst>
            </a:blip>
            <a:srcRect/>
            <a:stretch>
              <a:fillRect/>
            </a:stretch>
          </p:blipFill>
          <p:spPr bwMode="auto">
            <a:xfrm>
              <a:off x="8457584" y="4971964"/>
              <a:ext cx="796539" cy="506492"/>
            </a:xfrm>
            <a:prstGeom prst="rect">
              <a:avLst/>
            </a:prstGeom>
            <a:noFill/>
            <a:ln>
              <a:noFill/>
            </a:ln>
          </p:spPr>
        </p:pic>
        <p:pic>
          <p:nvPicPr>
            <p:cNvPr id="152" name="Picture 151"/>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3398468" y="5101797"/>
              <a:ext cx="601493" cy="246825"/>
            </a:xfrm>
            <a:prstGeom prst="rect">
              <a:avLst/>
            </a:prstGeom>
          </p:spPr>
        </p:pic>
        <p:pic>
          <p:nvPicPr>
            <p:cNvPr id="153" name="Picture 152" descr="FISC : The Center for Financial Industry Infomation System">
              <a:hlinkClick r:id="rId28" tooltip="&quot;FISC HOME&quot;"/>
            </p:cNvPr>
            <p:cNvPicPr/>
            <p:nvPr/>
          </p:nvPicPr>
          <p:blipFill rotWithShape="1">
            <a:blip r:embed="rId29" cstate="hqprint">
              <a:extLst>
                <a:ext uri="{28A0092B-C50C-407E-A947-70E740481C1C}">
                  <a14:useLocalDpi xmlns:a14="http://schemas.microsoft.com/office/drawing/2010/main"/>
                </a:ext>
              </a:extLst>
            </a:blip>
            <a:srcRect/>
            <a:stretch/>
          </p:blipFill>
          <p:spPr bwMode="auto">
            <a:xfrm>
              <a:off x="10072899" y="5053438"/>
              <a:ext cx="929816" cy="384712"/>
            </a:xfrm>
            <a:prstGeom prst="rect">
              <a:avLst/>
            </a:prstGeom>
            <a:noFill/>
            <a:ln>
              <a:noFill/>
            </a:ln>
          </p:spPr>
        </p:pic>
        <p:sp>
          <p:nvSpPr>
            <p:cNvPr id="154" name="Rectangle 153"/>
            <p:cNvSpPr/>
            <p:nvPr/>
          </p:nvSpPr>
          <p:spPr>
            <a:xfrm>
              <a:off x="9954949" y="5596268"/>
              <a:ext cx="1174968" cy="588176"/>
            </a:xfrm>
            <a:prstGeom prst="rect">
              <a:avLst/>
            </a:prstGeom>
          </p:spPr>
          <p:txBody>
            <a:bodyPr wrap="square">
              <a:spAutoFit/>
            </a:bodyPr>
            <a:lstStyle/>
            <a:p>
              <a:pPr algn="ctr" defTabSz="570855" fontAlgn="ctr">
                <a:defRPr/>
              </a:pPr>
              <a:r>
                <a:rPr lang="en-US" sz="1028" kern="0" dirty="0">
                  <a:solidFill>
                    <a:srgbClr val="505050"/>
                  </a:solidFill>
                </a:rPr>
                <a:t>Japan</a:t>
              </a:r>
            </a:p>
            <a:p>
              <a:pPr algn="ctr" defTabSz="570855" fontAlgn="ctr">
                <a:defRPr/>
              </a:pPr>
              <a:r>
                <a:rPr lang="en-US" sz="1028" kern="0" dirty="0">
                  <a:solidFill>
                    <a:srgbClr val="505050"/>
                  </a:solidFill>
                </a:rPr>
                <a:t>Financial Services</a:t>
              </a:r>
            </a:p>
          </p:txBody>
        </p:sp>
        <p:pic>
          <p:nvPicPr>
            <p:cNvPr id="155" name="Picture 8" descr="image002"/>
            <p:cNvPicPr>
              <a:picLocks noChangeAspect="1" noChangeArrowheads="1"/>
            </p:cNvPicPr>
            <p:nvPr/>
          </p:nvPicPr>
          <p:blipFill>
            <a:blip r:embed="rId30">
              <a:extLst>
                <a:ext uri="{28A0092B-C50C-407E-A947-70E740481C1C}">
                  <a14:useLocalDpi xmlns:a14="http://schemas.microsoft.com/office/drawing/2010/main"/>
                </a:ext>
              </a:extLst>
            </a:blip>
            <a:srcRect/>
            <a:stretch>
              <a:fillRect/>
            </a:stretch>
          </p:blipFill>
          <p:spPr bwMode="auto">
            <a:xfrm>
              <a:off x="5835425" y="4914176"/>
              <a:ext cx="622070" cy="6220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6" name="Rectangle 155"/>
            <p:cNvSpPr/>
            <p:nvPr/>
          </p:nvSpPr>
          <p:spPr>
            <a:xfrm>
              <a:off x="4607148" y="5596268"/>
              <a:ext cx="1346603" cy="588176"/>
            </a:xfrm>
            <a:prstGeom prst="rect">
              <a:avLst/>
            </a:prstGeom>
          </p:spPr>
          <p:txBody>
            <a:bodyPr wrap="square">
              <a:spAutoFit/>
            </a:bodyPr>
            <a:lstStyle/>
            <a:p>
              <a:pPr algn="ctr" defTabSz="570855" fontAlgn="ctr">
                <a:defRPr/>
              </a:pPr>
              <a:r>
                <a:rPr lang="en-US" sz="1028" kern="0" dirty="0">
                  <a:solidFill>
                    <a:srgbClr val="505050"/>
                  </a:solidFill>
                </a:rPr>
                <a:t>China Multi</a:t>
              </a:r>
            </a:p>
            <a:p>
              <a:pPr algn="ctr" defTabSz="570855" fontAlgn="ctr">
                <a:defRPr/>
              </a:pPr>
              <a:r>
                <a:rPr lang="en-US" sz="1028" kern="0" dirty="0">
                  <a:solidFill>
                    <a:srgbClr val="505050"/>
                  </a:solidFill>
                </a:rPr>
                <a:t>Layer Protection Scheme</a:t>
              </a:r>
            </a:p>
          </p:txBody>
        </p:sp>
        <p:sp>
          <p:nvSpPr>
            <p:cNvPr id="157" name="Rectangle 156"/>
            <p:cNvSpPr/>
            <p:nvPr/>
          </p:nvSpPr>
          <p:spPr>
            <a:xfrm>
              <a:off x="6544843" y="5596268"/>
              <a:ext cx="739438" cy="423508"/>
            </a:xfrm>
            <a:prstGeom prst="rect">
              <a:avLst/>
            </a:prstGeom>
          </p:spPr>
          <p:txBody>
            <a:bodyPr wrap="square">
              <a:spAutoFit/>
            </a:bodyPr>
            <a:lstStyle/>
            <a:p>
              <a:pPr algn="ctr" defTabSz="570855" fontAlgn="ctr">
                <a:defRPr/>
              </a:pPr>
              <a:r>
                <a:rPr lang="en-US" sz="1028" kern="0" dirty="0">
                  <a:solidFill>
                    <a:srgbClr val="505050"/>
                  </a:solidFill>
                </a:rPr>
                <a:t>China</a:t>
              </a:r>
            </a:p>
            <a:p>
              <a:pPr algn="ctr" defTabSz="570855" fontAlgn="ctr">
                <a:defRPr/>
              </a:pPr>
              <a:r>
                <a:rPr lang="en-US" sz="1028" kern="0" dirty="0">
                  <a:solidFill>
                    <a:srgbClr val="505050"/>
                  </a:solidFill>
                </a:rPr>
                <a:t>CCCPPF</a:t>
              </a:r>
            </a:p>
          </p:txBody>
        </p:sp>
        <p:sp>
          <p:nvSpPr>
            <p:cNvPr id="158" name="Rectangle 157"/>
            <p:cNvSpPr/>
            <p:nvPr/>
          </p:nvSpPr>
          <p:spPr>
            <a:xfrm>
              <a:off x="9105789" y="5596268"/>
              <a:ext cx="1124447" cy="588176"/>
            </a:xfrm>
            <a:prstGeom prst="rect">
              <a:avLst/>
            </a:prstGeom>
          </p:spPr>
          <p:txBody>
            <a:bodyPr wrap="square">
              <a:spAutoFit/>
            </a:bodyPr>
            <a:lstStyle/>
            <a:p>
              <a:pPr algn="ctr" defTabSz="570855" fontAlgn="ctr">
                <a:defRPr/>
              </a:pPr>
              <a:r>
                <a:rPr lang="en-US" sz="1028" kern="0" dirty="0">
                  <a:solidFill>
                    <a:srgbClr val="505050"/>
                  </a:solidFill>
                </a:rPr>
                <a:t> New </a:t>
              </a:r>
            </a:p>
            <a:p>
              <a:pPr algn="ctr" defTabSz="570855" fontAlgn="ctr">
                <a:defRPr/>
              </a:pPr>
              <a:r>
                <a:rPr lang="en-US" sz="1028" kern="0" dirty="0">
                  <a:solidFill>
                    <a:srgbClr val="505050"/>
                  </a:solidFill>
                </a:rPr>
                <a:t>Zealand </a:t>
              </a:r>
            </a:p>
            <a:p>
              <a:pPr algn="ctr" defTabSz="570855" fontAlgn="ctr">
                <a:defRPr/>
              </a:pPr>
              <a:r>
                <a:rPr lang="en-US" sz="1028" kern="0" dirty="0">
                  <a:solidFill>
                    <a:srgbClr val="505050"/>
                  </a:solidFill>
                </a:rPr>
                <a:t>GCIO</a:t>
              </a:r>
            </a:p>
          </p:txBody>
        </p:sp>
        <p:sp>
          <p:nvSpPr>
            <p:cNvPr id="159" name="Rectangle 158"/>
            <p:cNvSpPr/>
            <p:nvPr/>
          </p:nvSpPr>
          <p:spPr>
            <a:xfrm>
              <a:off x="5748889" y="5596268"/>
              <a:ext cx="774172" cy="423508"/>
            </a:xfrm>
            <a:prstGeom prst="rect">
              <a:avLst/>
            </a:prstGeom>
          </p:spPr>
          <p:txBody>
            <a:bodyPr wrap="square">
              <a:spAutoFit/>
            </a:bodyPr>
            <a:lstStyle/>
            <a:p>
              <a:pPr algn="ctr" defTabSz="570855" fontAlgn="ctr">
                <a:defRPr/>
              </a:pPr>
              <a:r>
                <a:rPr lang="en-US" sz="1028" kern="0" dirty="0">
                  <a:solidFill>
                    <a:srgbClr val="505050"/>
                  </a:solidFill>
                </a:rPr>
                <a:t>China</a:t>
              </a:r>
            </a:p>
            <a:p>
              <a:pPr algn="ctr" defTabSz="570855" fontAlgn="ctr">
                <a:defRPr/>
              </a:pPr>
              <a:r>
                <a:rPr lang="en-US" sz="1028" kern="0" dirty="0">
                  <a:solidFill>
                    <a:srgbClr val="505050"/>
                  </a:solidFill>
                </a:rPr>
                <a:t>GB 18030</a:t>
              </a:r>
            </a:p>
          </p:txBody>
        </p:sp>
        <p:pic>
          <p:nvPicPr>
            <p:cNvPr id="165" name="Picture 164"/>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2406608" y="4940127"/>
              <a:ext cx="822791" cy="570167"/>
            </a:xfrm>
            <a:prstGeom prst="rect">
              <a:avLst/>
            </a:prstGeom>
          </p:spPr>
        </p:pic>
        <p:sp>
          <p:nvSpPr>
            <p:cNvPr id="166" name="Rectangle 165"/>
            <p:cNvSpPr/>
            <p:nvPr/>
          </p:nvSpPr>
          <p:spPr>
            <a:xfrm>
              <a:off x="3332017" y="5596268"/>
              <a:ext cx="734393" cy="423508"/>
            </a:xfrm>
            <a:prstGeom prst="rect">
              <a:avLst/>
            </a:prstGeom>
          </p:spPr>
          <p:txBody>
            <a:bodyPr wrap="square">
              <a:spAutoFit/>
            </a:bodyPr>
            <a:lstStyle/>
            <a:p>
              <a:pPr algn="ctr" defTabSz="570855" fontAlgn="ctr">
                <a:defRPr/>
              </a:pPr>
              <a:r>
                <a:rPr lang="en-US" sz="1028" kern="0" dirty="0">
                  <a:solidFill>
                    <a:srgbClr val="505050"/>
                  </a:solidFill>
                </a:rPr>
                <a:t>EU Safe Harbor</a:t>
              </a:r>
            </a:p>
          </p:txBody>
        </p:sp>
        <p:sp>
          <p:nvSpPr>
            <p:cNvPr id="167" name="Rectangle 166"/>
            <p:cNvSpPr/>
            <p:nvPr/>
          </p:nvSpPr>
          <p:spPr>
            <a:xfrm>
              <a:off x="10836622" y="5621247"/>
              <a:ext cx="1174968" cy="423508"/>
            </a:xfrm>
            <a:prstGeom prst="rect">
              <a:avLst/>
            </a:prstGeom>
          </p:spPr>
          <p:txBody>
            <a:bodyPr wrap="square">
              <a:spAutoFit/>
            </a:bodyPr>
            <a:lstStyle/>
            <a:p>
              <a:pPr algn="ctr" defTabSz="570855" fontAlgn="ctr">
                <a:defRPr/>
              </a:pPr>
              <a:r>
                <a:rPr lang="en-US" sz="1028" kern="0" dirty="0">
                  <a:solidFill>
                    <a:srgbClr val="505050"/>
                  </a:solidFill>
                </a:rPr>
                <a:t>ENISA</a:t>
              </a:r>
            </a:p>
            <a:p>
              <a:pPr algn="ctr" defTabSz="570855" fontAlgn="ctr">
                <a:defRPr/>
              </a:pPr>
              <a:r>
                <a:rPr lang="en-US" sz="1028" kern="0" dirty="0">
                  <a:solidFill>
                    <a:srgbClr val="505050"/>
                  </a:solidFill>
                </a:rPr>
                <a:t>IAF</a:t>
              </a:r>
            </a:p>
          </p:txBody>
        </p:sp>
        <p:pic>
          <p:nvPicPr>
            <p:cNvPr id="168" name="Picture 167"/>
            <p:cNvPicPr>
              <a:picLocks noChangeAspect="1"/>
            </p:cNvPicPr>
            <p:nvPr/>
          </p:nvPicPr>
          <p:blipFill>
            <a:blip r:embed="rId32">
              <a:extLst>
                <a:ext uri="{28A0092B-C50C-407E-A947-70E740481C1C}">
                  <a14:useLocalDpi xmlns:a14="http://schemas.microsoft.com/office/drawing/2010/main"/>
                </a:ext>
              </a:extLst>
            </a:blip>
            <a:stretch>
              <a:fillRect/>
            </a:stretch>
          </p:blipFill>
          <p:spPr>
            <a:xfrm>
              <a:off x="11166007" y="4909952"/>
              <a:ext cx="652750" cy="616195"/>
            </a:xfrm>
            <a:prstGeom prst="rect">
              <a:avLst/>
            </a:prstGeom>
          </p:spPr>
        </p:pic>
      </p:grpSp>
    </p:spTree>
    <p:extLst>
      <p:ext uri="{BB962C8B-B14F-4D97-AF65-F5344CB8AC3E}">
        <p14:creationId xmlns:p14="http://schemas.microsoft.com/office/powerpoint/2010/main" val="426141778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89" grpId="0" animBg="1"/>
      <p:bldP spid="90" grpId="0" animBg="1"/>
      <p:bldP spid="94" grpId="0"/>
      <p:bldP spid="96" grpId="0"/>
      <p:bldP spid="98" grpId="0"/>
      <p:bldP spid="101" grpId="0"/>
      <p:bldP spid="106" grpId="0"/>
      <p:bldP spid="107" grpId="0"/>
      <p:bldP spid="128" grpId="0"/>
      <p:bldP spid="129" grpId="0"/>
      <p:bldP spid="1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Transparency</a:t>
            </a:r>
          </a:p>
        </p:txBody>
      </p:sp>
      <p:sp>
        <p:nvSpPr>
          <p:cNvPr id="4" name="Text Placeholder 3"/>
          <p:cNvSpPr>
            <a:spLocks noGrp="1"/>
          </p:cNvSpPr>
          <p:nvPr>
            <p:ph type="body" sz="quarter" idx="10"/>
          </p:nvPr>
        </p:nvSpPr>
        <p:spPr>
          <a:xfrm>
            <a:off x="269239" y="1189177"/>
            <a:ext cx="11653523" cy="960263"/>
          </a:xfrm>
        </p:spPr>
        <p:txBody>
          <a:bodyPr/>
          <a:lstStyle/>
          <a:p>
            <a:r>
              <a:rPr lang="en-US" sz="2800" dirty="0"/>
              <a:t>At Microsoft, our strategy is to consistently set a “high bar” around privacy practices that support global standards for data handling and transfer.</a:t>
            </a:r>
          </a:p>
        </p:txBody>
      </p:sp>
      <p:grpSp>
        <p:nvGrpSpPr>
          <p:cNvPr id="9" name="Group 8"/>
          <p:cNvGrpSpPr/>
          <p:nvPr/>
        </p:nvGrpSpPr>
        <p:grpSpPr>
          <a:xfrm>
            <a:off x="541599" y="5265108"/>
            <a:ext cx="10876983" cy="1077273"/>
            <a:chOff x="552458" y="5370187"/>
            <a:chExt cx="11095089" cy="1098875"/>
          </a:xfrm>
        </p:grpSpPr>
        <p:sp>
          <p:nvSpPr>
            <p:cNvPr id="11" name="Content Placeholder 18"/>
            <p:cNvSpPr txBox="1">
              <a:spLocks/>
            </p:cNvSpPr>
            <p:nvPr/>
          </p:nvSpPr>
          <p:spPr>
            <a:xfrm>
              <a:off x="552458" y="5536701"/>
              <a:ext cx="11095089" cy="932361"/>
            </a:xfrm>
            <a:prstGeom prst="rect">
              <a:avLst/>
            </a:prstGeom>
            <a:no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127965" tIns="274211" rIns="127965" bIns="31991" numCol="1" rtlCol="0" anchor="ctr" anchorCtr="0" compatLnSpc="1">
              <a:prstTxWarp prst="textNoShape">
                <a:avLst/>
              </a:prstTxWarp>
            </a:bodyPr>
            <a:lstStyle>
              <a:defPPr>
                <a:defRPr lang="en-US"/>
              </a:defPPr>
              <a:lvl1pPr marL="225425" indent="-225425" defTabSz="1097418">
                <a:spcBef>
                  <a:spcPct val="20000"/>
                </a:spcBef>
                <a:spcAft>
                  <a:spcPts val="600"/>
                </a:spcAft>
                <a:buClr>
                  <a:schemeClr val="tx1"/>
                </a:buClr>
                <a:buSzPct val="100000"/>
                <a:buFont typeface="Arial" pitchFamily="34" charset="0"/>
                <a:buChar char="•"/>
                <a:defRPr sz="1600">
                  <a:solidFill>
                    <a:schemeClr val="tx1">
                      <a:alpha val="99000"/>
                    </a:schemeClr>
                  </a:solidFill>
                </a:defRPr>
              </a:lvl1pPr>
              <a:lvl2pPr marL="463550" lvl="1" indent="-238125" defTabSz="1097418">
                <a:spcBef>
                  <a:spcPts val="480"/>
                </a:spcBef>
                <a:spcAft>
                  <a:spcPts val="600"/>
                </a:spcAft>
                <a:buClr>
                  <a:schemeClr val="tx1"/>
                </a:buClr>
                <a:buSzPct val="100000"/>
                <a:buFont typeface="Arial" pitchFamily="34" charset="0"/>
                <a:buChar char="•"/>
                <a:defRPr sz="1600">
                  <a:solidFill>
                    <a:schemeClr val="tx1">
                      <a:alpha val="99000"/>
                    </a:schemeClr>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lvl="1" indent="0" defTabSz="913950">
                <a:spcBef>
                  <a:spcPts val="0"/>
                </a:spcBef>
                <a:spcAft>
                  <a:spcPts val="300"/>
                </a:spcAft>
                <a:buClr>
                  <a:srgbClr val="DC3C00"/>
                </a:buClr>
                <a:buNone/>
              </a:pPr>
              <a:r>
                <a:rPr lang="en-US" sz="1799" kern="1600" dirty="0">
                  <a:solidFill>
                    <a:srgbClr val="505050">
                      <a:lumMod val="75000"/>
                      <a:lumOff val="25000"/>
                    </a:srgbClr>
                  </a:solidFill>
                  <a:latin typeface="+mj-lt"/>
                  <a:cs typeface="Segoe UI" pitchFamily="34" charset="0"/>
                </a:rPr>
                <a:t>Microsoft notifies you of changes in datacenter locations and any changes to compliance.</a:t>
              </a:r>
            </a:p>
          </p:txBody>
        </p:sp>
        <p:sp>
          <p:nvSpPr>
            <p:cNvPr id="13" name="TextBox 12"/>
            <p:cNvSpPr txBox="1"/>
            <p:nvPr/>
          </p:nvSpPr>
          <p:spPr>
            <a:xfrm>
              <a:off x="552458" y="5370187"/>
              <a:ext cx="11095089" cy="559416"/>
            </a:xfrm>
            <a:prstGeom prst="rect">
              <a:avLst/>
            </a:prstGeom>
            <a:solidFill>
              <a:schemeClr val="accent1"/>
            </a:solidFill>
            <a:ln w="25400" cap="flat" cmpd="sng" algn="ctr">
              <a:noFill/>
              <a:prstDash val="solid"/>
            </a:ln>
            <a:effectLst/>
          </p:spPr>
          <p:txBody>
            <a:bodyPr lIns="182806" tIns="91403" rIns="182806" bIns="91403" rtlCol="0" anchor="ctr"/>
            <a:lstStyle>
              <a:defPPr>
                <a:defRPr lang="en-US"/>
              </a:defPPr>
              <a:lvl1pPr algn="ctr">
                <a:defRPr>
                  <a:solidFill>
                    <a:schemeClr val="bg1"/>
                  </a:solidFill>
                  <a:latin typeface="+mj-lt"/>
                  <a:cs typeface="Segoe UI" pitchFamily="34" charset="0"/>
                </a:defRPr>
              </a:lvl1pPr>
            </a:lstStyle>
            <a:p>
              <a:pPr algn="l">
                <a:spcAft>
                  <a:spcPts val="600"/>
                </a:spcAft>
              </a:pPr>
              <a:r>
                <a:rPr lang="en-US" sz="2799" dirty="0"/>
                <a:t>How to get notified?</a:t>
              </a:r>
            </a:p>
          </p:txBody>
        </p:sp>
      </p:grpSp>
      <p:grpSp>
        <p:nvGrpSpPr>
          <p:cNvPr id="8" name="Group 7"/>
          <p:cNvGrpSpPr/>
          <p:nvPr/>
        </p:nvGrpSpPr>
        <p:grpSpPr>
          <a:xfrm>
            <a:off x="541599" y="3855584"/>
            <a:ext cx="10876983" cy="1258248"/>
            <a:chOff x="552458" y="3932399"/>
            <a:chExt cx="11095089" cy="1283479"/>
          </a:xfrm>
        </p:grpSpPr>
        <p:sp>
          <p:nvSpPr>
            <p:cNvPr id="12" name="Content Placeholder 18"/>
            <p:cNvSpPr txBox="1">
              <a:spLocks/>
            </p:cNvSpPr>
            <p:nvPr/>
          </p:nvSpPr>
          <p:spPr>
            <a:xfrm>
              <a:off x="552458" y="4283517"/>
              <a:ext cx="11095089" cy="932361"/>
            </a:xfrm>
            <a:prstGeom prst="rect">
              <a:avLst/>
            </a:prstGeom>
            <a:no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127965" tIns="274211" rIns="127965" bIns="31991" numCol="1" rtlCol="0" anchor="ctr" anchorCtr="0" compatLnSpc="1">
              <a:prstTxWarp prst="textNoShape">
                <a:avLst/>
              </a:prstTxWarp>
            </a:bodyPr>
            <a:lstStyle>
              <a:defPPr>
                <a:defRPr lang="en-US"/>
              </a:defPPr>
              <a:lvl1pPr marL="225425" indent="-225425" defTabSz="1097418">
                <a:spcBef>
                  <a:spcPct val="20000"/>
                </a:spcBef>
                <a:spcAft>
                  <a:spcPts val="600"/>
                </a:spcAft>
                <a:buClr>
                  <a:schemeClr val="tx1"/>
                </a:buClr>
                <a:buSzPct val="100000"/>
                <a:buFont typeface="Arial" pitchFamily="34" charset="0"/>
                <a:buChar char="•"/>
                <a:defRPr sz="1600">
                  <a:solidFill>
                    <a:schemeClr val="tx1">
                      <a:alpha val="99000"/>
                    </a:schemeClr>
                  </a:solidFill>
                </a:defRPr>
              </a:lvl1pPr>
              <a:lvl2pPr marL="463550" lvl="1" indent="-238125" defTabSz="1097418">
                <a:spcBef>
                  <a:spcPts val="480"/>
                </a:spcBef>
                <a:spcAft>
                  <a:spcPts val="600"/>
                </a:spcAft>
                <a:buClr>
                  <a:schemeClr val="tx1"/>
                </a:buClr>
                <a:buSzPct val="100000"/>
                <a:buFont typeface="Arial" pitchFamily="34" charset="0"/>
                <a:buChar char="•"/>
                <a:defRPr sz="1600">
                  <a:solidFill>
                    <a:schemeClr val="tx1">
                      <a:alpha val="99000"/>
                    </a:schemeClr>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lvl="1" indent="0" defTabSz="913950">
                <a:spcBef>
                  <a:spcPts val="0"/>
                </a:spcBef>
                <a:spcAft>
                  <a:spcPts val="300"/>
                </a:spcAft>
                <a:buClr>
                  <a:srgbClr val="00BCF2"/>
                </a:buClr>
                <a:buNone/>
              </a:pPr>
              <a:r>
                <a:rPr lang="en-US" sz="1799" kern="1600" dirty="0">
                  <a:solidFill>
                    <a:srgbClr val="505050">
                      <a:lumMod val="75000"/>
                      <a:lumOff val="25000"/>
                    </a:srgbClr>
                  </a:solidFill>
                  <a:latin typeface="+mj-lt"/>
                  <a:cs typeface="Segoe UI" pitchFamily="34" charset="0"/>
                </a:rPr>
                <a:t>Core customer data accessed only for troubleshooting and malware prevention purposes. </a:t>
              </a:r>
            </a:p>
            <a:p>
              <a:pPr marL="0" lvl="1" indent="0" defTabSz="913950">
                <a:spcBef>
                  <a:spcPts val="0"/>
                </a:spcBef>
                <a:spcAft>
                  <a:spcPts val="300"/>
                </a:spcAft>
                <a:buClr>
                  <a:srgbClr val="00BCF2"/>
                </a:buClr>
                <a:buNone/>
              </a:pPr>
              <a:r>
                <a:rPr lang="en-US" sz="1799" kern="1600" dirty="0">
                  <a:solidFill>
                    <a:srgbClr val="505050">
                      <a:lumMod val="75000"/>
                      <a:lumOff val="25000"/>
                    </a:srgbClr>
                  </a:solidFill>
                  <a:latin typeface="+mj-lt"/>
                  <a:cs typeface="Segoe UI" pitchFamily="34" charset="0"/>
                </a:rPr>
                <a:t>Core customer data access limited to key personnel on an exception basis.</a:t>
              </a:r>
            </a:p>
          </p:txBody>
        </p:sp>
        <p:sp>
          <p:nvSpPr>
            <p:cNvPr id="14" name="TextBox 13"/>
            <p:cNvSpPr txBox="1"/>
            <p:nvPr/>
          </p:nvSpPr>
          <p:spPr>
            <a:xfrm>
              <a:off x="552458" y="3932399"/>
              <a:ext cx="11095089" cy="559416"/>
            </a:xfrm>
            <a:prstGeom prst="rect">
              <a:avLst/>
            </a:prstGeom>
            <a:solidFill>
              <a:schemeClr val="accent1"/>
            </a:solidFill>
            <a:ln w="25400" cap="flat" cmpd="sng" algn="ctr">
              <a:noFill/>
              <a:prstDash val="solid"/>
            </a:ln>
            <a:effectLst/>
          </p:spPr>
          <p:txBody>
            <a:bodyPr lIns="182806" tIns="91403" rIns="182806" bIns="91403" rtlCol="0" anchor="ctr"/>
            <a:lstStyle>
              <a:defPPr>
                <a:defRPr lang="en-US"/>
              </a:defPPr>
              <a:lvl1pPr algn="ctr">
                <a:defRPr>
                  <a:solidFill>
                    <a:schemeClr val="bg1"/>
                  </a:solidFill>
                  <a:latin typeface="+mj-lt"/>
                  <a:cs typeface="Segoe UI" pitchFamily="34" charset="0"/>
                </a:defRPr>
              </a:lvl1pPr>
            </a:lstStyle>
            <a:p>
              <a:pPr algn="l">
                <a:spcAft>
                  <a:spcPts val="600"/>
                </a:spcAft>
              </a:pPr>
              <a:r>
                <a:rPr lang="en-US" sz="2799" dirty="0"/>
                <a:t>Who accesses and what is accessed?</a:t>
              </a:r>
            </a:p>
          </p:txBody>
        </p:sp>
      </p:grpSp>
      <p:grpSp>
        <p:nvGrpSpPr>
          <p:cNvPr id="7" name="Group 6"/>
          <p:cNvGrpSpPr/>
          <p:nvPr/>
        </p:nvGrpSpPr>
        <p:grpSpPr>
          <a:xfrm>
            <a:off x="541599" y="2442509"/>
            <a:ext cx="10876983" cy="1262368"/>
            <a:chOff x="552458" y="2490989"/>
            <a:chExt cx="11095089" cy="1287681"/>
          </a:xfrm>
        </p:grpSpPr>
        <p:sp>
          <p:nvSpPr>
            <p:cNvPr id="15" name="Content Placeholder 18"/>
            <p:cNvSpPr txBox="1">
              <a:spLocks/>
            </p:cNvSpPr>
            <p:nvPr/>
          </p:nvSpPr>
          <p:spPr>
            <a:xfrm>
              <a:off x="552458" y="2846309"/>
              <a:ext cx="11095089" cy="932361"/>
            </a:xfrm>
            <a:prstGeom prst="rect">
              <a:avLst/>
            </a:prstGeom>
            <a:no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127965" tIns="274211" rIns="127965" bIns="31991" numCol="1" rtlCol="0" anchor="ctr" anchorCtr="0" compatLnSpc="1">
              <a:prstTxWarp prst="textNoShape">
                <a:avLst/>
              </a:prstTxWarp>
            </a:bodyPr>
            <a:lstStyle>
              <a:defPPr>
                <a:defRPr lang="en-US"/>
              </a:defPPr>
              <a:lvl1pPr marL="225425" indent="-225425" defTabSz="1097418">
                <a:spcBef>
                  <a:spcPct val="20000"/>
                </a:spcBef>
                <a:spcAft>
                  <a:spcPts val="600"/>
                </a:spcAft>
                <a:buClr>
                  <a:schemeClr val="tx1"/>
                </a:buClr>
                <a:buSzPct val="100000"/>
                <a:buFont typeface="Arial" pitchFamily="34" charset="0"/>
                <a:buChar char="•"/>
                <a:defRPr sz="1600">
                  <a:solidFill>
                    <a:schemeClr val="tx1">
                      <a:alpha val="99000"/>
                    </a:schemeClr>
                  </a:solidFill>
                </a:defRPr>
              </a:lvl1pPr>
              <a:lvl2pPr marL="463550" lvl="1" indent="-238125" defTabSz="1097418">
                <a:spcBef>
                  <a:spcPts val="480"/>
                </a:spcBef>
                <a:spcAft>
                  <a:spcPts val="600"/>
                </a:spcAft>
                <a:buClr>
                  <a:schemeClr val="tx1"/>
                </a:buClr>
                <a:buSzPct val="100000"/>
                <a:buFont typeface="Arial" pitchFamily="34" charset="0"/>
                <a:buChar char="•"/>
                <a:defRPr sz="1600">
                  <a:solidFill>
                    <a:schemeClr val="tx1">
                      <a:alpha val="99000"/>
                    </a:schemeClr>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lvl="1" indent="0" defTabSz="913950">
                <a:spcBef>
                  <a:spcPts val="0"/>
                </a:spcBef>
                <a:spcAft>
                  <a:spcPts val="300"/>
                </a:spcAft>
                <a:buClr>
                  <a:srgbClr val="0072C6"/>
                </a:buClr>
                <a:buNone/>
              </a:pPr>
              <a:r>
                <a:rPr lang="en-US" sz="1799" kern="1600" dirty="0">
                  <a:solidFill>
                    <a:srgbClr val="505050">
                      <a:lumMod val="75000"/>
                      <a:lumOff val="25000"/>
                    </a:srgbClr>
                  </a:solidFill>
                  <a:latin typeface="+mj-lt"/>
                  <a:cs typeface="Segoe UI" pitchFamily="34" charset="0"/>
                </a:rPr>
                <a:t>Clear data maps and geographic boundary information provided.</a:t>
              </a:r>
            </a:p>
            <a:p>
              <a:pPr marL="0" lvl="1" indent="0" defTabSz="913950">
                <a:spcBef>
                  <a:spcPts val="0"/>
                </a:spcBef>
                <a:spcAft>
                  <a:spcPts val="300"/>
                </a:spcAft>
                <a:buClr>
                  <a:srgbClr val="0072C6"/>
                </a:buClr>
                <a:buNone/>
              </a:pPr>
              <a:r>
                <a:rPr lang="en-US" sz="1799" kern="1600" dirty="0">
                  <a:solidFill>
                    <a:srgbClr val="505050">
                      <a:lumMod val="75000"/>
                      <a:lumOff val="25000"/>
                    </a:srgbClr>
                  </a:solidFill>
                  <a:latin typeface="+mj-lt"/>
                  <a:cs typeface="Segoe UI" pitchFamily="34" charset="0"/>
                </a:rPr>
                <a:t>‘Ship To’ address and/or some SKU purchase determines physical location you are provisioned.</a:t>
              </a:r>
            </a:p>
          </p:txBody>
        </p:sp>
        <p:sp>
          <p:nvSpPr>
            <p:cNvPr id="16" name="TextBox 15"/>
            <p:cNvSpPr txBox="1"/>
            <p:nvPr/>
          </p:nvSpPr>
          <p:spPr>
            <a:xfrm>
              <a:off x="552458" y="2490989"/>
              <a:ext cx="11095089" cy="559416"/>
            </a:xfrm>
            <a:prstGeom prst="rect">
              <a:avLst/>
            </a:prstGeom>
            <a:solidFill>
              <a:schemeClr val="accent1"/>
            </a:solidFill>
            <a:ln w="25400" cap="flat" cmpd="sng" algn="ctr">
              <a:noFill/>
              <a:prstDash val="solid"/>
            </a:ln>
            <a:effectLst/>
          </p:spPr>
          <p:txBody>
            <a:bodyPr lIns="182806" tIns="91403" rIns="182806" bIns="91403" rtlCol="0" anchor="ctr"/>
            <a:lstStyle>
              <a:defPPr>
                <a:defRPr lang="en-US"/>
              </a:defPPr>
              <a:lvl1pPr algn="ctr">
                <a:defRPr>
                  <a:solidFill>
                    <a:schemeClr val="bg1"/>
                  </a:solidFill>
                  <a:latin typeface="+mj-lt"/>
                  <a:cs typeface="Segoe UI" pitchFamily="34" charset="0"/>
                </a:defRPr>
              </a:lvl1pPr>
            </a:lstStyle>
            <a:p>
              <a:pPr algn="l">
                <a:spcAft>
                  <a:spcPts val="600"/>
                </a:spcAft>
              </a:pPr>
              <a:r>
                <a:rPr lang="en-US" sz="2799" dirty="0"/>
                <a:t>Where is data stored?</a:t>
              </a:r>
            </a:p>
          </p:txBody>
        </p:sp>
      </p:grpSp>
    </p:spTree>
    <p:extLst>
      <p:ext uri="{BB962C8B-B14F-4D97-AF65-F5344CB8AC3E}">
        <p14:creationId xmlns:p14="http://schemas.microsoft.com/office/powerpoint/2010/main" val="238771826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322" y="2632443"/>
            <a:ext cx="11429357" cy="1619252"/>
            <a:chOff x="564835" y="2632443"/>
            <a:chExt cx="11429357" cy="1619252"/>
          </a:xfrm>
        </p:grpSpPr>
        <p:sp>
          <p:nvSpPr>
            <p:cNvPr id="4" name="Rectangle 3"/>
            <p:cNvSpPr/>
            <p:nvPr/>
          </p:nvSpPr>
          <p:spPr bwMode="auto">
            <a:xfrm>
              <a:off x="8177841" y="2692400"/>
              <a:ext cx="3816351"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5400" dirty="0">
                  <a:gradFill>
                    <a:gsLst>
                      <a:gs pos="0">
                        <a:srgbClr val="FFFFFF"/>
                      </a:gs>
                      <a:gs pos="100000">
                        <a:srgbClr val="FFFFFF"/>
                      </a:gs>
                    </a:gsLst>
                    <a:lin ang="5400000" scaled="0"/>
                  </a:gradFill>
                  <a:ea typeface="Segoe UI" pitchFamily="34" charset="0"/>
                  <a:cs typeface="Segoe UI" pitchFamily="34" charset="0"/>
                </a:rPr>
                <a:t>Docker</a:t>
              </a:r>
            </a:p>
          </p:txBody>
        </p:sp>
        <p:grpSp>
          <p:nvGrpSpPr>
            <p:cNvPr id="6" name="Group 5"/>
            <p:cNvGrpSpPr/>
            <p:nvPr/>
          </p:nvGrpSpPr>
          <p:grpSpPr>
            <a:xfrm>
              <a:off x="564835" y="2632443"/>
              <a:ext cx="11062330" cy="1619252"/>
              <a:chOff x="457200" y="2632443"/>
              <a:chExt cx="11062330" cy="1619252"/>
            </a:xfrm>
          </p:grpSpPr>
          <p:sp>
            <p:nvSpPr>
              <p:cNvPr id="2" name="TextBox 1"/>
              <p:cNvSpPr txBox="1"/>
              <p:nvPr/>
            </p:nvSpPr>
            <p:spPr>
              <a:xfrm>
                <a:off x="457200" y="2632443"/>
                <a:ext cx="5196203" cy="1619252"/>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9600" kern="0" dirty="0">
                    <a:gradFill>
                      <a:gsLst>
                        <a:gs pos="2917">
                          <a:srgbClr val="FFFFFF"/>
                        </a:gs>
                        <a:gs pos="30000">
                          <a:srgbClr val="FFFFFF"/>
                        </a:gs>
                      </a:gsLst>
                      <a:lin ang="5400000" scaled="0"/>
                    </a:gradFill>
                    <a:latin typeface="Segoe UI Light"/>
                  </a:rPr>
                  <a:t>Microsoft</a:t>
                </a:r>
              </a:p>
            </p:txBody>
          </p:sp>
          <p:sp>
            <p:nvSpPr>
              <p:cNvPr id="3" name="Heart 2"/>
              <p:cNvSpPr/>
              <p:nvPr/>
            </p:nvSpPr>
            <p:spPr bwMode="auto">
              <a:xfrm>
                <a:off x="5780911" y="2756637"/>
                <a:ext cx="1568743" cy="1344637"/>
              </a:xfrm>
              <a:prstGeom prst="heart">
                <a:avLst/>
              </a:prstGeom>
              <a:solidFill>
                <a:srgbClr val="E8112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solidFill>
                    <a:srgbClr val="FF0000"/>
                  </a:solidFill>
                </a:endParaRPr>
              </a:p>
            </p:txBody>
          </p:sp>
          <p:sp>
            <p:nvSpPr>
              <p:cNvPr id="5" name="Rectangle 4"/>
              <p:cNvSpPr/>
              <p:nvPr/>
            </p:nvSpPr>
            <p:spPr bwMode="auto">
              <a:xfrm>
                <a:off x="7589838" y="2692356"/>
                <a:ext cx="3929692"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9600" dirty="0">
                    <a:gradFill>
                      <a:gsLst>
                        <a:gs pos="0">
                          <a:srgbClr val="FFFFFF"/>
                        </a:gs>
                        <a:gs pos="100000">
                          <a:srgbClr val="FFFFFF"/>
                        </a:gs>
                      </a:gsLst>
                      <a:lin ang="5400000" scaled="0"/>
                    </a:gradFill>
                    <a:latin typeface="+mj-lt"/>
                    <a:ea typeface="Segoe UI" pitchFamily="34" charset="0"/>
                    <a:cs typeface="Segoe UI" pitchFamily="34" charset="0"/>
                  </a:rPr>
                  <a:t>Hybrid</a:t>
                </a:r>
              </a:p>
            </p:txBody>
          </p:sp>
        </p:grpSp>
      </p:grpSp>
    </p:spTree>
    <p:extLst>
      <p:ext uri="{BB962C8B-B14F-4D97-AF65-F5344CB8AC3E}">
        <p14:creationId xmlns:p14="http://schemas.microsoft.com/office/powerpoint/2010/main" val="36902784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269241" y="1636116"/>
            <a:ext cx="11653523" cy="4930336"/>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896386">
              <a:lnSpc>
                <a:spcPct val="90000"/>
              </a:lnSpc>
            </a:pPr>
            <a:endParaRPr lang="en-US" sz="3137" kern="0" dirty="0">
              <a:ln w="3175">
                <a:noFill/>
              </a:ln>
              <a:gradFill>
                <a:gsLst>
                  <a:gs pos="18750">
                    <a:schemeClr val="accent1"/>
                  </a:gs>
                  <a:gs pos="32143">
                    <a:schemeClr val="accent1"/>
                  </a:gs>
                </a:gsLst>
                <a:lin ang="5400000" scaled="0"/>
              </a:gradFill>
              <a:latin typeface="+mj-lt"/>
              <a:cs typeface="Segoe UI" pitchFamily="34" charset="0"/>
            </a:endParaRPr>
          </a:p>
        </p:txBody>
      </p:sp>
      <p:graphicFrame>
        <p:nvGraphicFramePr>
          <p:cNvPr id="2" name="Table 1"/>
          <p:cNvGraphicFramePr>
            <a:graphicFrameLocks noGrp="1"/>
          </p:cNvGraphicFramePr>
          <p:nvPr>
            <p:extLst/>
          </p:nvPr>
        </p:nvGraphicFramePr>
        <p:xfrm>
          <a:off x="3317020" y="1877334"/>
          <a:ext cx="8516035" cy="4447903"/>
        </p:xfrm>
        <a:graphic>
          <a:graphicData uri="http://schemas.openxmlformats.org/drawingml/2006/table">
            <a:tbl>
              <a:tblPr firstRow="1" bandRow="1">
                <a:tableStyleId>{2D5ABB26-0587-4C30-8999-92F81FD0307C}</a:tableStyleId>
              </a:tblPr>
              <a:tblGrid>
                <a:gridCol w="3047844">
                  <a:extLst>
                    <a:ext uri="{9D8B030D-6E8A-4147-A177-3AD203B41FA5}">
                      <a16:colId xmlns:a16="http://schemas.microsoft.com/office/drawing/2014/main" val="2967831415"/>
                    </a:ext>
                  </a:extLst>
                </a:gridCol>
                <a:gridCol w="5468191">
                  <a:extLst>
                    <a:ext uri="{9D8B030D-6E8A-4147-A177-3AD203B41FA5}">
                      <a16:colId xmlns:a16="http://schemas.microsoft.com/office/drawing/2014/main" val="1083384885"/>
                    </a:ext>
                  </a:extLst>
                </a:gridCol>
              </a:tblGrid>
              <a:tr h="630009">
                <a:tc>
                  <a:txBody>
                    <a:bodyPr/>
                    <a:lstStyle/>
                    <a:p>
                      <a:pPr>
                        <a:lnSpc>
                          <a:spcPct val="90000"/>
                        </a:lnSpc>
                        <a:spcAft>
                          <a:spcPts val="1800"/>
                        </a:spcAft>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Storage</a:t>
                      </a:r>
                    </a:p>
                  </a:txBody>
                  <a:tcPr marL="179285" marR="91427" marT="137141" marB="137141" anchor="ctr">
                    <a:lnL>
                      <a:noFill/>
                    </a:lnL>
                    <a:lnR>
                      <a:noFill/>
                    </a:lnR>
                    <a:lnT>
                      <a:noFill/>
                    </a:lnT>
                    <a:lnB>
                      <a:noFill/>
                    </a:lnB>
                    <a:lnTlToBr w="12700" cmpd="sng">
                      <a:noFill/>
                      <a:prstDash val="solid"/>
                    </a:lnTlToBr>
                    <a:lnBlToTr w="12700" cmpd="sng">
                      <a:noFill/>
                      <a:prstDash val="solid"/>
                    </a:lnBlToTr>
                    <a:noFill/>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StorSimple + Azure Storage</a:t>
                      </a:r>
                    </a:p>
                  </a:txBody>
                  <a:tcPr marL="91427" marR="91427" marT="137141" marB="13714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31377233"/>
                  </a:ext>
                </a:extLst>
              </a:tr>
              <a:tr h="630009">
                <a:tc>
                  <a:txBody>
                    <a:bodyPr/>
                    <a:lstStyle/>
                    <a:p>
                      <a:pPr>
                        <a:lnSpc>
                          <a:spcPct val="90000"/>
                        </a:lnSpc>
                        <a:spcAft>
                          <a:spcPts val="1800"/>
                        </a:spcAft>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Backup + DR</a:t>
                      </a:r>
                    </a:p>
                  </a:txBody>
                  <a:tcPr marL="179285" marR="91427" marT="137141" marB="137141"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Azure Backup + Azure Site Recovery</a:t>
                      </a:r>
                    </a:p>
                  </a:txBody>
                  <a:tcPr marL="91427" marR="91427" marT="137141" marB="13714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22895336"/>
                  </a:ext>
                </a:extLst>
              </a:tr>
              <a:tr h="630009">
                <a:tc>
                  <a:txBody>
                    <a:bodyPr/>
                    <a:lstStyle/>
                    <a:p>
                      <a:pPr>
                        <a:lnSpc>
                          <a:spcPct val="90000"/>
                        </a:lnSpc>
                        <a:spcAft>
                          <a:spcPts val="1800"/>
                        </a:spcAft>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Database</a:t>
                      </a:r>
                      <a:endParaRPr lang="en-US" sz="2400" b="1"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endParaRPr>
                    </a:p>
                  </a:txBody>
                  <a:tcPr marL="179285" marR="91427" marT="137141" marB="137141"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SQL Server 2016 Stretch DB + Azure SQL DB</a:t>
                      </a:r>
                      <a:endParaRPr lang="en-US" sz="2000" b="1"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endParaRPr>
                    </a:p>
                  </a:txBody>
                  <a:tcPr marL="91427" marR="91427" marT="137141" marB="13714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3800145"/>
                  </a:ext>
                </a:extLst>
              </a:tr>
              <a:tr h="630009">
                <a:tc>
                  <a:txBody>
                    <a:bodyPr/>
                    <a:lstStyle/>
                    <a:p>
                      <a:pPr>
                        <a:lnSpc>
                          <a:spcPct val="90000"/>
                        </a:lnSpc>
                        <a:spcAft>
                          <a:spcPts val="1800"/>
                        </a:spcAft>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App integration</a:t>
                      </a:r>
                    </a:p>
                  </a:txBody>
                  <a:tcPr marL="179285" marR="91427" marT="137141" marB="137141"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Azure Service Bus + BizTalk</a:t>
                      </a:r>
                    </a:p>
                  </a:txBody>
                  <a:tcPr marL="91427" marR="91427" marT="137141" marB="13714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43194471"/>
                  </a:ext>
                </a:extLst>
              </a:tr>
              <a:tr h="630009">
                <a:tc>
                  <a:txBody>
                    <a:bodyPr/>
                    <a:lstStyle/>
                    <a:p>
                      <a:pPr>
                        <a:lnSpc>
                          <a:spcPct val="90000"/>
                        </a:lnSpc>
                        <a:spcAft>
                          <a:spcPts val="1800"/>
                        </a:spcAft>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Identity</a:t>
                      </a:r>
                    </a:p>
                  </a:txBody>
                  <a:tcPr marL="179285" marR="91427" marT="137141" marB="137141"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Azure Active Directory</a:t>
                      </a:r>
                    </a:p>
                  </a:txBody>
                  <a:tcPr marL="91427" marR="91427" marT="137141" marB="13714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3459438"/>
                  </a:ext>
                </a:extLst>
              </a:tr>
              <a:tr h="630009">
                <a:tc>
                  <a:txBody>
                    <a:bodyPr/>
                    <a:lstStyle/>
                    <a:p>
                      <a:pPr>
                        <a:lnSpc>
                          <a:spcPct val="90000"/>
                        </a:lnSpc>
                        <a:spcAft>
                          <a:spcPts val="1800"/>
                        </a:spcAft>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Cloud management</a:t>
                      </a:r>
                    </a:p>
                  </a:txBody>
                  <a:tcPr marL="179285" marR="91427" marT="137141" marB="137141"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Operations Management Suite + System Center</a:t>
                      </a:r>
                    </a:p>
                  </a:txBody>
                  <a:tcPr marL="91427" marR="91427" marT="137141" marB="13714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8505032"/>
                  </a:ext>
                </a:extLst>
              </a:tr>
              <a:tr h="667849">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4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Networking</a:t>
                      </a:r>
                    </a:p>
                  </a:txBody>
                  <a:tcPr marL="179285" marR="91427" marT="137141" marB="137141"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2000" kern="1200" dirty="0">
                          <a:gradFill>
                            <a:gsLst>
                              <a:gs pos="22321">
                                <a:schemeClr val="tx1"/>
                              </a:gs>
                              <a:gs pos="40000">
                                <a:schemeClr val="tx1"/>
                              </a:gs>
                            </a:gsLst>
                            <a:lin ang="5400000" scaled="1"/>
                          </a:gradFill>
                          <a:latin typeface="Segoe UI Semilight" panose="020B0402040204020203" pitchFamily="34" charset="0"/>
                          <a:ea typeface="+mn-ea"/>
                          <a:cs typeface="Segoe UI Semilight" panose="020B0402040204020203" pitchFamily="34" charset="0"/>
                        </a:rPr>
                        <a:t>VPN + ExpressRoute</a:t>
                      </a:r>
                    </a:p>
                  </a:txBody>
                  <a:tcPr marL="91427" marR="91427" marT="137141" marB="13714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16016817"/>
                  </a:ext>
                </a:extLst>
              </a:tr>
            </a:tbl>
          </a:graphicData>
        </a:graphic>
      </p:graphicFrame>
      <p:sp>
        <p:nvSpPr>
          <p:cNvPr id="6" name="Title 5"/>
          <p:cNvSpPr>
            <a:spLocks noGrp="1"/>
          </p:cNvSpPr>
          <p:nvPr>
            <p:ph type="title"/>
          </p:nvPr>
        </p:nvSpPr>
        <p:spPr/>
        <p:txBody>
          <a:bodyPr/>
          <a:lstStyle/>
          <a:p>
            <a:pPr lvl="0"/>
            <a:r>
              <a:rPr lang="en-US" dirty="0"/>
              <a:t>Extend on-premises data and apps</a:t>
            </a:r>
          </a:p>
        </p:txBody>
      </p:sp>
      <p:grpSp>
        <p:nvGrpSpPr>
          <p:cNvPr id="8" name="Group 7"/>
          <p:cNvGrpSpPr/>
          <p:nvPr/>
        </p:nvGrpSpPr>
        <p:grpSpPr>
          <a:xfrm>
            <a:off x="269242" y="1636115"/>
            <a:ext cx="2995437" cy="4930336"/>
            <a:chOff x="274640" y="7485933"/>
            <a:chExt cx="3055502" cy="5029200"/>
          </a:xfrm>
        </p:grpSpPr>
        <p:sp>
          <p:nvSpPr>
            <p:cNvPr id="27" name="Rectangle 26"/>
            <p:cNvSpPr/>
            <p:nvPr/>
          </p:nvSpPr>
          <p:spPr bwMode="auto">
            <a:xfrm>
              <a:off x="274640" y="7485933"/>
              <a:ext cx="2743232" cy="50292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kern="0" dirty="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p:cNvGrpSpPr/>
            <p:nvPr/>
          </p:nvGrpSpPr>
          <p:grpSpPr>
            <a:xfrm>
              <a:off x="2705601" y="9682078"/>
              <a:ext cx="624541" cy="624541"/>
              <a:chOff x="-571171" y="2539389"/>
              <a:chExt cx="1005829" cy="1005829"/>
            </a:xfrm>
          </p:grpSpPr>
          <p:sp>
            <p:nvSpPr>
              <p:cNvPr id="34" name="Oval 33"/>
              <p:cNvSpPr/>
              <p:nvPr/>
            </p:nvSpPr>
            <p:spPr bwMode="auto">
              <a:xfrm>
                <a:off x="-571171" y="2539389"/>
                <a:ext cx="1005829" cy="1005829"/>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kern="0" dirty="0">
                  <a:gradFill>
                    <a:gsLst>
                      <a:gs pos="0">
                        <a:srgbClr val="FFFFFF"/>
                      </a:gs>
                      <a:gs pos="100000">
                        <a:srgbClr val="FFFFFF"/>
                      </a:gs>
                    </a:gsLst>
                    <a:lin ang="5400000" scaled="0"/>
                  </a:gradFill>
                  <a:ea typeface="Segoe UI" pitchFamily="34" charset="0"/>
                  <a:cs typeface="Segoe UI" pitchFamily="34" charset="0"/>
                </a:endParaRPr>
              </a:p>
            </p:txBody>
          </p:sp>
          <p:sp>
            <p:nvSpPr>
              <p:cNvPr id="40" name="Freeform 17"/>
              <p:cNvSpPr>
                <a:spLocks noChangeAspect="1"/>
              </p:cNvSpPr>
              <p:nvPr/>
            </p:nvSpPr>
            <p:spPr bwMode="auto">
              <a:xfrm rot="5400000">
                <a:off x="-247026" y="2861764"/>
                <a:ext cx="357539" cy="361078"/>
              </a:xfrm>
              <a:custGeom>
                <a:avLst/>
                <a:gdLst>
                  <a:gd name="T0" fmla="*/ 153 w 303"/>
                  <a:gd name="T1" fmla="*/ 0 h 306"/>
                  <a:gd name="T2" fmla="*/ 0 w 303"/>
                  <a:gd name="T3" fmla="*/ 150 h 306"/>
                  <a:gd name="T4" fmla="*/ 12 w 303"/>
                  <a:gd name="T5" fmla="*/ 164 h 306"/>
                  <a:gd name="T6" fmla="*/ 143 w 303"/>
                  <a:gd name="T7" fmla="*/ 36 h 306"/>
                  <a:gd name="T8" fmla="*/ 143 w 303"/>
                  <a:gd name="T9" fmla="*/ 306 h 306"/>
                  <a:gd name="T10" fmla="*/ 163 w 303"/>
                  <a:gd name="T11" fmla="*/ 306 h 306"/>
                  <a:gd name="T12" fmla="*/ 163 w 303"/>
                  <a:gd name="T13" fmla="*/ 36 h 306"/>
                  <a:gd name="T14" fmla="*/ 291 w 303"/>
                  <a:gd name="T15" fmla="*/ 164 h 306"/>
                  <a:gd name="T16" fmla="*/ 303 w 303"/>
                  <a:gd name="T17" fmla="*/ 150 h 306"/>
                  <a:gd name="T18" fmla="*/ 153 w 303"/>
                  <a:gd name="T19"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3" h="306">
                    <a:moveTo>
                      <a:pt x="153" y="0"/>
                    </a:moveTo>
                    <a:lnTo>
                      <a:pt x="0" y="150"/>
                    </a:lnTo>
                    <a:lnTo>
                      <a:pt x="12" y="164"/>
                    </a:lnTo>
                    <a:lnTo>
                      <a:pt x="143" y="36"/>
                    </a:lnTo>
                    <a:lnTo>
                      <a:pt x="143" y="306"/>
                    </a:lnTo>
                    <a:lnTo>
                      <a:pt x="163" y="306"/>
                    </a:lnTo>
                    <a:lnTo>
                      <a:pt x="163" y="36"/>
                    </a:lnTo>
                    <a:lnTo>
                      <a:pt x="291" y="164"/>
                    </a:lnTo>
                    <a:lnTo>
                      <a:pt x="303" y="150"/>
                    </a:lnTo>
                    <a:lnTo>
                      <a:pt x="153" y="0"/>
                    </a:lnTo>
                    <a:close/>
                  </a:path>
                </a:pathLst>
              </a:custGeom>
              <a:solidFill>
                <a:schemeClr val="bg1"/>
              </a:solidFill>
              <a:ln cap="sq">
                <a:solidFill>
                  <a:srgbClr val="EBEBEB"/>
                </a:solidFill>
                <a:miter lim="800000"/>
              </a:ln>
            </p:spPr>
            <p:txBody>
              <a:bodyPr vert="horz" wrap="square" lIns="89642" tIns="44821" rIns="89642" bIns="44821" numCol="1" anchor="t" anchorCtr="0" compatLnSpc="1">
                <a:prstTxWarp prst="textNoShape">
                  <a:avLst/>
                </a:prstTxWarp>
              </a:bodyPr>
              <a:lstStyle/>
              <a:p>
                <a:pPr defTabSz="896386"/>
                <a:endParaRPr lang="en-US" sz="1765" kern="0" dirty="0">
                  <a:solidFill>
                    <a:sysClr val="windowText" lastClr="000000"/>
                  </a:solidFill>
                </a:endParaRPr>
              </a:p>
            </p:txBody>
          </p:sp>
        </p:grpSp>
        <p:sp>
          <p:nvSpPr>
            <p:cNvPr id="32" name="TextBox 31"/>
            <p:cNvSpPr txBox="1"/>
            <p:nvPr/>
          </p:nvSpPr>
          <p:spPr>
            <a:xfrm>
              <a:off x="448553" y="9910914"/>
              <a:ext cx="1888247" cy="855346"/>
            </a:xfrm>
            <a:prstGeom prst="rect">
              <a:avLst/>
            </a:prstGeom>
            <a:noFill/>
          </p:spPr>
          <p:txBody>
            <a:bodyPr wrap="square" lIns="182854" tIns="146284" rIns="182854" bIns="146284" rtlCol="0" anchor="ctr" anchorCtr="0">
              <a:spAutoFit/>
            </a:bodyPr>
            <a:lstStyle/>
            <a:p>
              <a:pPr defTabSz="896386">
                <a:lnSpc>
                  <a:spcPct val="90000"/>
                </a:lnSpc>
                <a:spcAft>
                  <a:spcPts val="1800"/>
                </a:spcAft>
              </a:pPr>
              <a:r>
                <a:rPr lang="en-US" sz="3921" b="1" kern="0" dirty="0">
                  <a:gradFill>
                    <a:gsLst>
                      <a:gs pos="25000">
                        <a:schemeClr val="bg1"/>
                      </a:gs>
                      <a:gs pos="36000">
                        <a:schemeClr val="bg1"/>
                      </a:gs>
                    </a:gsLst>
                    <a:lin ang="5400000" scaled="0"/>
                  </a:gradFill>
                  <a:latin typeface="+mj-lt"/>
                </a:rPr>
                <a:t>Hybrid</a:t>
              </a:r>
            </a:p>
          </p:txBody>
        </p:sp>
        <p:sp>
          <p:nvSpPr>
            <p:cNvPr id="41" name="Freeform 9"/>
            <p:cNvSpPr>
              <a:spLocks noChangeAspect="1" noEditPoints="1"/>
            </p:cNvSpPr>
            <p:nvPr/>
          </p:nvSpPr>
          <p:spPr bwMode="auto">
            <a:xfrm>
              <a:off x="1066886" y="9234806"/>
              <a:ext cx="651580" cy="602325"/>
            </a:xfrm>
            <a:custGeom>
              <a:avLst/>
              <a:gdLst>
                <a:gd name="T0" fmla="*/ 165 w 193"/>
                <a:gd name="T1" fmla="*/ 127 h 178"/>
                <a:gd name="T2" fmla="*/ 94 w 193"/>
                <a:gd name="T3" fmla="*/ 126 h 178"/>
                <a:gd name="T4" fmla="*/ 99 w 193"/>
                <a:gd name="T5" fmla="*/ 119 h 178"/>
                <a:gd name="T6" fmla="*/ 185 w 193"/>
                <a:gd name="T7" fmla="*/ 99 h 178"/>
                <a:gd name="T8" fmla="*/ 162 w 193"/>
                <a:gd name="T9" fmla="*/ 79 h 178"/>
                <a:gd name="T10" fmla="*/ 157 w 193"/>
                <a:gd name="T11" fmla="*/ 75 h 178"/>
                <a:gd name="T12" fmla="*/ 103 w 193"/>
                <a:gd name="T13" fmla="*/ 64 h 178"/>
                <a:gd name="T14" fmla="*/ 99 w 193"/>
                <a:gd name="T15" fmla="*/ 67 h 178"/>
                <a:gd name="T16" fmla="*/ 94 w 193"/>
                <a:gd name="T17" fmla="*/ 59 h 178"/>
                <a:gd name="T18" fmla="*/ 129 w 193"/>
                <a:gd name="T19" fmla="*/ 39 h 178"/>
                <a:gd name="T20" fmla="*/ 165 w 193"/>
                <a:gd name="T21" fmla="*/ 71 h 178"/>
                <a:gd name="T22" fmla="*/ 86 w 193"/>
                <a:gd name="T23" fmla="*/ 16 h 178"/>
                <a:gd name="T24" fmla="*/ 0 w 193"/>
                <a:gd name="T25" fmla="*/ 178 h 178"/>
                <a:gd name="T26" fmla="*/ 11 w 193"/>
                <a:gd name="T27" fmla="*/ 16 h 178"/>
                <a:gd name="T28" fmla="*/ 41 w 193"/>
                <a:gd name="T29" fmla="*/ 0 h 178"/>
                <a:gd name="T30" fmla="*/ 86 w 193"/>
                <a:gd name="T31" fmla="*/ 16 h 178"/>
                <a:gd name="T32" fmla="*/ 33 w 193"/>
                <a:gd name="T33" fmla="*/ 16 h 178"/>
                <a:gd name="T34" fmla="*/ 19 w 193"/>
                <a:gd name="T35" fmla="*/ 8 h 178"/>
                <a:gd name="T36" fmla="*/ 49 w 193"/>
                <a:gd name="T37" fmla="*/ 156 h 178"/>
                <a:gd name="T38" fmla="*/ 37 w 193"/>
                <a:gd name="T39" fmla="*/ 156 h 178"/>
                <a:gd name="T40" fmla="*/ 49 w 193"/>
                <a:gd name="T41" fmla="*/ 170 h 178"/>
                <a:gd name="T42" fmla="*/ 78 w 193"/>
                <a:gd name="T43" fmla="*/ 24 h 178"/>
                <a:gd name="T44" fmla="*/ 11 w 193"/>
                <a:gd name="T45" fmla="*/ 24 h 178"/>
                <a:gd name="T46" fmla="*/ 8 w 193"/>
                <a:gd name="T47" fmla="*/ 170 h 178"/>
                <a:gd name="T48" fmla="*/ 29 w 193"/>
                <a:gd name="T49" fmla="*/ 156 h 178"/>
                <a:gd name="T50" fmla="*/ 57 w 193"/>
                <a:gd name="T51" fmla="*/ 156 h 178"/>
                <a:gd name="T52" fmla="*/ 78 w 193"/>
                <a:gd name="T53" fmla="*/ 170 h 178"/>
                <a:gd name="T54" fmla="*/ 16 w 193"/>
                <a:gd name="T55" fmla="*/ 105 h 178"/>
                <a:gd name="T56" fmla="*/ 36 w 193"/>
                <a:gd name="T57" fmla="*/ 124 h 178"/>
                <a:gd name="T58" fmla="*/ 16 w 193"/>
                <a:gd name="T59" fmla="*/ 105 h 178"/>
                <a:gd name="T60" fmla="*/ 28 w 193"/>
                <a:gd name="T61" fmla="*/ 116 h 178"/>
                <a:gd name="T62" fmla="*/ 24 w 193"/>
                <a:gd name="T63" fmla="*/ 113 h 178"/>
                <a:gd name="T64" fmla="*/ 70 w 193"/>
                <a:gd name="T65" fmla="*/ 124 h 178"/>
                <a:gd name="T66" fmla="*/ 51 w 193"/>
                <a:gd name="T67" fmla="*/ 105 h 178"/>
                <a:gd name="T68" fmla="*/ 70 w 193"/>
                <a:gd name="T69" fmla="*/ 124 h 178"/>
                <a:gd name="T70" fmla="*/ 59 w 193"/>
                <a:gd name="T71" fmla="*/ 113 h 178"/>
                <a:gd name="T72" fmla="*/ 62 w 193"/>
                <a:gd name="T73" fmla="*/ 116 h 178"/>
                <a:gd name="T74" fmla="*/ 16 w 193"/>
                <a:gd name="T75" fmla="*/ 73 h 178"/>
                <a:gd name="T76" fmla="*/ 36 w 193"/>
                <a:gd name="T77" fmla="*/ 92 h 178"/>
                <a:gd name="T78" fmla="*/ 16 w 193"/>
                <a:gd name="T79" fmla="*/ 73 h 178"/>
                <a:gd name="T80" fmla="*/ 28 w 193"/>
                <a:gd name="T81" fmla="*/ 84 h 178"/>
                <a:gd name="T82" fmla="*/ 24 w 193"/>
                <a:gd name="T83" fmla="*/ 81 h 178"/>
                <a:gd name="T84" fmla="*/ 70 w 193"/>
                <a:gd name="T85" fmla="*/ 92 h 178"/>
                <a:gd name="T86" fmla="*/ 51 w 193"/>
                <a:gd name="T87" fmla="*/ 73 h 178"/>
                <a:gd name="T88" fmla="*/ 70 w 193"/>
                <a:gd name="T89" fmla="*/ 92 h 178"/>
                <a:gd name="T90" fmla="*/ 59 w 193"/>
                <a:gd name="T91" fmla="*/ 81 h 178"/>
                <a:gd name="T92" fmla="*/ 62 w 193"/>
                <a:gd name="T93" fmla="*/ 84 h 178"/>
                <a:gd name="T94" fmla="*/ 16 w 193"/>
                <a:gd name="T95" fmla="*/ 41 h 178"/>
                <a:gd name="T96" fmla="*/ 36 w 193"/>
                <a:gd name="T97" fmla="*/ 61 h 178"/>
                <a:gd name="T98" fmla="*/ 16 w 193"/>
                <a:gd name="T99" fmla="*/ 41 h 178"/>
                <a:gd name="T100" fmla="*/ 28 w 193"/>
                <a:gd name="T101" fmla="*/ 53 h 178"/>
                <a:gd name="T102" fmla="*/ 24 w 193"/>
                <a:gd name="T103" fmla="*/ 49 h 178"/>
                <a:gd name="T104" fmla="*/ 70 w 193"/>
                <a:gd name="T105" fmla="*/ 61 h 178"/>
                <a:gd name="T106" fmla="*/ 51 w 193"/>
                <a:gd name="T107" fmla="*/ 41 h 178"/>
                <a:gd name="T108" fmla="*/ 70 w 193"/>
                <a:gd name="T109" fmla="*/ 61 h 178"/>
                <a:gd name="T110" fmla="*/ 59 w 193"/>
                <a:gd name="T111" fmla="*/ 49 h 178"/>
                <a:gd name="T112" fmla="*/ 62 w 193"/>
                <a:gd name="T113" fmla="*/ 5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3" h="178">
                  <a:moveTo>
                    <a:pt x="193" y="99"/>
                  </a:moveTo>
                  <a:cubicBezTo>
                    <a:pt x="193" y="114"/>
                    <a:pt x="180" y="127"/>
                    <a:pt x="165" y="127"/>
                  </a:cubicBezTo>
                  <a:cubicBezTo>
                    <a:pt x="99" y="127"/>
                    <a:pt x="99" y="127"/>
                    <a:pt x="99" y="127"/>
                  </a:cubicBezTo>
                  <a:cubicBezTo>
                    <a:pt x="97" y="127"/>
                    <a:pt x="96" y="126"/>
                    <a:pt x="94" y="126"/>
                  </a:cubicBezTo>
                  <a:cubicBezTo>
                    <a:pt x="94" y="118"/>
                    <a:pt x="94" y="118"/>
                    <a:pt x="94" y="118"/>
                  </a:cubicBezTo>
                  <a:cubicBezTo>
                    <a:pt x="96" y="118"/>
                    <a:pt x="97" y="119"/>
                    <a:pt x="99" y="119"/>
                  </a:cubicBezTo>
                  <a:cubicBezTo>
                    <a:pt x="165" y="119"/>
                    <a:pt x="165" y="119"/>
                    <a:pt x="165" y="119"/>
                  </a:cubicBezTo>
                  <a:cubicBezTo>
                    <a:pt x="176" y="119"/>
                    <a:pt x="185" y="110"/>
                    <a:pt x="185" y="99"/>
                  </a:cubicBezTo>
                  <a:cubicBezTo>
                    <a:pt x="185" y="88"/>
                    <a:pt x="176" y="79"/>
                    <a:pt x="165" y="79"/>
                  </a:cubicBezTo>
                  <a:cubicBezTo>
                    <a:pt x="164" y="79"/>
                    <a:pt x="163" y="79"/>
                    <a:pt x="162" y="79"/>
                  </a:cubicBezTo>
                  <a:cubicBezTo>
                    <a:pt x="157" y="79"/>
                    <a:pt x="157" y="79"/>
                    <a:pt x="157" y="79"/>
                  </a:cubicBezTo>
                  <a:cubicBezTo>
                    <a:pt x="157" y="75"/>
                    <a:pt x="157" y="75"/>
                    <a:pt x="157" y="75"/>
                  </a:cubicBezTo>
                  <a:cubicBezTo>
                    <a:pt x="157" y="59"/>
                    <a:pt x="144" y="47"/>
                    <a:pt x="129" y="47"/>
                  </a:cubicBezTo>
                  <a:cubicBezTo>
                    <a:pt x="117" y="47"/>
                    <a:pt x="107" y="54"/>
                    <a:pt x="103" y="64"/>
                  </a:cubicBezTo>
                  <a:cubicBezTo>
                    <a:pt x="102" y="67"/>
                    <a:pt x="102" y="67"/>
                    <a:pt x="102" y="67"/>
                  </a:cubicBezTo>
                  <a:cubicBezTo>
                    <a:pt x="99" y="67"/>
                    <a:pt x="99" y="67"/>
                    <a:pt x="99" y="67"/>
                  </a:cubicBezTo>
                  <a:cubicBezTo>
                    <a:pt x="97" y="67"/>
                    <a:pt x="96" y="67"/>
                    <a:pt x="94" y="67"/>
                  </a:cubicBezTo>
                  <a:cubicBezTo>
                    <a:pt x="94" y="59"/>
                    <a:pt x="94" y="59"/>
                    <a:pt x="94" y="59"/>
                  </a:cubicBezTo>
                  <a:cubicBezTo>
                    <a:pt x="95" y="59"/>
                    <a:pt x="96" y="59"/>
                    <a:pt x="97" y="59"/>
                  </a:cubicBezTo>
                  <a:cubicBezTo>
                    <a:pt x="103" y="46"/>
                    <a:pt x="115" y="39"/>
                    <a:pt x="129" y="39"/>
                  </a:cubicBezTo>
                  <a:cubicBezTo>
                    <a:pt x="147" y="39"/>
                    <a:pt x="163" y="53"/>
                    <a:pt x="165" y="71"/>
                  </a:cubicBezTo>
                  <a:cubicBezTo>
                    <a:pt x="165" y="71"/>
                    <a:pt x="165" y="71"/>
                    <a:pt x="165" y="71"/>
                  </a:cubicBezTo>
                  <a:cubicBezTo>
                    <a:pt x="180" y="71"/>
                    <a:pt x="193" y="83"/>
                    <a:pt x="193" y="99"/>
                  </a:cubicBezTo>
                  <a:close/>
                  <a:moveTo>
                    <a:pt x="86" y="16"/>
                  </a:moveTo>
                  <a:cubicBezTo>
                    <a:pt x="86" y="178"/>
                    <a:pt x="86" y="178"/>
                    <a:pt x="86" y="178"/>
                  </a:cubicBezTo>
                  <a:cubicBezTo>
                    <a:pt x="0" y="178"/>
                    <a:pt x="0" y="178"/>
                    <a:pt x="0" y="178"/>
                  </a:cubicBezTo>
                  <a:cubicBezTo>
                    <a:pt x="0" y="16"/>
                    <a:pt x="0" y="16"/>
                    <a:pt x="0" y="16"/>
                  </a:cubicBezTo>
                  <a:cubicBezTo>
                    <a:pt x="11" y="16"/>
                    <a:pt x="11" y="16"/>
                    <a:pt x="11" y="16"/>
                  </a:cubicBezTo>
                  <a:cubicBezTo>
                    <a:pt x="11" y="0"/>
                    <a:pt x="11" y="0"/>
                    <a:pt x="11" y="0"/>
                  </a:cubicBezTo>
                  <a:cubicBezTo>
                    <a:pt x="41" y="0"/>
                    <a:pt x="41" y="0"/>
                    <a:pt x="41" y="0"/>
                  </a:cubicBezTo>
                  <a:cubicBezTo>
                    <a:pt x="41" y="16"/>
                    <a:pt x="41" y="16"/>
                    <a:pt x="41" y="16"/>
                  </a:cubicBezTo>
                  <a:lnTo>
                    <a:pt x="86" y="16"/>
                  </a:lnTo>
                  <a:close/>
                  <a:moveTo>
                    <a:pt x="19" y="16"/>
                  </a:moveTo>
                  <a:cubicBezTo>
                    <a:pt x="33" y="16"/>
                    <a:pt x="33" y="16"/>
                    <a:pt x="33" y="16"/>
                  </a:cubicBezTo>
                  <a:cubicBezTo>
                    <a:pt x="33" y="8"/>
                    <a:pt x="33" y="8"/>
                    <a:pt x="33" y="8"/>
                  </a:cubicBezTo>
                  <a:cubicBezTo>
                    <a:pt x="19" y="8"/>
                    <a:pt x="19" y="8"/>
                    <a:pt x="19" y="8"/>
                  </a:cubicBezTo>
                  <a:lnTo>
                    <a:pt x="19" y="16"/>
                  </a:lnTo>
                  <a:close/>
                  <a:moveTo>
                    <a:pt x="49" y="156"/>
                  </a:moveTo>
                  <a:cubicBezTo>
                    <a:pt x="49" y="153"/>
                    <a:pt x="46" y="150"/>
                    <a:pt x="43" y="150"/>
                  </a:cubicBezTo>
                  <a:cubicBezTo>
                    <a:pt x="40" y="150"/>
                    <a:pt x="37" y="153"/>
                    <a:pt x="37" y="156"/>
                  </a:cubicBezTo>
                  <a:cubicBezTo>
                    <a:pt x="37" y="170"/>
                    <a:pt x="37" y="170"/>
                    <a:pt x="37" y="170"/>
                  </a:cubicBezTo>
                  <a:cubicBezTo>
                    <a:pt x="49" y="170"/>
                    <a:pt x="49" y="170"/>
                    <a:pt x="49" y="170"/>
                  </a:cubicBezTo>
                  <a:lnTo>
                    <a:pt x="49" y="156"/>
                  </a:lnTo>
                  <a:close/>
                  <a:moveTo>
                    <a:pt x="78" y="24"/>
                  </a:moveTo>
                  <a:cubicBezTo>
                    <a:pt x="41" y="24"/>
                    <a:pt x="41" y="24"/>
                    <a:pt x="41" y="24"/>
                  </a:cubicBezTo>
                  <a:cubicBezTo>
                    <a:pt x="11" y="24"/>
                    <a:pt x="11" y="24"/>
                    <a:pt x="11" y="24"/>
                  </a:cubicBezTo>
                  <a:cubicBezTo>
                    <a:pt x="8" y="24"/>
                    <a:pt x="8" y="24"/>
                    <a:pt x="8" y="24"/>
                  </a:cubicBezTo>
                  <a:cubicBezTo>
                    <a:pt x="8" y="170"/>
                    <a:pt x="8" y="170"/>
                    <a:pt x="8" y="170"/>
                  </a:cubicBezTo>
                  <a:cubicBezTo>
                    <a:pt x="29" y="170"/>
                    <a:pt x="29" y="170"/>
                    <a:pt x="29" y="170"/>
                  </a:cubicBezTo>
                  <a:cubicBezTo>
                    <a:pt x="29" y="156"/>
                    <a:pt x="29" y="156"/>
                    <a:pt x="29" y="156"/>
                  </a:cubicBezTo>
                  <a:cubicBezTo>
                    <a:pt x="29" y="149"/>
                    <a:pt x="36" y="142"/>
                    <a:pt x="43" y="142"/>
                  </a:cubicBezTo>
                  <a:cubicBezTo>
                    <a:pt x="51" y="142"/>
                    <a:pt x="57" y="149"/>
                    <a:pt x="57" y="156"/>
                  </a:cubicBezTo>
                  <a:cubicBezTo>
                    <a:pt x="57" y="170"/>
                    <a:pt x="57" y="170"/>
                    <a:pt x="57" y="170"/>
                  </a:cubicBezTo>
                  <a:cubicBezTo>
                    <a:pt x="78" y="170"/>
                    <a:pt x="78" y="170"/>
                    <a:pt x="78" y="170"/>
                  </a:cubicBezTo>
                  <a:lnTo>
                    <a:pt x="78" y="24"/>
                  </a:lnTo>
                  <a:close/>
                  <a:moveTo>
                    <a:pt x="16" y="105"/>
                  </a:moveTo>
                  <a:cubicBezTo>
                    <a:pt x="36" y="105"/>
                    <a:pt x="36" y="105"/>
                    <a:pt x="36" y="105"/>
                  </a:cubicBezTo>
                  <a:cubicBezTo>
                    <a:pt x="36" y="124"/>
                    <a:pt x="36" y="124"/>
                    <a:pt x="36" y="124"/>
                  </a:cubicBezTo>
                  <a:cubicBezTo>
                    <a:pt x="16" y="124"/>
                    <a:pt x="16" y="124"/>
                    <a:pt x="16" y="124"/>
                  </a:cubicBezTo>
                  <a:lnTo>
                    <a:pt x="16" y="105"/>
                  </a:lnTo>
                  <a:close/>
                  <a:moveTo>
                    <a:pt x="24" y="116"/>
                  </a:moveTo>
                  <a:cubicBezTo>
                    <a:pt x="28" y="116"/>
                    <a:pt x="28" y="116"/>
                    <a:pt x="28" y="116"/>
                  </a:cubicBezTo>
                  <a:cubicBezTo>
                    <a:pt x="28" y="113"/>
                    <a:pt x="28" y="113"/>
                    <a:pt x="28" y="113"/>
                  </a:cubicBezTo>
                  <a:cubicBezTo>
                    <a:pt x="24" y="113"/>
                    <a:pt x="24" y="113"/>
                    <a:pt x="24" y="113"/>
                  </a:cubicBezTo>
                  <a:lnTo>
                    <a:pt x="24" y="116"/>
                  </a:lnTo>
                  <a:close/>
                  <a:moveTo>
                    <a:pt x="70" y="124"/>
                  </a:moveTo>
                  <a:cubicBezTo>
                    <a:pt x="51" y="124"/>
                    <a:pt x="51" y="124"/>
                    <a:pt x="51" y="124"/>
                  </a:cubicBezTo>
                  <a:cubicBezTo>
                    <a:pt x="51" y="105"/>
                    <a:pt x="51" y="105"/>
                    <a:pt x="51" y="105"/>
                  </a:cubicBezTo>
                  <a:cubicBezTo>
                    <a:pt x="70" y="105"/>
                    <a:pt x="70" y="105"/>
                    <a:pt x="70" y="105"/>
                  </a:cubicBezTo>
                  <a:lnTo>
                    <a:pt x="70" y="124"/>
                  </a:lnTo>
                  <a:close/>
                  <a:moveTo>
                    <a:pt x="62" y="113"/>
                  </a:moveTo>
                  <a:cubicBezTo>
                    <a:pt x="59" y="113"/>
                    <a:pt x="59" y="113"/>
                    <a:pt x="59" y="113"/>
                  </a:cubicBezTo>
                  <a:cubicBezTo>
                    <a:pt x="59" y="116"/>
                    <a:pt x="59" y="116"/>
                    <a:pt x="59" y="116"/>
                  </a:cubicBezTo>
                  <a:cubicBezTo>
                    <a:pt x="62" y="116"/>
                    <a:pt x="62" y="116"/>
                    <a:pt x="62" y="116"/>
                  </a:cubicBezTo>
                  <a:lnTo>
                    <a:pt x="62" y="113"/>
                  </a:lnTo>
                  <a:close/>
                  <a:moveTo>
                    <a:pt x="16" y="73"/>
                  </a:moveTo>
                  <a:cubicBezTo>
                    <a:pt x="36" y="73"/>
                    <a:pt x="36" y="73"/>
                    <a:pt x="36" y="73"/>
                  </a:cubicBezTo>
                  <a:cubicBezTo>
                    <a:pt x="36" y="92"/>
                    <a:pt x="36" y="92"/>
                    <a:pt x="36" y="92"/>
                  </a:cubicBezTo>
                  <a:cubicBezTo>
                    <a:pt x="16" y="92"/>
                    <a:pt x="16" y="92"/>
                    <a:pt x="16" y="92"/>
                  </a:cubicBezTo>
                  <a:lnTo>
                    <a:pt x="16" y="73"/>
                  </a:lnTo>
                  <a:close/>
                  <a:moveTo>
                    <a:pt x="24" y="84"/>
                  </a:moveTo>
                  <a:cubicBezTo>
                    <a:pt x="28" y="84"/>
                    <a:pt x="28" y="84"/>
                    <a:pt x="28" y="84"/>
                  </a:cubicBezTo>
                  <a:cubicBezTo>
                    <a:pt x="28" y="81"/>
                    <a:pt x="28" y="81"/>
                    <a:pt x="28" y="81"/>
                  </a:cubicBezTo>
                  <a:cubicBezTo>
                    <a:pt x="24" y="81"/>
                    <a:pt x="24" y="81"/>
                    <a:pt x="24" y="81"/>
                  </a:cubicBezTo>
                  <a:lnTo>
                    <a:pt x="24" y="84"/>
                  </a:lnTo>
                  <a:close/>
                  <a:moveTo>
                    <a:pt x="70" y="92"/>
                  </a:moveTo>
                  <a:cubicBezTo>
                    <a:pt x="51" y="92"/>
                    <a:pt x="51" y="92"/>
                    <a:pt x="51" y="92"/>
                  </a:cubicBezTo>
                  <a:cubicBezTo>
                    <a:pt x="51" y="73"/>
                    <a:pt x="51" y="73"/>
                    <a:pt x="51" y="73"/>
                  </a:cubicBezTo>
                  <a:cubicBezTo>
                    <a:pt x="70" y="73"/>
                    <a:pt x="70" y="73"/>
                    <a:pt x="70" y="73"/>
                  </a:cubicBezTo>
                  <a:lnTo>
                    <a:pt x="70" y="92"/>
                  </a:lnTo>
                  <a:close/>
                  <a:moveTo>
                    <a:pt x="62" y="81"/>
                  </a:moveTo>
                  <a:cubicBezTo>
                    <a:pt x="59" y="81"/>
                    <a:pt x="59" y="81"/>
                    <a:pt x="59" y="81"/>
                  </a:cubicBezTo>
                  <a:cubicBezTo>
                    <a:pt x="59" y="84"/>
                    <a:pt x="59" y="84"/>
                    <a:pt x="59" y="84"/>
                  </a:cubicBezTo>
                  <a:cubicBezTo>
                    <a:pt x="62" y="84"/>
                    <a:pt x="62" y="84"/>
                    <a:pt x="62" y="84"/>
                  </a:cubicBezTo>
                  <a:lnTo>
                    <a:pt x="62" y="81"/>
                  </a:lnTo>
                  <a:close/>
                  <a:moveTo>
                    <a:pt x="16" y="41"/>
                  </a:moveTo>
                  <a:cubicBezTo>
                    <a:pt x="36" y="41"/>
                    <a:pt x="36" y="41"/>
                    <a:pt x="36" y="41"/>
                  </a:cubicBezTo>
                  <a:cubicBezTo>
                    <a:pt x="36" y="61"/>
                    <a:pt x="36" y="61"/>
                    <a:pt x="36" y="61"/>
                  </a:cubicBezTo>
                  <a:cubicBezTo>
                    <a:pt x="16" y="61"/>
                    <a:pt x="16" y="61"/>
                    <a:pt x="16" y="61"/>
                  </a:cubicBezTo>
                  <a:lnTo>
                    <a:pt x="16" y="41"/>
                  </a:lnTo>
                  <a:close/>
                  <a:moveTo>
                    <a:pt x="24" y="53"/>
                  </a:moveTo>
                  <a:cubicBezTo>
                    <a:pt x="28" y="53"/>
                    <a:pt x="28" y="53"/>
                    <a:pt x="28" y="53"/>
                  </a:cubicBezTo>
                  <a:cubicBezTo>
                    <a:pt x="28" y="49"/>
                    <a:pt x="28" y="49"/>
                    <a:pt x="28" y="49"/>
                  </a:cubicBezTo>
                  <a:cubicBezTo>
                    <a:pt x="24" y="49"/>
                    <a:pt x="24" y="49"/>
                    <a:pt x="24" y="49"/>
                  </a:cubicBezTo>
                  <a:lnTo>
                    <a:pt x="24" y="53"/>
                  </a:lnTo>
                  <a:close/>
                  <a:moveTo>
                    <a:pt x="70" y="61"/>
                  </a:moveTo>
                  <a:cubicBezTo>
                    <a:pt x="51" y="61"/>
                    <a:pt x="51" y="61"/>
                    <a:pt x="51" y="61"/>
                  </a:cubicBezTo>
                  <a:cubicBezTo>
                    <a:pt x="51" y="41"/>
                    <a:pt x="51" y="41"/>
                    <a:pt x="51" y="41"/>
                  </a:cubicBezTo>
                  <a:cubicBezTo>
                    <a:pt x="70" y="41"/>
                    <a:pt x="70" y="41"/>
                    <a:pt x="70" y="41"/>
                  </a:cubicBezTo>
                  <a:lnTo>
                    <a:pt x="70" y="61"/>
                  </a:lnTo>
                  <a:close/>
                  <a:moveTo>
                    <a:pt x="62" y="49"/>
                  </a:moveTo>
                  <a:cubicBezTo>
                    <a:pt x="59" y="49"/>
                    <a:pt x="59" y="49"/>
                    <a:pt x="59" y="49"/>
                  </a:cubicBezTo>
                  <a:cubicBezTo>
                    <a:pt x="59" y="53"/>
                    <a:pt x="59" y="53"/>
                    <a:pt x="59" y="53"/>
                  </a:cubicBezTo>
                  <a:cubicBezTo>
                    <a:pt x="62" y="53"/>
                    <a:pt x="62" y="53"/>
                    <a:pt x="62" y="53"/>
                  </a:cubicBezTo>
                  <a:lnTo>
                    <a:pt x="62" y="49"/>
                  </a:ln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pPr defTabSz="896386"/>
              <a:endParaRPr lang="en-US" sz="1765" kern="0" dirty="0">
                <a:solidFill>
                  <a:sysClr val="windowText" lastClr="000000"/>
                </a:solidFill>
              </a:endParaRPr>
            </a:p>
          </p:txBody>
        </p:sp>
      </p:grpSp>
      <p:sp useBgFill="1">
        <p:nvSpPr>
          <p:cNvPr id="39" name="Rectangle 38"/>
          <p:cNvSpPr/>
          <p:nvPr/>
        </p:nvSpPr>
        <p:spPr bwMode="auto">
          <a:xfrm>
            <a:off x="2" y="1636116"/>
            <a:ext cx="269239" cy="5221399"/>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kern="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1535414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800" fill="hold"/>
                                        <p:tgtEl>
                                          <p:spTgt spid="3"/>
                                        </p:tgtEl>
                                        <p:attrNameLst>
                                          <p:attrName>ppt_x</p:attrName>
                                        </p:attrNameLst>
                                      </p:cBhvr>
                                      <p:tavLst>
                                        <p:tav tm="0">
                                          <p:val>
                                            <p:strVal val="1+#ppt_w/2"/>
                                          </p:val>
                                        </p:tav>
                                        <p:tav tm="100000">
                                          <p:val>
                                            <p:strVal val="#ppt_x"/>
                                          </p:val>
                                        </p:tav>
                                      </p:tavLst>
                                    </p:anim>
                                    <p:anim calcmode="lin" valueType="num">
                                      <p:cBhvr additive="base">
                                        <p:cTn id="8" dur="8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4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800" fill="hold"/>
                                        <p:tgtEl>
                                          <p:spTgt spid="8"/>
                                        </p:tgtEl>
                                        <p:attrNameLst>
                                          <p:attrName>ppt_x</p:attrName>
                                        </p:attrNameLst>
                                      </p:cBhvr>
                                      <p:tavLst>
                                        <p:tav tm="0">
                                          <p:val>
                                            <p:strVal val="0-#ppt_w/2"/>
                                          </p:val>
                                        </p:tav>
                                        <p:tav tm="100000">
                                          <p:val>
                                            <p:strVal val="#ppt_x"/>
                                          </p:val>
                                        </p:tav>
                                      </p:tavLst>
                                    </p:anim>
                                    <p:anim calcmode="lin" valueType="num">
                                      <p:cBhvr additive="base">
                                        <p:cTn id="12" dur="8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6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250" fill="hold"/>
                                        <p:tgtEl>
                                          <p:spTgt spid="2"/>
                                        </p:tgtEl>
                                        <p:attrNameLst>
                                          <p:attrName>ppt_x</p:attrName>
                                        </p:attrNameLst>
                                      </p:cBhvr>
                                      <p:tavLst>
                                        <p:tav tm="0">
                                          <p:val>
                                            <p:strVal val="0-#ppt_w/2"/>
                                          </p:val>
                                        </p:tav>
                                        <p:tav tm="100000">
                                          <p:val>
                                            <p:strVal val="#ppt_x"/>
                                          </p:val>
                                        </p:tav>
                                      </p:tavLst>
                                    </p:anim>
                                    <p:anim calcmode="lin" valueType="num">
                                      <p:cBhvr additive="base">
                                        <p:cTn id="16" dur="12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dirty="0"/>
              <a:t>Extend on-premises data and apps</a:t>
            </a:r>
          </a:p>
        </p:txBody>
      </p:sp>
      <p:sp useBgFill="1">
        <p:nvSpPr>
          <p:cNvPr id="39" name="Rectangle 38"/>
          <p:cNvSpPr/>
          <p:nvPr/>
        </p:nvSpPr>
        <p:spPr bwMode="auto">
          <a:xfrm>
            <a:off x="2" y="1636116"/>
            <a:ext cx="269239" cy="5221399"/>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nvGrpSpPr>
          <p:cNvPr id="18" name="Group 17"/>
          <p:cNvGrpSpPr/>
          <p:nvPr/>
        </p:nvGrpSpPr>
        <p:grpSpPr>
          <a:xfrm>
            <a:off x="251854" y="1736616"/>
            <a:ext cx="11504118" cy="4956056"/>
            <a:chOff x="228600" y="1546209"/>
            <a:chExt cx="11734800" cy="5013960"/>
          </a:xfrm>
          <a:solidFill>
            <a:schemeClr val="tx1">
              <a:lumMod val="20000"/>
              <a:lumOff val="80000"/>
            </a:schemeClr>
          </a:solidFill>
        </p:grpSpPr>
        <p:sp>
          <p:nvSpPr>
            <p:cNvPr id="19" name="Rectangle 18"/>
            <p:cNvSpPr/>
            <p:nvPr/>
          </p:nvSpPr>
          <p:spPr bwMode="auto">
            <a:xfrm>
              <a:off x="3985960" y="1546209"/>
              <a:ext cx="7977440" cy="501396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58570" tIns="179285" rIns="358570" bIns="143428" numCol="1" spcCol="0" rtlCol="0" fromWordArt="0" anchor="t" anchorCtr="0" forceAA="0" compatLnSpc="1">
              <a:prstTxWarp prst="textNoShape">
                <a:avLst/>
              </a:prstTxWarp>
              <a:noAutofit/>
            </a:bodyPr>
            <a:lstStyle/>
            <a:p>
              <a:pPr algn="ctr">
                <a:lnSpc>
                  <a:spcPct val="90000"/>
                </a:lnSpc>
              </a:pPr>
              <a:r>
                <a:rPr lang="en-US" sz="2745" b="1" spc="-29" dirty="0">
                  <a:ln w="3175">
                    <a:noFill/>
                  </a:ln>
                  <a:gradFill>
                    <a:gsLst>
                      <a:gs pos="32143">
                        <a:schemeClr val="tx1"/>
                      </a:gs>
                      <a:gs pos="47000">
                        <a:schemeClr val="tx1"/>
                      </a:gs>
                    </a:gsLst>
                    <a:lin ang="5400000" scaled="0"/>
                  </a:gradFill>
                  <a:latin typeface="Segoe UI Semilight" panose="020B0402040204020203" pitchFamily="34" charset="0"/>
                  <a:cs typeface="Segoe UI Semilight" panose="020B0402040204020203" pitchFamily="34" charset="0"/>
                </a:rPr>
                <a:t>Seamless &amp; secure across:</a:t>
              </a:r>
            </a:p>
          </p:txBody>
        </p:sp>
        <p:sp>
          <p:nvSpPr>
            <p:cNvPr id="20" name="Rectangle 19"/>
            <p:cNvSpPr/>
            <p:nvPr/>
          </p:nvSpPr>
          <p:spPr bwMode="auto">
            <a:xfrm>
              <a:off x="228600" y="1546209"/>
              <a:ext cx="3597638" cy="501396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79285" rIns="179285" bIns="143428" numCol="1" spcCol="0" rtlCol="0" fromWordArt="0" anchor="t" anchorCtr="0" forceAA="0" compatLnSpc="1">
              <a:prstTxWarp prst="textNoShape">
                <a:avLst/>
              </a:prstTxWarp>
              <a:noAutofit/>
            </a:bodyPr>
            <a:lstStyle/>
            <a:p>
              <a:pPr>
                <a:lnSpc>
                  <a:spcPct val="90000"/>
                </a:lnSpc>
              </a:pPr>
              <a:r>
                <a:rPr lang="en-US" sz="2745" b="1" spc="-29" dirty="0">
                  <a:ln w="3175">
                    <a:noFill/>
                  </a:ln>
                  <a:gradFill>
                    <a:gsLst>
                      <a:gs pos="32143">
                        <a:schemeClr val="tx1"/>
                      </a:gs>
                      <a:gs pos="47000">
                        <a:schemeClr val="tx1"/>
                      </a:gs>
                    </a:gsLst>
                    <a:lin ang="5400000" scaled="0"/>
                  </a:gradFill>
                  <a:latin typeface="Segoe UI Semilight" panose="020B0402040204020203" pitchFamily="34" charset="0"/>
                  <a:cs typeface="Segoe UI Semilight" panose="020B0402040204020203" pitchFamily="34" charset="0"/>
                </a:rPr>
                <a:t>Hybrid Use Cases</a:t>
              </a:r>
            </a:p>
          </p:txBody>
        </p:sp>
        <p:sp>
          <p:nvSpPr>
            <p:cNvPr id="21" name="TextBox 20"/>
            <p:cNvSpPr txBox="1"/>
            <p:nvPr/>
          </p:nvSpPr>
          <p:spPr>
            <a:xfrm>
              <a:off x="471349" y="2416622"/>
              <a:ext cx="1695632" cy="3824713"/>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134464" rIns="89642" bIns="89642" numCol="1" spcCol="0" rtlCol="0" fromWordArt="0" anchor="ctr" anchorCtr="0" forceAA="0" compatLnSpc="1">
              <a:prstTxWarp prst="textNoShape">
                <a:avLst/>
              </a:prstTxWarp>
              <a:noAutofit/>
            </a:bodyPr>
            <a:lstStyle>
              <a:defPPr>
                <a:defRPr lang="en-US"/>
              </a:defPPr>
              <a:lvl1pPr defTabSz="932472" fontAlgn="base">
                <a:lnSpc>
                  <a:spcPct val="90000"/>
                </a:lnSpc>
                <a:spcBef>
                  <a:spcPct val="0"/>
                </a:spcBef>
                <a:spcAft>
                  <a:spcPct val="0"/>
                </a:spcAft>
                <a:defRPr sz="1400">
                  <a:gradFill>
                    <a:gsLst>
                      <a:gs pos="0">
                        <a:srgbClr val="FFFFFF"/>
                      </a:gs>
                      <a:gs pos="100000">
                        <a:srgbClr val="FFFFFF"/>
                      </a:gs>
                    </a:gsLst>
                    <a:lin ang="5400000" scaled="0"/>
                  </a:gradFill>
                  <a:ea typeface="Segoe UI" pitchFamily="34"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Aft>
                  <a:spcPts val="2941"/>
                </a:spcAft>
              </a:pPr>
              <a:r>
                <a:rPr lang="en-US" sz="1961" dirty="0">
                  <a:solidFill>
                    <a:schemeClr val="tx1"/>
                  </a:solidFill>
                  <a:latin typeface="+mj-lt"/>
                </a:rPr>
                <a:t>Application Availability</a:t>
              </a:r>
            </a:p>
            <a:p>
              <a:pPr>
                <a:spcAft>
                  <a:spcPts val="2941"/>
                </a:spcAft>
              </a:pPr>
              <a:r>
                <a:rPr lang="en-US" sz="1961" dirty="0">
                  <a:solidFill>
                    <a:schemeClr val="tx1"/>
                  </a:solidFill>
                  <a:latin typeface="+mj-lt"/>
                </a:rPr>
                <a:t>Bottomless Storage</a:t>
              </a:r>
            </a:p>
            <a:p>
              <a:pPr>
                <a:spcAft>
                  <a:spcPts val="2941"/>
                </a:spcAft>
              </a:pPr>
              <a:r>
                <a:rPr lang="en-US" sz="1961" dirty="0">
                  <a:solidFill>
                    <a:schemeClr val="tx1"/>
                  </a:solidFill>
                  <a:latin typeface="+mj-lt"/>
                </a:rPr>
                <a:t>Identity Management</a:t>
              </a:r>
            </a:p>
            <a:p>
              <a:pPr>
                <a:spcAft>
                  <a:spcPts val="2941"/>
                </a:spcAft>
              </a:pPr>
              <a:r>
                <a:rPr lang="en-US" sz="1961" dirty="0">
                  <a:solidFill>
                    <a:schemeClr val="tx1"/>
                  </a:solidFill>
                  <a:latin typeface="+mj-lt"/>
                </a:rPr>
                <a:t>Full hybrid applications</a:t>
              </a:r>
            </a:p>
          </p:txBody>
        </p:sp>
      </p:grpSp>
      <p:grpSp>
        <p:nvGrpSpPr>
          <p:cNvPr id="43" name="Group 42"/>
          <p:cNvGrpSpPr/>
          <p:nvPr/>
        </p:nvGrpSpPr>
        <p:grpSpPr>
          <a:xfrm>
            <a:off x="2078209" y="2848621"/>
            <a:ext cx="1491419" cy="3268793"/>
            <a:chOff x="2694060" y="2236771"/>
            <a:chExt cx="1765330" cy="3869131"/>
          </a:xfrm>
          <a:solidFill>
            <a:schemeClr val="tx1"/>
          </a:solidFill>
        </p:grpSpPr>
        <p:grpSp>
          <p:nvGrpSpPr>
            <p:cNvPr id="44" name="Group 43"/>
            <p:cNvGrpSpPr/>
            <p:nvPr/>
          </p:nvGrpSpPr>
          <p:grpSpPr>
            <a:xfrm>
              <a:off x="2694060" y="2236771"/>
              <a:ext cx="1438568" cy="3869131"/>
              <a:chOff x="1562842" y="1917599"/>
              <a:chExt cx="1197872" cy="3221762"/>
            </a:xfrm>
            <a:grpFill/>
          </p:grpSpPr>
          <p:grpSp>
            <p:nvGrpSpPr>
              <p:cNvPr id="46" name="Group 45"/>
              <p:cNvGrpSpPr/>
              <p:nvPr/>
            </p:nvGrpSpPr>
            <p:grpSpPr>
              <a:xfrm>
                <a:off x="1673173" y="3734422"/>
                <a:ext cx="1087541" cy="1404939"/>
                <a:chOff x="5426075" y="3095625"/>
                <a:chExt cx="1811338" cy="2339976"/>
              </a:xfrm>
              <a:grpFill/>
            </p:grpSpPr>
            <p:sp>
              <p:nvSpPr>
                <p:cNvPr id="54" name="Freeform 5"/>
                <p:cNvSpPr>
                  <a:spLocks/>
                </p:cNvSpPr>
                <p:nvPr/>
              </p:nvSpPr>
              <p:spPr bwMode="auto">
                <a:xfrm>
                  <a:off x="6376988" y="4094163"/>
                  <a:ext cx="582613" cy="1003300"/>
                </a:xfrm>
                <a:custGeom>
                  <a:avLst/>
                  <a:gdLst>
                    <a:gd name="T0" fmla="*/ 3 w 367"/>
                    <a:gd name="T1" fmla="*/ 211 h 632"/>
                    <a:gd name="T2" fmla="*/ 367 w 367"/>
                    <a:gd name="T3" fmla="*/ 0 h 632"/>
                    <a:gd name="T4" fmla="*/ 364 w 367"/>
                    <a:gd name="T5" fmla="*/ 420 h 632"/>
                    <a:gd name="T6" fmla="*/ 0 w 367"/>
                    <a:gd name="T7" fmla="*/ 632 h 632"/>
                    <a:gd name="T8" fmla="*/ 3 w 367"/>
                    <a:gd name="T9" fmla="*/ 211 h 632"/>
                  </a:gdLst>
                  <a:ahLst/>
                  <a:cxnLst>
                    <a:cxn ang="0">
                      <a:pos x="T0" y="T1"/>
                    </a:cxn>
                    <a:cxn ang="0">
                      <a:pos x="T2" y="T3"/>
                    </a:cxn>
                    <a:cxn ang="0">
                      <a:pos x="T4" y="T5"/>
                    </a:cxn>
                    <a:cxn ang="0">
                      <a:pos x="T6" y="T7"/>
                    </a:cxn>
                    <a:cxn ang="0">
                      <a:pos x="T8" y="T9"/>
                    </a:cxn>
                  </a:cxnLst>
                  <a:rect l="0" t="0" r="r" b="b"/>
                  <a:pathLst>
                    <a:path w="367" h="632">
                      <a:moveTo>
                        <a:pt x="3" y="211"/>
                      </a:moveTo>
                      <a:lnTo>
                        <a:pt x="367" y="0"/>
                      </a:lnTo>
                      <a:lnTo>
                        <a:pt x="364" y="420"/>
                      </a:lnTo>
                      <a:lnTo>
                        <a:pt x="0" y="632"/>
                      </a:lnTo>
                      <a:lnTo>
                        <a:pt x="3"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5" name="Freeform 6"/>
                <p:cNvSpPr>
                  <a:spLocks/>
                </p:cNvSpPr>
                <p:nvPr/>
              </p:nvSpPr>
              <p:spPr bwMode="auto">
                <a:xfrm>
                  <a:off x="5754688" y="3690938"/>
                  <a:ext cx="1158875" cy="671513"/>
                </a:xfrm>
                <a:custGeom>
                  <a:avLst/>
                  <a:gdLst>
                    <a:gd name="T0" fmla="*/ 0 w 730"/>
                    <a:gd name="T1" fmla="*/ 211 h 423"/>
                    <a:gd name="T2" fmla="*/ 364 w 730"/>
                    <a:gd name="T3" fmla="*/ 0 h 423"/>
                    <a:gd name="T4" fmla="*/ 730 w 730"/>
                    <a:gd name="T5" fmla="*/ 211 h 423"/>
                    <a:gd name="T6" fmla="*/ 366 w 730"/>
                    <a:gd name="T7" fmla="*/ 423 h 423"/>
                    <a:gd name="T8" fmla="*/ 0 w 730"/>
                    <a:gd name="T9" fmla="*/ 211 h 423"/>
                  </a:gdLst>
                  <a:ahLst/>
                  <a:cxnLst>
                    <a:cxn ang="0">
                      <a:pos x="T0" y="T1"/>
                    </a:cxn>
                    <a:cxn ang="0">
                      <a:pos x="T2" y="T3"/>
                    </a:cxn>
                    <a:cxn ang="0">
                      <a:pos x="T4" y="T5"/>
                    </a:cxn>
                    <a:cxn ang="0">
                      <a:pos x="T6" y="T7"/>
                    </a:cxn>
                    <a:cxn ang="0">
                      <a:pos x="T8" y="T9"/>
                    </a:cxn>
                  </a:cxnLst>
                  <a:rect l="0" t="0" r="r" b="b"/>
                  <a:pathLst>
                    <a:path w="730" h="423">
                      <a:moveTo>
                        <a:pt x="0" y="211"/>
                      </a:moveTo>
                      <a:lnTo>
                        <a:pt x="364" y="0"/>
                      </a:lnTo>
                      <a:lnTo>
                        <a:pt x="730" y="211"/>
                      </a:lnTo>
                      <a:lnTo>
                        <a:pt x="366" y="423"/>
                      </a:lnTo>
                      <a:lnTo>
                        <a:pt x="0"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6" name="Freeform 7"/>
                <p:cNvSpPr>
                  <a:spLocks/>
                </p:cNvSpPr>
                <p:nvPr/>
              </p:nvSpPr>
              <p:spPr bwMode="auto">
                <a:xfrm>
                  <a:off x="5710238" y="4094163"/>
                  <a:ext cx="581025" cy="1003300"/>
                </a:xfrm>
                <a:custGeom>
                  <a:avLst/>
                  <a:gdLst>
                    <a:gd name="T0" fmla="*/ 366 w 366"/>
                    <a:gd name="T1" fmla="*/ 211 h 632"/>
                    <a:gd name="T2" fmla="*/ 363 w 366"/>
                    <a:gd name="T3" fmla="*/ 632 h 632"/>
                    <a:gd name="T4" fmla="*/ 0 w 366"/>
                    <a:gd name="T5" fmla="*/ 420 h 632"/>
                    <a:gd name="T6" fmla="*/ 0 w 366"/>
                    <a:gd name="T7" fmla="*/ 0 h 632"/>
                    <a:gd name="T8" fmla="*/ 366 w 366"/>
                    <a:gd name="T9" fmla="*/ 211 h 632"/>
                  </a:gdLst>
                  <a:ahLst/>
                  <a:cxnLst>
                    <a:cxn ang="0">
                      <a:pos x="T0" y="T1"/>
                    </a:cxn>
                    <a:cxn ang="0">
                      <a:pos x="T2" y="T3"/>
                    </a:cxn>
                    <a:cxn ang="0">
                      <a:pos x="T4" y="T5"/>
                    </a:cxn>
                    <a:cxn ang="0">
                      <a:pos x="T6" y="T7"/>
                    </a:cxn>
                    <a:cxn ang="0">
                      <a:pos x="T8" y="T9"/>
                    </a:cxn>
                  </a:cxnLst>
                  <a:rect l="0" t="0" r="r" b="b"/>
                  <a:pathLst>
                    <a:path w="366" h="632">
                      <a:moveTo>
                        <a:pt x="366" y="211"/>
                      </a:moveTo>
                      <a:lnTo>
                        <a:pt x="363" y="632"/>
                      </a:lnTo>
                      <a:lnTo>
                        <a:pt x="0" y="420"/>
                      </a:lnTo>
                      <a:lnTo>
                        <a:pt x="0" y="0"/>
                      </a:lnTo>
                      <a:lnTo>
                        <a:pt x="366"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7" name="Freeform 8"/>
                <p:cNvSpPr>
                  <a:spLocks noEditPoints="1"/>
                </p:cNvSpPr>
                <p:nvPr/>
              </p:nvSpPr>
              <p:spPr bwMode="auto">
                <a:xfrm>
                  <a:off x="5611813" y="3095625"/>
                  <a:ext cx="463550" cy="595313"/>
                </a:xfrm>
                <a:custGeom>
                  <a:avLst/>
                  <a:gdLst>
                    <a:gd name="T0" fmla="*/ 110 w 123"/>
                    <a:gd name="T1" fmla="*/ 75 h 158"/>
                    <a:gd name="T2" fmla="*/ 110 w 123"/>
                    <a:gd name="T3" fmla="*/ 49 h 158"/>
                    <a:gd name="T4" fmla="*/ 61 w 123"/>
                    <a:gd name="T5" fmla="*/ 0 h 158"/>
                    <a:gd name="T6" fmla="*/ 13 w 123"/>
                    <a:gd name="T7" fmla="*/ 49 h 158"/>
                    <a:gd name="T8" fmla="*/ 13 w 123"/>
                    <a:gd name="T9" fmla="*/ 75 h 158"/>
                    <a:gd name="T10" fmla="*/ 0 w 123"/>
                    <a:gd name="T11" fmla="*/ 75 h 158"/>
                    <a:gd name="T12" fmla="*/ 0 w 123"/>
                    <a:gd name="T13" fmla="*/ 158 h 158"/>
                    <a:gd name="T14" fmla="*/ 123 w 123"/>
                    <a:gd name="T15" fmla="*/ 158 h 158"/>
                    <a:gd name="T16" fmla="*/ 123 w 123"/>
                    <a:gd name="T17" fmla="*/ 75 h 158"/>
                    <a:gd name="T18" fmla="*/ 110 w 123"/>
                    <a:gd name="T19" fmla="*/ 75 h 158"/>
                    <a:gd name="T20" fmla="*/ 89 w 123"/>
                    <a:gd name="T21" fmla="*/ 75 h 158"/>
                    <a:gd name="T22" fmla="*/ 33 w 123"/>
                    <a:gd name="T23" fmla="*/ 75 h 158"/>
                    <a:gd name="T24" fmla="*/ 33 w 123"/>
                    <a:gd name="T25" fmla="*/ 49 h 158"/>
                    <a:gd name="T26" fmla="*/ 61 w 123"/>
                    <a:gd name="T27" fmla="*/ 21 h 158"/>
                    <a:gd name="T28" fmla="*/ 89 w 123"/>
                    <a:gd name="T29" fmla="*/ 49 h 158"/>
                    <a:gd name="T30" fmla="*/ 89 w 123"/>
                    <a:gd name="T31"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3" h="158">
                      <a:moveTo>
                        <a:pt x="110" y="75"/>
                      </a:moveTo>
                      <a:cubicBezTo>
                        <a:pt x="110" y="49"/>
                        <a:pt x="110" y="49"/>
                        <a:pt x="110" y="49"/>
                      </a:cubicBezTo>
                      <a:cubicBezTo>
                        <a:pt x="110" y="22"/>
                        <a:pt x="88" y="0"/>
                        <a:pt x="61" y="0"/>
                      </a:cubicBezTo>
                      <a:cubicBezTo>
                        <a:pt x="34" y="0"/>
                        <a:pt x="13" y="22"/>
                        <a:pt x="13" y="49"/>
                      </a:cubicBezTo>
                      <a:cubicBezTo>
                        <a:pt x="13" y="75"/>
                        <a:pt x="13" y="75"/>
                        <a:pt x="13" y="75"/>
                      </a:cubicBezTo>
                      <a:cubicBezTo>
                        <a:pt x="0" y="75"/>
                        <a:pt x="0" y="75"/>
                        <a:pt x="0" y="75"/>
                      </a:cubicBezTo>
                      <a:cubicBezTo>
                        <a:pt x="0" y="158"/>
                        <a:pt x="0" y="158"/>
                        <a:pt x="0" y="158"/>
                      </a:cubicBezTo>
                      <a:cubicBezTo>
                        <a:pt x="123" y="158"/>
                        <a:pt x="123" y="158"/>
                        <a:pt x="123" y="158"/>
                      </a:cubicBezTo>
                      <a:cubicBezTo>
                        <a:pt x="123" y="75"/>
                        <a:pt x="123" y="75"/>
                        <a:pt x="123" y="75"/>
                      </a:cubicBezTo>
                      <a:lnTo>
                        <a:pt x="110" y="75"/>
                      </a:lnTo>
                      <a:close/>
                      <a:moveTo>
                        <a:pt x="89" y="75"/>
                      </a:moveTo>
                      <a:cubicBezTo>
                        <a:pt x="33" y="75"/>
                        <a:pt x="33" y="75"/>
                        <a:pt x="33" y="75"/>
                      </a:cubicBezTo>
                      <a:cubicBezTo>
                        <a:pt x="33" y="49"/>
                        <a:pt x="33" y="49"/>
                        <a:pt x="33" y="49"/>
                      </a:cubicBezTo>
                      <a:cubicBezTo>
                        <a:pt x="33" y="33"/>
                        <a:pt x="46" y="21"/>
                        <a:pt x="61" y="21"/>
                      </a:cubicBezTo>
                      <a:cubicBezTo>
                        <a:pt x="77" y="21"/>
                        <a:pt x="89" y="33"/>
                        <a:pt x="89" y="49"/>
                      </a:cubicBezTo>
                      <a:lnTo>
                        <a:pt x="89"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8" name="Freeform 9"/>
                <p:cNvSpPr>
                  <a:spLocks/>
                </p:cNvSpPr>
                <p:nvPr/>
              </p:nvSpPr>
              <p:spPr bwMode="auto">
                <a:xfrm>
                  <a:off x="5426075" y="3351213"/>
                  <a:ext cx="1811338" cy="2084388"/>
                </a:xfrm>
                <a:custGeom>
                  <a:avLst/>
                  <a:gdLst>
                    <a:gd name="T0" fmla="*/ 571 w 1141"/>
                    <a:gd name="T1" fmla="*/ 0 h 1313"/>
                    <a:gd name="T2" fmla="*/ 490 w 1141"/>
                    <a:gd name="T3" fmla="*/ 45 h 1313"/>
                    <a:gd name="T4" fmla="*/ 552 w 1141"/>
                    <a:gd name="T5" fmla="*/ 81 h 1313"/>
                    <a:gd name="T6" fmla="*/ 490 w 1141"/>
                    <a:gd name="T7" fmla="*/ 45 h 1313"/>
                    <a:gd name="T8" fmla="*/ 485 w 1141"/>
                    <a:gd name="T9" fmla="*/ 50 h 1313"/>
                    <a:gd name="T10" fmla="*/ 545 w 1141"/>
                    <a:gd name="T11" fmla="*/ 83 h 1313"/>
                    <a:gd name="T12" fmla="*/ 571 w 1141"/>
                    <a:gd name="T13" fmla="*/ 69 h 1313"/>
                    <a:gd name="T14" fmla="*/ 1082 w 1141"/>
                    <a:gd name="T15" fmla="*/ 363 h 1313"/>
                    <a:gd name="T16" fmla="*/ 1080 w 1141"/>
                    <a:gd name="T17" fmla="*/ 950 h 1313"/>
                    <a:gd name="T18" fmla="*/ 573 w 1141"/>
                    <a:gd name="T19" fmla="*/ 1245 h 1313"/>
                    <a:gd name="T20" fmla="*/ 62 w 1141"/>
                    <a:gd name="T21" fmla="*/ 950 h 1313"/>
                    <a:gd name="T22" fmla="*/ 62 w 1141"/>
                    <a:gd name="T23" fmla="*/ 363 h 1313"/>
                    <a:gd name="T24" fmla="*/ 131 w 1141"/>
                    <a:gd name="T25" fmla="*/ 325 h 1313"/>
                    <a:gd name="T26" fmla="*/ 69 w 1141"/>
                    <a:gd name="T27" fmla="*/ 290 h 1313"/>
                    <a:gd name="T28" fmla="*/ 3 w 1141"/>
                    <a:gd name="T29" fmla="*/ 330 h 1313"/>
                    <a:gd name="T30" fmla="*/ 0 w 1141"/>
                    <a:gd name="T31" fmla="*/ 986 h 1313"/>
                    <a:gd name="T32" fmla="*/ 573 w 1141"/>
                    <a:gd name="T33" fmla="*/ 1313 h 1313"/>
                    <a:gd name="T34" fmla="*/ 1139 w 1141"/>
                    <a:gd name="T35" fmla="*/ 986 h 1313"/>
                    <a:gd name="T36" fmla="*/ 1141 w 1141"/>
                    <a:gd name="T37" fmla="*/ 330 h 1313"/>
                    <a:gd name="T38" fmla="*/ 571 w 1141"/>
                    <a:gd name="T39" fmla="*/ 0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1" h="1313">
                      <a:moveTo>
                        <a:pt x="571" y="0"/>
                      </a:moveTo>
                      <a:lnTo>
                        <a:pt x="490" y="45"/>
                      </a:lnTo>
                      <a:lnTo>
                        <a:pt x="552" y="81"/>
                      </a:lnTo>
                      <a:lnTo>
                        <a:pt x="490" y="45"/>
                      </a:lnTo>
                      <a:lnTo>
                        <a:pt x="485" y="50"/>
                      </a:lnTo>
                      <a:lnTo>
                        <a:pt x="545" y="83"/>
                      </a:lnTo>
                      <a:lnTo>
                        <a:pt x="571" y="69"/>
                      </a:lnTo>
                      <a:lnTo>
                        <a:pt x="1082" y="363"/>
                      </a:lnTo>
                      <a:lnTo>
                        <a:pt x="1080" y="950"/>
                      </a:lnTo>
                      <a:lnTo>
                        <a:pt x="573" y="1245"/>
                      </a:lnTo>
                      <a:lnTo>
                        <a:pt x="62" y="950"/>
                      </a:lnTo>
                      <a:lnTo>
                        <a:pt x="62" y="363"/>
                      </a:lnTo>
                      <a:lnTo>
                        <a:pt x="131" y="325"/>
                      </a:lnTo>
                      <a:lnTo>
                        <a:pt x="69" y="290"/>
                      </a:lnTo>
                      <a:lnTo>
                        <a:pt x="3" y="330"/>
                      </a:lnTo>
                      <a:lnTo>
                        <a:pt x="0" y="986"/>
                      </a:lnTo>
                      <a:lnTo>
                        <a:pt x="573" y="1313"/>
                      </a:lnTo>
                      <a:lnTo>
                        <a:pt x="1139" y="986"/>
                      </a:lnTo>
                      <a:lnTo>
                        <a:pt x="1141" y="330"/>
                      </a:lnTo>
                      <a:lnTo>
                        <a:pt x="5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grpSp>
          <p:grpSp>
            <p:nvGrpSpPr>
              <p:cNvPr id="47" name="Group 46"/>
              <p:cNvGrpSpPr/>
              <p:nvPr/>
            </p:nvGrpSpPr>
            <p:grpSpPr>
              <a:xfrm>
                <a:off x="1562842" y="1917599"/>
                <a:ext cx="1043833" cy="1245529"/>
                <a:chOff x="1193801" y="2890838"/>
                <a:chExt cx="2062163" cy="2460625"/>
              </a:xfrm>
              <a:grpFill/>
            </p:grpSpPr>
            <p:sp>
              <p:nvSpPr>
                <p:cNvPr id="50" name="Freeform 13"/>
                <p:cNvSpPr>
                  <a:spLocks/>
                </p:cNvSpPr>
                <p:nvPr/>
              </p:nvSpPr>
              <p:spPr bwMode="auto">
                <a:xfrm>
                  <a:off x="2543176" y="4119563"/>
                  <a:ext cx="712788" cy="1231900"/>
                </a:xfrm>
                <a:custGeom>
                  <a:avLst/>
                  <a:gdLst>
                    <a:gd name="T0" fmla="*/ 0 w 449"/>
                    <a:gd name="T1" fmla="*/ 261 h 776"/>
                    <a:gd name="T2" fmla="*/ 449 w 449"/>
                    <a:gd name="T3" fmla="*/ 0 h 776"/>
                    <a:gd name="T4" fmla="*/ 446 w 449"/>
                    <a:gd name="T5" fmla="*/ 517 h 776"/>
                    <a:gd name="T6" fmla="*/ 0 w 449"/>
                    <a:gd name="T7" fmla="*/ 776 h 776"/>
                    <a:gd name="T8" fmla="*/ 0 w 449"/>
                    <a:gd name="T9" fmla="*/ 261 h 776"/>
                  </a:gdLst>
                  <a:ahLst/>
                  <a:cxnLst>
                    <a:cxn ang="0">
                      <a:pos x="T0" y="T1"/>
                    </a:cxn>
                    <a:cxn ang="0">
                      <a:pos x="T2" y="T3"/>
                    </a:cxn>
                    <a:cxn ang="0">
                      <a:pos x="T4" y="T5"/>
                    </a:cxn>
                    <a:cxn ang="0">
                      <a:pos x="T6" y="T7"/>
                    </a:cxn>
                    <a:cxn ang="0">
                      <a:pos x="T8" y="T9"/>
                    </a:cxn>
                  </a:cxnLst>
                  <a:rect l="0" t="0" r="r" b="b"/>
                  <a:pathLst>
                    <a:path w="449" h="776">
                      <a:moveTo>
                        <a:pt x="0" y="261"/>
                      </a:moveTo>
                      <a:lnTo>
                        <a:pt x="449" y="0"/>
                      </a:lnTo>
                      <a:lnTo>
                        <a:pt x="446" y="517"/>
                      </a:lnTo>
                      <a:lnTo>
                        <a:pt x="0" y="776"/>
                      </a:lnTo>
                      <a:lnTo>
                        <a:pt x="0" y="2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1" name="Freeform 14"/>
                <p:cNvSpPr>
                  <a:spLocks/>
                </p:cNvSpPr>
                <p:nvPr/>
              </p:nvSpPr>
              <p:spPr bwMode="auto">
                <a:xfrm>
                  <a:off x="1773238" y="3625851"/>
                  <a:ext cx="1425575" cy="820738"/>
                </a:xfrm>
                <a:custGeom>
                  <a:avLst/>
                  <a:gdLst>
                    <a:gd name="T0" fmla="*/ 0 w 898"/>
                    <a:gd name="T1" fmla="*/ 259 h 517"/>
                    <a:gd name="T2" fmla="*/ 447 w 898"/>
                    <a:gd name="T3" fmla="*/ 0 h 517"/>
                    <a:gd name="T4" fmla="*/ 898 w 898"/>
                    <a:gd name="T5" fmla="*/ 259 h 517"/>
                    <a:gd name="T6" fmla="*/ 449 w 898"/>
                    <a:gd name="T7" fmla="*/ 517 h 517"/>
                    <a:gd name="T8" fmla="*/ 0 w 898"/>
                    <a:gd name="T9" fmla="*/ 259 h 517"/>
                  </a:gdLst>
                  <a:ahLst/>
                  <a:cxnLst>
                    <a:cxn ang="0">
                      <a:pos x="T0" y="T1"/>
                    </a:cxn>
                    <a:cxn ang="0">
                      <a:pos x="T2" y="T3"/>
                    </a:cxn>
                    <a:cxn ang="0">
                      <a:pos x="T4" y="T5"/>
                    </a:cxn>
                    <a:cxn ang="0">
                      <a:pos x="T6" y="T7"/>
                    </a:cxn>
                    <a:cxn ang="0">
                      <a:pos x="T8" y="T9"/>
                    </a:cxn>
                  </a:cxnLst>
                  <a:rect l="0" t="0" r="r" b="b"/>
                  <a:pathLst>
                    <a:path w="898" h="517">
                      <a:moveTo>
                        <a:pt x="0" y="259"/>
                      </a:moveTo>
                      <a:lnTo>
                        <a:pt x="447" y="0"/>
                      </a:lnTo>
                      <a:lnTo>
                        <a:pt x="898" y="259"/>
                      </a:lnTo>
                      <a:lnTo>
                        <a:pt x="449" y="517"/>
                      </a:lnTo>
                      <a:lnTo>
                        <a:pt x="0" y="2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2" name="Freeform 15"/>
                <p:cNvSpPr>
                  <a:spLocks/>
                </p:cNvSpPr>
                <p:nvPr/>
              </p:nvSpPr>
              <p:spPr bwMode="auto">
                <a:xfrm>
                  <a:off x="1712913" y="4119563"/>
                  <a:ext cx="720725" cy="1231900"/>
                </a:xfrm>
                <a:custGeom>
                  <a:avLst/>
                  <a:gdLst>
                    <a:gd name="T0" fmla="*/ 454 w 454"/>
                    <a:gd name="T1" fmla="*/ 261 h 776"/>
                    <a:gd name="T2" fmla="*/ 452 w 454"/>
                    <a:gd name="T3" fmla="*/ 776 h 776"/>
                    <a:gd name="T4" fmla="*/ 0 w 454"/>
                    <a:gd name="T5" fmla="*/ 517 h 776"/>
                    <a:gd name="T6" fmla="*/ 3 w 454"/>
                    <a:gd name="T7" fmla="*/ 0 h 776"/>
                    <a:gd name="T8" fmla="*/ 454 w 454"/>
                    <a:gd name="T9" fmla="*/ 261 h 776"/>
                  </a:gdLst>
                  <a:ahLst/>
                  <a:cxnLst>
                    <a:cxn ang="0">
                      <a:pos x="T0" y="T1"/>
                    </a:cxn>
                    <a:cxn ang="0">
                      <a:pos x="T2" y="T3"/>
                    </a:cxn>
                    <a:cxn ang="0">
                      <a:pos x="T4" y="T5"/>
                    </a:cxn>
                    <a:cxn ang="0">
                      <a:pos x="T6" y="T7"/>
                    </a:cxn>
                    <a:cxn ang="0">
                      <a:pos x="T8" y="T9"/>
                    </a:cxn>
                  </a:cxnLst>
                  <a:rect l="0" t="0" r="r" b="b"/>
                  <a:pathLst>
                    <a:path w="454" h="776">
                      <a:moveTo>
                        <a:pt x="454" y="261"/>
                      </a:moveTo>
                      <a:lnTo>
                        <a:pt x="452" y="776"/>
                      </a:lnTo>
                      <a:lnTo>
                        <a:pt x="0" y="517"/>
                      </a:lnTo>
                      <a:lnTo>
                        <a:pt x="3" y="0"/>
                      </a:lnTo>
                      <a:lnTo>
                        <a:pt x="454" y="2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sp>
              <p:nvSpPr>
                <p:cNvPr id="53" name="Freeform 16"/>
                <p:cNvSpPr>
                  <a:spLocks noEditPoints="1"/>
                </p:cNvSpPr>
                <p:nvPr/>
              </p:nvSpPr>
              <p:spPr bwMode="auto">
                <a:xfrm>
                  <a:off x="1193801" y="2890838"/>
                  <a:ext cx="779463" cy="685800"/>
                </a:xfrm>
                <a:custGeom>
                  <a:avLst/>
                  <a:gdLst>
                    <a:gd name="T0" fmla="*/ 161 w 207"/>
                    <a:gd name="T1" fmla="*/ 49 h 182"/>
                    <a:gd name="T2" fmla="*/ 197 w 207"/>
                    <a:gd name="T3" fmla="*/ 49 h 182"/>
                    <a:gd name="T4" fmla="*/ 207 w 207"/>
                    <a:gd name="T5" fmla="*/ 60 h 182"/>
                    <a:gd name="T6" fmla="*/ 207 w 207"/>
                    <a:gd name="T7" fmla="*/ 110 h 182"/>
                    <a:gd name="T8" fmla="*/ 197 w 207"/>
                    <a:gd name="T9" fmla="*/ 121 h 182"/>
                    <a:gd name="T10" fmla="*/ 197 w 207"/>
                    <a:gd name="T11" fmla="*/ 156 h 182"/>
                    <a:gd name="T12" fmla="*/ 186 w 207"/>
                    <a:gd name="T13" fmla="*/ 167 h 182"/>
                    <a:gd name="T14" fmla="*/ 171 w 207"/>
                    <a:gd name="T15" fmla="*/ 167 h 182"/>
                    <a:gd name="T16" fmla="*/ 161 w 207"/>
                    <a:gd name="T17" fmla="*/ 156 h 182"/>
                    <a:gd name="T18" fmla="*/ 161 w 207"/>
                    <a:gd name="T19" fmla="*/ 121 h 182"/>
                    <a:gd name="T20" fmla="*/ 150 w 207"/>
                    <a:gd name="T21" fmla="*/ 110 h 182"/>
                    <a:gd name="T22" fmla="*/ 150 w 207"/>
                    <a:gd name="T23" fmla="*/ 60 h 182"/>
                    <a:gd name="T24" fmla="*/ 161 w 207"/>
                    <a:gd name="T25" fmla="*/ 49 h 182"/>
                    <a:gd name="T26" fmla="*/ 10 w 207"/>
                    <a:gd name="T27" fmla="*/ 49 h 182"/>
                    <a:gd name="T28" fmla="*/ 46 w 207"/>
                    <a:gd name="T29" fmla="*/ 49 h 182"/>
                    <a:gd name="T30" fmla="*/ 56 w 207"/>
                    <a:gd name="T31" fmla="*/ 60 h 182"/>
                    <a:gd name="T32" fmla="*/ 56 w 207"/>
                    <a:gd name="T33" fmla="*/ 110 h 182"/>
                    <a:gd name="T34" fmla="*/ 46 w 207"/>
                    <a:gd name="T35" fmla="*/ 121 h 182"/>
                    <a:gd name="T36" fmla="*/ 46 w 207"/>
                    <a:gd name="T37" fmla="*/ 156 h 182"/>
                    <a:gd name="T38" fmla="*/ 36 w 207"/>
                    <a:gd name="T39" fmla="*/ 167 h 182"/>
                    <a:gd name="T40" fmla="*/ 21 w 207"/>
                    <a:gd name="T41" fmla="*/ 167 h 182"/>
                    <a:gd name="T42" fmla="*/ 10 w 207"/>
                    <a:gd name="T43" fmla="*/ 156 h 182"/>
                    <a:gd name="T44" fmla="*/ 10 w 207"/>
                    <a:gd name="T45" fmla="*/ 121 h 182"/>
                    <a:gd name="T46" fmla="*/ 0 w 207"/>
                    <a:gd name="T47" fmla="*/ 110 h 182"/>
                    <a:gd name="T48" fmla="*/ 0 w 207"/>
                    <a:gd name="T49" fmla="*/ 60 h 182"/>
                    <a:gd name="T50" fmla="*/ 10 w 207"/>
                    <a:gd name="T51" fmla="*/ 49 h 182"/>
                    <a:gd name="T52" fmla="*/ 83 w 207"/>
                    <a:gd name="T53" fmla="*/ 44 h 182"/>
                    <a:gd name="T54" fmla="*/ 124 w 207"/>
                    <a:gd name="T55" fmla="*/ 44 h 182"/>
                    <a:gd name="T56" fmla="*/ 137 w 207"/>
                    <a:gd name="T57" fmla="*/ 57 h 182"/>
                    <a:gd name="T58" fmla="*/ 137 w 207"/>
                    <a:gd name="T59" fmla="*/ 115 h 182"/>
                    <a:gd name="T60" fmla="*/ 124 w 207"/>
                    <a:gd name="T61" fmla="*/ 128 h 182"/>
                    <a:gd name="T62" fmla="*/ 124 w 207"/>
                    <a:gd name="T63" fmla="*/ 169 h 182"/>
                    <a:gd name="T64" fmla="*/ 112 w 207"/>
                    <a:gd name="T65" fmla="*/ 182 h 182"/>
                    <a:gd name="T66" fmla="*/ 95 w 207"/>
                    <a:gd name="T67" fmla="*/ 182 h 182"/>
                    <a:gd name="T68" fmla="*/ 83 w 207"/>
                    <a:gd name="T69" fmla="*/ 169 h 182"/>
                    <a:gd name="T70" fmla="*/ 83 w 207"/>
                    <a:gd name="T71" fmla="*/ 128 h 182"/>
                    <a:gd name="T72" fmla="*/ 70 w 207"/>
                    <a:gd name="T73" fmla="*/ 115 h 182"/>
                    <a:gd name="T74" fmla="*/ 70 w 207"/>
                    <a:gd name="T75" fmla="*/ 57 h 182"/>
                    <a:gd name="T76" fmla="*/ 83 w 207"/>
                    <a:gd name="T77" fmla="*/ 44 h 182"/>
                    <a:gd name="T78" fmla="*/ 179 w 207"/>
                    <a:gd name="T79" fmla="*/ 11 h 182"/>
                    <a:gd name="T80" fmla="*/ 196 w 207"/>
                    <a:gd name="T81" fmla="*/ 28 h 182"/>
                    <a:gd name="T82" fmla="*/ 179 w 207"/>
                    <a:gd name="T83" fmla="*/ 46 h 182"/>
                    <a:gd name="T84" fmla="*/ 162 w 207"/>
                    <a:gd name="T85" fmla="*/ 28 h 182"/>
                    <a:gd name="T86" fmla="*/ 179 w 207"/>
                    <a:gd name="T87" fmla="*/ 11 h 182"/>
                    <a:gd name="T88" fmla="*/ 28 w 207"/>
                    <a:gd name="T89" fmla="*/ 11 h 182"/>
                    <a:gd name="T90" fmla="*/ 45 w 207"/>
                    <a:gd name="T91" fmla="*/ 28 h 182"/>
                    <a:gd name="T92" fmla="*/ 28 w 207"/>
                    <a:gd name="T93" fmla="*/ 46 h 182"/>
                    <a:gd name="T94" fmla="*/ 11 w 207"/>
                    <a:gd name="T95" fmla="*/ 28 h 182"/>
                    <a:gd name="T96" fmla="*/ 28 w 207"/>
                    <a:gd name="T97" fmla="*/ 11 h 182"/>
                    <a:gd name="T98" fmla="*/ 103 w 207"/>
                    <a:gd name="T99" fmla="*/ 0 h 182"/>
                    <a:gd name="T100" fmla="*/ 123 w 207"/>
                    <a:gd name="T101" fmla="*/ 20 h 182"/>
                    <a:gd name="T102" fmla="*/ 103 w 207"/>
                    <a:gd name="T103" fmla="*/ 41 h 182"/>
                    <a:gd name="T104" fmla="*/ 84 w 207"/>
                    <a:gd name="T105" fmla="*/ 20 h 182"/>
                    <a:gd name="T106" fmla="*/ 103 w 207"/>
                    <a:gd name="T10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7" h="182">
                      <a:moveTo>
                        <a:pt x="161" y="49"/>
                      </a:moveTo>
                      <a:cubicBezTo>
                        <a:pt x="161" y="49"/>
                        <a:pt x="161" y="49"/>
                        <a:pt x="197" y="49"/>
                      </a:cubicBezTo>
                      <a:cubicBezTo>
                        <a:pt x="202" y="49"/>
                        <a:pt x="207" y="54"/>
                        <a:pt x="207" y="60"/>
                      </a:cubicBezTo>
                      <a:cubicBezTo>
                        <a:pt x="207" y="60"/>
                        <a:pt x="207" y="60"/>
                        <a:pt x="207" y="110"/>
                      </a:cubicBezTo>
                      <a:cubicBezTo>
                        <a:pt x="207" y="116"/>
                        <a:pt x="202" y="121"/>
                        <a:pt x="197" y="121"/>
                      </a:cubicBezTo>
                      <a:cubicBezTo>
                        <a:pt x="197" y="121"/>
                        <a:pt x="197" y="121"/>
                        <a:pt x="197" y="156"/>
                      </a:cubicBezTo>
                      <a:cubicBezTo>
                        <a:pt x="197" y="162"/>
                        <a:pt x="192" y="167"/>
                        <a:pt x="186" y="167"/>
                      </a:cubicBezTo>
                      <a:cubicBezTo>
                        <a:pt x="186" y="167"/>
                        <a:pt x="186" y="167"/>
                        <a:pt x="171" y="167"/>
                      </a:cubicBezTo>
                      <a:cubicBezTo>
                        <a:pt x="166" y="167"/>
                        <a:pt x="161" y="162"/>
                        <a:pt x="161" y="156"/>
                      </a:cubicBezTo>
                      <a:cubicBezTo>
                        <a:pt x="161" y="156"/>
                        <a:pt x="161" y="156"/>
                        <a:pt x="161" y="121"/>
                      </a:cubicBezTo>
                      <a:cubicBezTo>
                        <a:pt x="155" y="121"/>
                        <a:pt x="150" y="116"/>
                        <a:pt x="150" y="110"/>
                      </a:cubicBezTo>
                      <a:cubicBezTo>
                        <a:pt x="150" y="110"/>
                        <a:pt x="150" y="110"/>
                        <a:pt x="150" y="60"/>
                      </a:cubicBezTo>
                      <a:cubicBezTo>
                        <a:pt x="150" y="54"/>
                        <a:pt x="155" y="49"/>
                        <a:pt x="161" y="49"/>
                      </a:cubicBezTo>
                      <a:close/>
                      <a:moveTo>
                        <a:pt x="10" y="49"/>
                      </a:moveTo>
                      <a:cubicBezTo>
                        <a:pt x="10" y="49"/>
                        <a:pt x="11" y="49"/>
                        <a:pt x="46" y="49"/>
                      </a:cubicBezTo>
                      <a:cubicBezTo>
                        <a:pt x="52" y="49"/>
                        <a:pt x="56" y="54"/>
                        <a:pt x="56" y="60"/>
                      </a:cubicBezTo>
                      <a:cubicBezTo>
                        <a:pt x="56" y="60"/>
                        <a:pt x="56" y="60"/>
                        <a:pt x="56" y="110"/>
                      </a:cubicBezTo>
                      <a:cubicBezTo>
                        <a:pt x="56" y="116"/>
                        <a:pt x="52" y="121"/>
                        <a:pt x="46" y="121"/>
                      </a:cubicBezTo>
                      <a:cubicBezTo>
                        <a:pt x="46" y="121"/>
                        <a:pt x="46" y="121"/>
                        <a:pt x="46" y="156"/>
                      </a:cubicBezTo>
                      <a:cubicBezTo>
                        <a:pt x="46" y="162"/>
                        <a:pt x="41" y="167"/>
                        <a:pt x="36" y="167"/>
                      </a:cubicBezTo>
                      <a:cubicBezTo>
                        <a:pt x="36" y="167"/>
                        <a:pt x="36" y="167"/>
                        <a:pt x="21" y="167"/>
                      </a:cubicBezTo>
                      <a:cubicBezTo>
                        <a:pt x="15" y="167"/>
                        <a:pt x="10" y="162"/>
                        <a:pt x="10" y="156"/>
                      </a:cubicBezTo>
                      <a:cubicBezTo>
                        <a:pt x="10" y="156"/>
                        <a:pt x="10" y="156"/>
                        <a:pt x="10" y="121"/>
                      </a:cubicBezTo>
                      <a:cubicBezTo>
                        <a:pt x="5" y="121"/>
                        <a:pt x="0" y="116"/>
                        <a:pt x="0" y="110"/>
                      </a:cubicBezTo>
                      <a:cubicBezTo>
                        <a:pt x="0" y="110"/>
                        <a:pt x="0" y="110"/>
                        <a:pt x="0" y="60"/>
                      </a:cubicBezTo>
                      <a:cubicBezTo>
                        <a:pt x="0" y="54"/>
                        <a:pt x="5" y="49"/>
                        <a:pt x="10" y="49"/>
                      </a:cubicBezTo>
                      <a:close/>
                      <a:moveTo>
                        <a:pt x="83" y="44"/>
                      </a:moveTo>
                      <a:cubicBezTo>
                        <a:pt x="83" y="44"/>
                        <a:pt x="83" y="44"/>
                        <a:pt x="124" y="44"/>
                      </a:cubicBezTo>
                      <a:cubicBezTo>
                        <a:pt x="131" y="44"/>
                        <a:pt x="137" y="50"/>
                        <a:pt x="137" y="57"/>
                      </a:cubicBezTo>
                      <a:cubicBezTo>
                        <a:pt x="137" y="57"/>
                        <a:pt x="137" y="58"/>
                        <a:pt x="137" y="115"/>
                      </a:cubicBezTo>
                      <a:cubicBezTo>
                        <a:pt x="137" y="122"/>
                        <a:pt x="131" y="128"/>
                        <a:pt x="124" y="128"/>
                      </a:cubicBezTo>
                      <a:cubicBezTo>
                        <a:pt x="124" y="128"/>
                        <a:pt x="124" y="128"/>
                        <a:pt x="124" y="169"/>
                      </a:cubicBezTo>
                      <a:cubicBezTo>
                        <a:pt x="124" y="176"/>
                        <a:pt x="119" y="182"/>
                        <a:pt x="112" y="182"/>
                      </a:cubicBezTo>
                      <a:cubicBezTo>
                        <a:pt x="112" y="182"/>
                        <a:pt x="112" y="182"/>
                        <a:pt x="95" y="182"/>
                      </a:cubicBezTo>
                      <a:cubicBezTo>
                        <a:pt x="88" y="182"/>
                        <a:pt x="83" y="176"/>
                        <a:pt x="83" y="169"/>
                      </a:cubicBezTo>
                      <a:cubicBezTo>
                        <a:pt x="83" y="169"/>
                        <a:pt x="83" y="169"/>
                        <a:pt x="83" y="128"/>
                      </a:cubicBezTo>
                      <a:cubicBezTo>
                        <a:pt x="76" y="128"/>
                        <a:pt x="70" y="122"/>
                        <a:pt x="70" y="115"/>
                      </a:cubicBezTo>
                      <a:cubicBezTo>
                        <a:pt x="70" y="115"/>
                        <a:pt x="70" y="115"/>
                        <a:pt x="70" y="57"/>
                      </a:cubicBezTo>
                      <a:cubicBezTo>
                        <a:pt x="70" y="50"/>
                        <a:pt x="76" y="44"/>
                        <a:pt x="83" y="44"/>
                      </a:cubicBezTo>
                      <a:close/>
                      <a:moveTo>
                        <a:pt x="179" y="11"/>
                      </a:moveTo>
                      <a:cubicBezTo>
                        <a:pt x="188" y="11"/>
                        <a:pt x="196" y="19"/>
                        <a:pt x="196" y="28"/>
                      </a:cubicBezTo>
                      <a:cubicBezTo>
                        <a:pt x="196" y="38"/>
                        <a:pt x="188" y="46"/>
                        <a:pt x="179" y="46"/>
                      </a:cubicBezTo>
                      <a:cubicBezTo>
                        <a:pt x="169" y="46"/>
                        <a:pt x="162" y="38"/>
                        <a:pt x="162" y="28"/>
                      </a:cubicBezTo>
                      <a:cubicBezTo>
                        <a:pt x="162" y="19"/>
                        <a:pt x="169" y="11"/>
                        <a:pt x="179" y="11"/>
                      </a:cubicBezTo>
                      <a:close/>
                      <a:moveTo>
                        <a:pt x="28" y="11"/>
                      </a:moveTo>
                      <a:cubicBezTo>
                        <a:pt x="37" y="11"/>
                        <a:pt x="45" y="19"/>
                        <a:pt x="45" y="28"/>
                      </a:cubicBezTo>
                      <a:cubicBezTo>
                        <a:pt x="45" y="38"/>
                        <a:pt x="37" y="46"/>
                        <a:pt x="28" y="46"/>
                      </a:cubicBezTo>
                      <a:cubicBezTo>
                        <a:pt x="19" y="46"/>
                        <a:pt x="11" y="38"/>
                        <a:pt x="11" y="28"/>
                      </a:cubicBezTo>
                      <a:cubicBezTo>
                        <a:pt x="11" y="19"/>
                        <a:pt x="19" y="11"/>
                        <a:pt x="28" y="11"/>
                      </a:cubicBezTo>
                      <a:close/>
                      <a:moveTo>
                        <a:pt x="103" y="0"/>
                      </a:moveTo>
                      <a:cubicBezTo>
                        <a:pt x="114" y="0"/>
                        <a:pt x="123" y="9"/>
                        <a:pt x="123" y="20"/>
                      </a:cubicBezTo>
                      <a:cubicBezTo>
                        <a:pt x="123" y="32"/>
                        <a:pt x="114" y="41"/>
                        <a:pt x="103" y="41"/>
                      </a:cubicBezTo>
                      <a:cubicBezTo>
                        <a:pt x="93" y="41"/>
                        <a:pt x="84" y="32"/>
                        <a:pt x="84" y="20"/>
                      </a:cubicBezTo>
                      <a:cubicBezTo>
                        <a:pt x="84" y="9"/>
                        <a:pt x="93"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grpSp>
          <p:cxnSp>
            <p:nvCxnSpPr>
              <p:cNvPr id="48" name="Straight Connector 47"/>
              <p:cNvCxnSpPr/>
              <p:nvPr/>
            </p:nvCxnSpPr>
            <p:spPr>
              <a:xfrm>
                <a:off x="2575877" y="3121012"/>
                <a:ext cx="0" cy="823278"/>
              </a:xfrm>
              <a:prstGeom prst="line">
                <a:avLst/>
              </a:prstGeom>
              <a:grpFill/>
              <a:ln w="19050">
                <a:solidFill>
                  <a:schemeClr val="bg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832927" y="3121012"/>
                <a:ext cx="0" cy="532448"/>
              </a:xfrm>
              <a:prstGeom prst="line">
                <a:avLst/>
              </a:prstGeom>
              <a:grpFill/>
              <a:ln w="19050">
                <a:solidFill>
                  <a:schemeClr val="bg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45" name="Freeform 16"/>
            <p:cNvSpPr>
              <a:spLocks noEditPoints="1"/>
            </p:cNvSpPr>
            <p:nvPr/>
          </p:nvSpPr>
          <p:spPr bwMode="auto">
            <a:xfrm>
              <a:off x="3985559" y="4457305"/>
              <a:ext cx="473831" cy="416894"/>
            </a:xfrm>
            <a:custGeom>
              <a:avLst/>
              <a:gdLst>
                <a:gd name="T0" fmla="*/ 161 w 207"/>
                <a:gd name="T1" fmla="*/ 49 h 182"/>
                <a:gd name="T2" fmla="*/ 197 w 207"/>
                <a:gd name="T3" fmla="*/ 49 h 182"/>
                <a:gd name="T4" fmla="*/ 207 w 207"/>
                <a:gd name="T5" fmla="*/ 60 h 182"/>
                <a:gd name="T6" fmla="*/ 207 w 207"/>
                <a:gd name="T7" fmla="*/ 110 h 182"/>
                <a:gd name="T8" fmla="*/ 197 w 207"/>
                <a:gd name="T9" fmla="*/ 121 h 182"/>
                <a:gd name="T10" fmla="*/ 197 w 207"/>
                <a:gd name="T11" fmla="*/ 156 h 182"/>
                <a:gd name="T12" fmla="*/ 186 w 207"/>
                <a:gd name="T13" fmla="*/ 167 h 182"/>
                <a:gd name="T14" fmla="*/ 171 w 207"/>
                <a:gd name="T15" fmla="*/ 167 h 182"/>
                <a:gd name="T16" fmla="*/ 161 w 207"/>
                <a:gd name="T17" fmla="*/ 156 h 182"/>
                <a:gd name="T18" fmla="*/ 161 w 207"/>
                <a:gd name="T19" fmla="*/ 121 h 182"/>
                <a:gd name="T20" fmla="*/ 150 w 207"/>
                <a:gd name="T21" fmla="*/ 110 h 182"/>
                <a:gd name="T22" fmla="*/ 150 w 207"/>
                <a:gd name="T23" fmla="*/ 60 h 182"/>
                <a:gd name="T24" fmla="*/ 161 w 207"/>
                <a:gd name="T25" fmla="*/ 49 h 182"/>
                <a:gd name="T26" fmla="*/ 10 w 207"/>
                <a:gd name="T27" fmla="*/ 49 h 182"/>
                <a:gd name="T28" fmla="*/ 46 w 207"/>
                <a:gd name="T29" fmla="*/ 49 h 182"/>
                <a:gd name="T30" fmla="*/ 56 w 207"/>
                <a:gd name="T31" fmla="*/ 60 h 182"/>
                <a:gd name="T32" fmla="*/ 56 w 207"/>
                <a:gd name="T33" fmla="*/ 110 h 182"/>
                <a:gd name="T34" fmla="*/ 46 w 207"/>
                <a:gd name="T35" fmla="*/ 121 h 182"/>
                <a:gd name="T36" fmla="*/ 46 w 207"/>
                <a:gd name="T37" fmla="*/ 156 h 182"/>
                <a:gd name="T38" fmla="*/ 36 w 207"/>
                <a:gd name="T39" fmla="*/ 167 h 182"/>
                <a:gd name="T40" fmla="*/ 21 w 207"/>
                <a:gd name="T41" fmla="*/ 167 h 182"/>
                <a:gd name="T42" fmla="*/ 10 w 207"/>
                <a:gd name="T43" fmla="*/ 156 h 182"/>
                <a:gd name="T44" fmla="*/ 10 w 207"/>
                <a:gd name="T45" fmla="*/ 121 h 182"/>
                <a:gd name="T46" fmla="*/ 0 w 207"/>
                <a:gd name="T47" fmla="*/ 110 h 182"/>
                <a:gd name="T48" fmla="*/ 0 w 207"/>
                <a:gd name="T49" fmla="*/ 60 h 182"/>
                <a:gd name="T50" fmla="*/ 10 w 207"/>
                <a:gd name="T51" fmla="*/ 49 h 182"/>
                <a:gd name="T52" fmla="*/ 83 w 207"/>
                <a:gd name="T53" fmla="*/ 44 h 182"/>
                <a:gd name="T54" fmla="*/ 124 w 207"/>
                <a:gd name="T55" fmla="*/ 44 h 182"/>
                <a:gd name="T56" fmla="*/ 137 w 207"/>
                <a:gd name="T57" fmla="*/ 57 h 182"/>
                <a:gd name="T58" fmla="*/ 137 w 207"/>
                <a:gd name="T59" fmla="*/ 115 h 182"/>
                <a:gd name="T60" fmla="*/ 124 w 207"/>
                <a:gd name="T61" fmla="*/ 128 h 182"/>
                <a:gd name="T62" fmla="*/ 124 w 207"/>
                <a:gd name="T63" fmla="*/ 169 h 182"/>
                <a:gd name="T64" fmla="*/ 112 w 207"/>
                <a:gd name="T65" fmla="*/ 182 h 182"/>
                <a:gd name="T66" fmla="*/ 95 w 207"/>
                <a:gd name="T67" fmla="*/ 182 h 182"/>
                <a:gd name="T68" fmla="*/ 83 w 207"/>
                <a:gd name="T69" fmla="*/ 169 h 182"/>
                <a:gd name="T70" fmla="*/ 83 w 207"/>
                <a:gd name="T71" fmla="*/ 128 h 182"/>
                <a:gd name="T72" fmla="*/ 70 w 207"/>
                <a:gd name="T73" fmla="*/ 115 h 182"/>
                <a:gd name="T74" fmla="*/ 70 w 207"/>
                <a:gd name="T75" fmla="*/ 57 h 182"/>
                <a:gd name="T76" fmla="*/ 83 w 207"/>
                <a:gd name="T77" fmla="*/ 44 h 182"/>
                <a:gd name="T78" fmla="*/ 179 w 207"/>
                <a:gd name="T79" fmla="*/ 11 h 182"/>
                <a:gd name="T80" fmla="*/ 196 w 207"/>
                <a:gd name="T81" fmla="*/ 28 h 182"/>
                <a:gd name="T82" fmla="*/ 179 w 207"/>
                <a:gd name="T83" fmla="*/ 46 h 182"/>
                <a:gd name="T84" fmla="*/ 162 w 207"/>
                <a:gd name="T85" fmla="*/ 28 h 182"/>
                <a:gd name="T86" fmla="*/ 179 w 207"/>
                <a:gd name="T87" fmla="*/ 11 h 182"/>
                <a:gd name="T88" fmla="*/ 28 w 207"/>
                <a:gd name="T89" fmla="*/ 11 h 182"/>
                <a:gd name="T90" fmla="*/ 45 w 207"/>
                <a:gd name="T91" fmla="*/ 28 h 182"/>
                <a:gd name="T92" fmla="*/ 28 w 207"/>
                <a:gd name="T93" fmla="*/ 46 h 182"/>
                <a:gd name="T94" fmla="*/ 11 w 207"/>
                <a:gd name="T95" fmla="*/ 28 h 182"/>
                <a:gd name="T96" fmla="*/ 28 w 207"/>
                <a:gd name="T97" fmla="*/ 11 h 182"/>
                <a:gd name="T98" fmla="*/ 103 w 207"/>
                <a:gd name="T99" fmla="*/ 0 h 182"/>
                <a:gd name="T100" fmla="*/ 123 w 207"/>
                <a:gd name="T101" fmla="*/ 20 h 182"/>
                <a:gd name="T102" fmla="*/ 103 w 207"/>
                <a:gd name="T103" fmla="*/ 41 h 182"/>
                <a:gd name="T104" fmla="*/ 84 w 207"/>
                <a:gd name="T105" fmla="*/ 20 h 182"/>
                <a:gd name="T106" fmla="*/ 103 w 207"/>
                <a:gd name="T107"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7" h="182">
                  <a:moveTo>
                    <a:pt x="161" y="49"/>
                  </a:moveTo>
                  <a:cubicBezTo>
                    <a:pt x="161" y="49"/>
                    <a:pt x="161" y="49"/>
                    <a:pt x="197" y="49"/>
                  </a:cubicBezTo>
                  <a:cubicBezTo>
                    <a:pt x="202" y="49"/>
                    <a:pt x="207" y="54"/>
                    <a:pt x="207" y="60"/>
                  </a:cubicBezTo>
                  <a:cubicBezTo>
                    <a:pt x="207" y="60"/>
                    <a:pt x="207" y="60"/>
                    <a:pt x="207" y="110"/>
                  </a:cubicBezTo>
                  <a:cubicBezTo>
                    <a:pt x="207" y="116"/>
                    <a:pt x="202" y="121"/>
                    <a:pt x="197" y="121"/>
                  </a:cubicBezTo>
                  <a:cubicBezTo>
                    <a:pt x="197" y="121"/>
                    <a:pt x="197" y="121"/>
                    <a:pt x="197" y="156"/>
                  </a:cubicBezTo>
                  <a:cubicBezTo>
                    <a:pt x="197" y="162"/>
                    <a:pt x="192" y="167"/>
                    <a:pt x="186" y="167"/>
                  </a:cubicBezTo>
                  <a:cubicBezTo>
                    <a:pt x="186" y="167"/>
                    <a:pt x="186" y="167"/>
                    <a:pt x="171" y="167"/>
                  </a:cubicBezTo>
                  <a:cubicBezTo>
                    <a:pt x="166" y="167"/>
                    <a:pt x="161" y="162"/>
                    <a:pt x="161" y="156"/>
                  </a:cubicBezTo>
                  <a:cubicBezTo>
                    <a:pt x="161" y="156"/>
                    <a:pt x="161" y="156"/>
                    <a:pt x="161" y="121"/>
                  </a:cubicBezTo>
                  <a:cubicBezTo>
                    <a:pt x="155" y="121"/>
                    <a:pt x="150" y="116"/>
                    <a:pt x="150" y="110"/>
                  </a:cubicBezTo>
                  <a:cubicBezTo>
                    <a:pt x="150" y="110"/>
                    <a:pt x="150" y="110"/>
                    <a:pt x="150" y="60"/>
                  </a:cubicBezTo>
                  <a:cubicBezTo>
                    <a:pt x="150" y="54"/>
                    <a:pt x="155" y="49"/>
                    <a:pt x="161" y="49"/>
                  </a:cubicBezTo>
                  <a:close/>
                  <a:moveTo>
                    <a:pt x="10" y="49"/>
                  </a:moveTo>
                  <a:cubicBezTo>
                    <a:pt x="10" y="49"/>
                    <a:pt x="11" y="49"/>
                    <a:pt x="46" y="49"/>
                  </a:cubicBezTo>
                  <a:cubicBezTo>
                    <a:pt x="52" y="49"/>
                    <a:pt x="56" y="54"/>
                    <a:pt x="56" y="60"/>
                  </a:cubicBezTo>
                  <a:cubicBezTo>
                    <a:pt x="56" y="60"/>
                    <a:pt x="56" y="60"/>
                    <a:pt x="56" y="110"/>
                  </a:cubicBezTo>
                  <a:cubicBezTo>
                    <a:pt x="56" y="116"/>
                    <a:pt x="52" y="121"/>
                    <a:pt x="46" y="121"/>
                  </a:cubicBezTo>
                  <a:cubicBezTo>
                    <a:pt x="46" y="121"/>
                    <a:pt x="46" y="121"/>
                    <a:pt x="46" y="156"/>
                  </a:cubicBezTo>
                  <a:cubicBezTo>
                    <a:pt x="46" y="162"/>
                    <a:pt x="41" y="167"/>
                    <a:pt x="36" y="167"/>
                  </a:cubicBezTo>
                  <a:cubicBezTo>
                    <a:pt x="36" y="167"/>
                    <a:pt x="36" y="167"/>
                    <a:pt x="21" y="167"/>
                  </a:cubicBezTo>
                  <a:cubicBezTo>
                    <a:pt x="15" y="167"/>
                    <a:pt x="10" y="162"/>
                    <a:pt x="10" y="156"/>
                  </a:cubicBezTo>
                  <a:cubicBezTo>
                    <a:pt x="10" y="156"/>
                    <a:pt x="10" y="156"/>
                    <a:pt x="10" y="121"/>
                  </a:cubicBezTo>
                  <a:cubicBezTo>
                    <a:pt x="5" y="121"/>
                    <a:pt x="0" y="116"/>
                    <a:pt x="0" y="110"/>
                  </a:cubicBezTo>
                  <a:cubicBezTo>
                    <a:pt x="0" y="110"/>
                    <a:pt x="0" y="110"/>
                    <a:pt x="0" y="60"/>
                  </a:cubicBezTo>
                  <a:cubicBezTo>
                    <a:pt x="0" y="54"/>
                    <a:pt x="5" y="49"/>
                    <a:pt x="10" y="49"/>
                  </a:cubicBezTo>
                  <a:close/>
                  <a:moveTo>
                    <a:pt x="83" y="44"/>
                  </a:moveTo>
                  <a:cubicBezTo>
                    <a:pt x="83" y="44"/>
                    <a:pt x="83" y="44"/>
                    <a:pt x="124" y="44"/>
                  </a:cubicBezTo>
                  <a:cubicBezTo>
                    <a:pt x="131" y="44"/>
                    <a:pt x="137" y="50"/>
                    <a:pt x="137" y="57"/>
                  </a:cubicBezTo>
                  <a:cubicBezTo>
                    <a:pt x="137" y="57"/>
                    <a:pt x="137" y="58"/>
                    <a:pt x="137" y="115"/>
                  </a:cubicBezTo>
                  <a:cubicBezTo>
                    <a:pt x="137" y="122"/>
                    <a:pt x="131" y="128"/>
                    <a:pt x="124" y="128"/>
                  </a:cubicBezTo>
                  <a:cubicBezTo>
                    <a:pt x="124" y="128"/>
                    <a:pt x="124" y="128"/>
                    <a:pt x="124" y="169"/>
                  </a:cubicBezTo>
                  <a:cubicBezTo>
                    <a:pt x="124" y="176"/>
                    <a:pt x="119" y="182"/>
                    <a:pt x="112" y="182"/>
                  </a:cubicBezTo>
                  <a:cubicBezTo>
                    <a:pt x="112" y="182"/>
                    <a:pt x="112" y="182"/>
                    <a:pt x="95" y="182"/>
                  </a:cubicBezTo>
                  <a:cubicBezTo>
                    <a:pt x="88" y="182"/>
                    <a:pt x="83" y="176"/>
                    <a:pt x="83" y="169"/>
                  </a:cubicBezTo>
                  <a:cubicBezTo>
                    <a:pt x="83" y="169"/>
                    <a:pt x="83" y="169"/>
                    <a:pt x="83" y="128"/>
                  </a:cubicBezTo>
                  <a:cubicBezTo>
                    <a:pt x="76" y="128"/>
                    <a:pt x="70" y="122"/>
                    <a:pt x="70" y="115"/>
                  </a:cubicBezTo>
                  <a:cubicBezTo>
                    <a:pt x="70" y="115"/>
                    <a:pt x="70" y="115"/>
                    <a:pt x="70" y="57"/>
                  </a:cubicBezTo>
                  <a:cubicBezTo>
                    <a:pt x="70" y="50"/>
                    <a:pt x="76" y="44"/>
                    <a:pt x="83" y="44"/>
                  </a:cubicBezTo>
                  <a:close/>
                  <a:moveTo>
                    <a:pt x="179" y="11"/>
                  </a:moveTo>
                  <a:cubicBezTo>
                    <a:pt x="188" y="11"/>
                    <a:pt x="196" y="19"/>
                    <a:pt x="196" y="28"/>
                  </a:cubicBezTo>
                  <a:cubicBezTo>
                    <a:pt x="196" y="38"/>
                    <a:pt x="188" y="46"/>
                    <a:pt x="179" y="46"/>
                  </a:cubicBezTo>
                  <a:cubicBezTo>
                    <a:pt x="169" y="46"/>
                    <a:pt x="162" y="38"/>
                    <a:pt x="162" y="28"/>
                  </a:cubicBezTo>
                  <a:cubicBezTo>
                    <a:pt x="162" y="19"/>
                    <a:pt x="169" y="11"/>
                    <a:pt x="179" y="11"/>
                  </a:cubicBezTo>
                  <a:close/>
                  <a:moveTo>
                    <a:pt x="28" y="11"/>
                  </a:moveTo>
                  <a:cubicBezTo>
                    <a:pt x="37" y="11"/>
                    <a:pt x="45" y="19"/>
                    <a:pt x="45" y="28"/>
                  </a:cubicBezTo>
                  <a:cubicBezTo>
                    <a:pt x="45" y="38"/>
                    <a:pt x="37" y="46"/>
                    <a:pt x="28" y="46"/>
                  </a:cubicBezTo>
                  <a:cubicBezTo>
                    <a:pt x="19" y="46"/>
                    <a:pt x="11" y="38"/>
                    <a:pt x="11" y="28"/>
                  </a:cubicBezTo>
                  <a:cubicBezTo>
                    <a:pt x="11" y="19"/>
                    <a:pt x="19" y="11"/>
                    <a:pt x="28" y="11"/>
                  </a:cubicBezTo>
                  <a:close/>
                  <a:moveTo>
                    <a:pt x="103" y="0"/>
                  </a:moveTo>
                  <a:cubicBezTo>
                    <a:pt x="114" y="0"/>
                    <a:pt x="123" y="9"/>
                    <a:pt x="123" y="20"/>
                  </a:cubicBezTo>
                  <a:cubicBezTo>
                    <a:pt x="123" y="32"/>
                    <a:pt x="114" y="41"/>
                    <a:pt x="103" y="41"/>
                  </a:cubicBezTo>
                  <a:cubicBezTo>
                    <a:pt x="93" y="41"/>
                    <a:pt x="84" y="32"/>
                    <a:pt x="84" y="20"/>
                  </a:cubicBezTo>
                  <a:cubicBezTo>
                    <a:pt x="84" y="9"/>
                    <a:pt x="93"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505050"/>
                </a:solidFill>
                <a:latin typeface="+mj-lt"/>
              </a:endParaRPr>
            </a:p>
          </p:txBody>
        </p:sp>
      </p:grpSp>
      <p:sp>
        <p:nvSpPr>
          <p:cNvPr id="60" name="Rectangle 59"/>
          <p:cNvSpPr/>
          <p:nvPr/>
        </p:nvSpPr>
        <p:spPr bwMode="auto">
          <a:xfrm>
            <a:off x="4293642" y="2502643"/>
            <a:ext cx="2693979" cy="86981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spc="98" dirty="0">
                <a:solidFill>
                  <a:schemeClr val="tx1"/>
                </a:solidFill>
                <a:latin typeface="+mj-lt"/>
                <a:ea typeface="Segoe UI" pitchFamily="34" charset="0"/>
                <a:cs typeface="Segoe UI" pitchFamily="34" charset="0"/>
              </a:rPr>
              <a:t>INFRASTRUCTURE</a:t>
            </a:r>
          </a:p>
        </p:txBody>
      </p:sp>
      <p:sp>
        <p:nvSpPr>
          <p:cNvPr id="61" name="Rectangle 60"/>
          <p:cNvSpPr/>
          <p:nvPr/>
        </p:nvSpPr>
        <p:spPr bwMode="auto">
          <a:xfrm>
            <a:off x="4293642" y="3440651"/>
            <a:ext cx="2693979" cy="869814"/>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spc="98" dirty="0">
                <a:gradFill>
                  <a:gsLst>
                    <a:gs pos="0">
                      <a:srgbClr val="FFFFFF"/>
                    </a:gs>
                    <a:gs pos="100000">
                      <a:srgbClr val="FFFFFF"/>
                    </a:gs>
                  </a:gsLst>
                  <a:lin ang="5400000" scaled="0"/>
                </a:gradFill>
                <a:latin typeface="+mj-lt"/>
                <a:ea typeface="Segoe UI" pitchFamily="34" charset="0"/>
                <a:cs typeface="Segoe UI" pitchFamily="34" charset="0"/>
              </a:rPr>
              <a:t>DATA</a:t>
            </a:r>
          </a:p>
        </p:txBody>
      </p:sp>
      <p:sp>
        <p:nvSpPr>
          <p:cNvPr id="62" name="Rectangle 61"/>
          <p:cNvSpPr/>
          <p:nvPr/>
        </p:nvSpPr>
        <p:spPr bwMode="auto">
          <a:xfrm>
            <a:off x="4293642" y="4378658"/>
            <a:ext cx="2693979" cy="40081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spc="98" dirty="0">
                <a:gradFill>
                  <a:gsLst>
                    <a:gs pos="0">
                      <a:srgbClr val="FFFFFF"/>
                    </a:gs>
                    <a:gs pos="100000">
                      <a:srgbClr val="FFFFFF"/>
                    </a:gs>
                  </a:gsLst>
                  <a:lin ang="5400000" scaled="0"/>
                </a:gradFill>
                <a:latin typeface="+mj-lt"/>
                <a:ea typeface="Segoe UI" pitchFamily="34" charset="0"/>
                <a:cs typeface="Segoe UI" pitchFamily="34" charset="0"/>
              </a:rPr>
              <a:t>USERS</a:t>
            </a:r>
          </a:p>
        </p:txBody>
      </p:sp>
      <p:sp>
        <p:nvSpPr>
          <p:cNvPr id="63" name="Rectangle 62"/>
          <p:cNvSpPr/>
          <p:nvPr/>
        </p:nvSpPr>
        <p:spPr bwMode="auto">
          <a:xfrm>
            <a:off x="4293642" y="4847663"/>
            <a:ext cx="2693979" cy="869814"/>
          </a:xfrm>
          <a:prstGeom prst="rect">
            <a:avLst/>
          </a:prstGeom>
          <a:solidFill>
            <a:schemeClr val="accent6">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spc="98" dirty="0">
                <a:gradFill>
                  <a:gsLst>
                    <a:gs pos="0">
                      <a:srgbClr val="FFFFFF"/>
                    </a:gs>
                    <a:gs pos="100000">
                      <a:srgbClr val="FFFFFF"/>
                    </a:gs>
                  </a:gsLst>
                  <a:lin ang="5400000" scaled="0"/>
                </a:gradFill>
                <a:latin typeface="+mj-lt"/>
                <a:ea typeface="Segoe UI" pitchFamily="34" charset="0"/>
                <a:cs typeface="Segoe UI" pitchFamily="34" charset="0"/>
              </a:rPr>
              <a:t>APPS</a:t>
            </a:r>
          </a:p>
        </p:txBody>
      </p:sp>
      <p:sp>
        <p:nvSpPr>
          <p:cNvPr id="64" name="Rectangle 63"/>
          <p:cNvSpPr/>
          <p:nvPr/>
        </p:nvSpPr>
        <p:spPr bwMode="auto">
          <a:xfrm>
            <a:off x="7067053" y="2967644"/>
            <a:ext cx="4365315" cy="40481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dirty="0">
                <a:solidFill>
                  <a:schemeClr val="tx1"/>
                </a:solidFill>
                <a:latin typeface="+mj-lt"/>
                <a:ea typeface="Segoe UI" pitchFamily="34" charset="0"/>
                <a:cs typeface="Segoe UI" pitchFamily="34" charset="0"/>
              </a:rPr>
              <a:t>Azure Site Recovery</a:t>
            </a:r>
          </a:p>
        </p:txBody>
      </p:sp>
      <p:sp>
        <p:nvSpPr>
          <p:cNvPr id="65" name="Rectangle 64"/>
          <p:cNvSpPr/>
          <p:nvPr/>
        </p:nvSpPr>
        <p:spPr bwMode="auto">
          <a:xfrm>
            <a:off x="7067053" y="3440649"/>
            <a:ext cx="4365315" cy="400811"/>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dirty="0">
                <a:gradFill>
                  <a:gsLst>
                    <a:gs pos="0">
                      <a:srgbClr val="FFFFFF"/>
                    </a:gs>
                    <a:gs pos="100000">
                      <a:srgbClr val="FFFFFF"/>
                    </a:gs>
                  </a:gsLst>
                  <a:lin ang="5400000" scaled="0"/>
                </a:gradFill>
                <a:latin typeface="+mj-lt"/>
                <a:ea typeface="Segoe UI" pitchFamily="34" charset="0"/>
                <a:cs typeface="Segoe UI" pitchFamily="34" charset="0"/>
              </a:rPr>
              <a:t>Azure StorSimple</a:t>
            </a:r>
          </a:p>
        </p:txBody>
      </p:sp>
      <p:sp>
        <p:nvSpPr>
          <p:cNvPr id="66" name="Rectangle 65"/>
          <p:cNvSpPr/>
          <p:nvPr/>
        </p:nvSpPr>
        <p:spPr bwMode="auto">
          <a:xfrm>
            <a:off x="7067053" y="3909654"/>
            <a:ext cx="4365315" cy="400811"/>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dirty="0">
                <a:gradFill>
                  <a:gsLst>
                    <a:gs pos="0">
                      <a:srgbClr val="FFFFFF"/>
                    </a:gs>
                    <a:gs pos="100000">
                      <a:srgbClr val="FFFFFF"/>
                    </a:gs>
                  </a:gsLst>
                  <a:lin ang="5400000" scaled="0"/>
                </a:gradFill>
                <a:latin typeface="+mj-lt"/>
                <a:ea typeface="Segoe UI" pitchFamily="34" charset="0"/>
                <a:cs typeface="Segoe UI" pitchFamily="34" charset="0"/>
              </a:rPr>
              <a:t>SQL Server Stretch DB</a:t>
            </a:r>
          </a:p>
        </p:txBody>
      </p:sp>
      <p:sp>
        <p:nvSpPr>
          <p:cNvPr id="67" name="Rectangle 66"/>
          <p:cNvSpPr/>
          <p:nvPr/>
        </p:nvSpPr>
        <p:spPr bwMode="auto">
          <a:xfrm>
            <a:off x="7067053" y="4378657"/>
            <a:ext cx="4365315" cy="40081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dirty="0">
                <a:gradFill>
                  <a:gsLst>
                    <a:gs pos="0">
                      <a:srgbClr val="FFFFFF"/>
                    </a:gs>
                    <a:gs pos="100000">
                      <a:srgbClr val="FFFFFF"/>
                    </a:gs>
                  </a:gsLst>
                  <a:lin ang="5400000" scaled="0"/>
                </a:gradFill>
                <a:latin typeface="+mj-lt"/>
                <a:ea typeface="Segoe UI" pitchFamily="34" charset="0"/>
                <a:cs typeface="Segoe UI" pitchFamily="34" charset="0"/>
              </a:rPr>
              <a:t>Azure Active Directory</a:t>
            </a:r>
          </a:p>
        </p:txBody>
      </p:sp>
      <p:sp>
        <p:nvSpPr>
          <p:cNvPr id="68" name="Rectangle 67"/>
          <p:cNvSpPr/>
          <p:nvPr/>
        </p:nvSpPr>
        <p:spPr bwMode="auto">
          <a:xfrm>
            <a:off x="7067053" y="4847662"/>
            <a:ext cx="4365315" cy="869815"/>
          </a:xfrm>
          <a:prstGeom prst="rect">
            <a:avLst/>
          </a:prstGeom>
          <a:solidFill>
            <a:schemeClr val="accent6">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ts val="588"/>
              </a:spcAft>
            </a:pPr>
            <a:r>
              <a:rPr lang="en-US" sz="1961" b="1" dirty="0">
                <a:gradFill>
                  <a:gsLst>
                    <a:gs pos="0">
                      <a:srgbClr val="FFFFFF"/>
                    </a:gs>
                    <a:gs pos="100000">
                      <a:srgbClr val="FFFFFF"/>
                    </a:gs>
                  </a:gsLst>
                  <a:lin ang="5400000" scaled="0"/>
                </a:gradFill>
                <a:latin typeface="+mj-lt"/>
                <a:ea typeface="Segoe UI" pitchFamily="34" charset="0"/>
                <a:cs typeface="Segoe UI" pitchFamily="34" charset="0"/>
              </a:rPr>
              <a:t>App Service</a:t>
            </a:r>
          </a:p>
          <a:p>
            <a:pPr algn="ctr" defTabSz="914102" fontAlgn="base">
              <a:lnSpc>
                <a:spcPct val="90000"/>
              </a:lnSpc>
              <a:spcBef>
                <a:spcPct val="0"/>
              </a:spcBef>
              <a:spcAft>
                <a:spcPct val="0"/>
              </a:spcAft>
            </a:pPr>
            <a:r>
              <a:rPr lang="en-US" sz="1961" b="1" dirty="0">
                <a:gradFill>
                  <a:gsLst>
                    <a:gs pos="0">
                      <a:srgbClr val="FFFFFF"/>
                    </a:gs>
                    <a:gs pos="100000">
                      <a:srgbClr val="FFFFFF"/>
                    </a:gs>
                  </a:gsLst>
                  <a:lin ang="5400000" scaled="0"/>
                </a:gradFill>
                <a:latin typeface="+mj-lt"/>
                <a:ea typeface="Segoe UI" pitchFamily="34" charset="0"/>
                <a:cs typeface="Segoe UI" pitchFamily="34" charset="0"/>
              </a:rPr>
              <a:t>Web | Mobile | Logic Apps | API Apps</a:t>
            </a:r>
          </a:p>
        </p:txBody>
      </p:sp>
      <p:sp>
        <p:nvSpPr>
          <p:cNvPr id="70" name="Rectangle 69"/>
          <p:cNvSpPr/>
          <p:nvPr/>
        </p:nvSpPr>
        <p:spPr bwMode="auto">
          <a:xfrm>
            <a:off x="7067052" y="2489587"/>
            <a:ext cx="4365315" cy="40481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dirty="0">
                <a:solidFill>
                  <a:schemeClr val="tx1"/>
                </a:solidFill>
                <a:latin typeface="+mj-lt"/>
                <a:ea typeface="Segoe UI" pitchFamily="34" charset="0"/>
                <a:cs typeface="Segoe UI" pitchFamily="34" charset="0"/>
              </a:rPr>
              <a:t>Azure Backup</a:t>
            </a:r>
          </a:p>
        </p:txBody>
      </p:sp>
      <p:sp>
        <p:nvSpPr>
          <p:cNvPr id="71" name="Rectangle 70"/>
          <p:cNvSpPr/>
          <p:nvPr/>
        </p:nvSpPr>
        <p:spPr bwMode="auto">
          <a:xfrm>
            <a:off x="4293641" y="5807746"/>
            <a:ext cx="2693979" cy="46238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spc="98" dirty="0">
                <a:gradFill>
                  <a:gsLst>
                    <a:gs pos="0">
                      <a:srgbClr val="FFFFFF"/>
                    </a:gs>
                    <a:gs pos="100000">
                      <a:srgbClr val="FFFFFF"/>
                    </a:gs>
                  </a:gsLst>
                  <a:lin ang="5400000" scaled="0"/>
                </a:gradFill>
                <a:latin typeface="+mj-lt"/>
                <a:ea typeface="Segoe UI" pitchFamily="34" charset="0"/>
                <a:cs typeface="Segoe UI" pitchFamily="34" charset="0"/>
              </a:rPr>
              <a:t>MANAGEMENT</a:t>
            </a:r>
          </a:p>
        </p:txBody>
      </p:sp>
      <p:sp>
        <p:nvSpPr>
          <p:cNvPr id="72" name="Rectangle 71"/>
          <p:cNvSpPr/>
          <p:nvPr/>
        </p:nvSpPr>
        <p:spPr bwMode="auto">
          <a:xfrm>
            <a:off x="7067052" y="5816248"/>
            <a:ext cx="4365315" cy="46238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algn="ctr" defTabSz="914102" fontAlgn="base">
              <a:lnSpc>
                <a:spcPct val="90000"/>
              </a:lnSpc>
              <a:spcBef>
                <a:spcPct val="0"/>
              </a:spcBef>
              <a:spcAft>
                <a:spcPct val="0"/>
              </a:spcAft>
            </a:pPr>
            <a:r>
              <a:rPr lang="en-US" sz="1961" b="1" spc="98" dirty="0">
                <a:gradFill>
                  <a:gsLst>
                    <a:gs pos="0">
                      <a:srgbClr val="FFFFFF"/>
                    </a:gs>
                    <a:gs pos="100000">
                      <a:srgbClr val="FFFFFF"/>
                    </a:gs>
                  </a:gsLst>
                  <a:lin ang="5400000" scaled="0"/>
                </a:gradFill>
                <a:latin typeface="+mj-lt"/>
                <a:ea typeface="Segoe UI" pitchFamily="34" charset="0"/>
                <a:cs typeface="Segoe UI" pitchFamily="34" charset="0"/>
              </a:rPr>
              <a:t>Operations Management Suite</a:t>
            </a:r>
          </a:p>
        </p:txBody>
      </p:sp>
    </p:spTree>
    <p:extLst>
      <p:ext uri="{BB962C8B-B14F-4D97-AF65-F5344CB8AC3E}">
        <p14:creationId xmlns:p14="http://schemas.microsoft.com/office/powerpoint/2010/main" val="8718390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 the cloud on-premises</a:t>
            </a:r>
          </a:p>
        </p:txBody>
      </p:sp>
      <p:grpSp>
        <p:nvGrpSpPr>
          <p:cNvPr id="14" name="Group 13"/>
          <p:cNvGrpSpPr/>
          <p:nvPr/>
        </p:nvGrpSpPr>
        <p:grpSpPr>
          <a:xfrm>
            <a:off x="269239" y="1636116"/>
            <a:ext cx="11653523" cy="4930336"/>
            <a:chOff x="274637" y="1668427"/>
            <a:chExt cx="11887200" cy="5029200"/>
          </a:xfrm>
        </p:grpSpPr>
        <p:sp>
          <p:nvSpPr>
            <p:cNvPr id="45" name="Rectangle 44"/>
            <p:cNvSpPr/>
            <p:nvPr/>
          </p:nvSpPr>
          <p:spPr bwMode="auto">
            <a:xfrm>
              <a:off x="274637" y="1668427"/>
              <a:ext cx="11887200" cy="5029200"/>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endParaRPr lang="en-US" sz="3137" dirty="0">
                <a:ln w="3175">
                  <a:noFill/>
                </a:ln>
                <a:gradFill>
                  <a:gsLst>
                    <a:gs pos="18750">
                      <a:schemeClr val="accent1"/>
                    </a:gs>
                    <a:gs pos="32143">
                      <a:schemeClr val="accent1"/>
                    </a:gs>
                  </a:gsLst>
                  <a:lin ang="5400000" scaled="0"/>
                </a:gradFill>
                <a:latin typeface="+mj-lt"/>
                <a:cs typeface="Segoe UI" pitchFamily="34" charset="0"/>
              </a:endParaRPr>
            </a:p>
          </p:txBody>
        </p:sp>
        <p:sp>
          <p:nvSpPr>
            <p:cNvPr id="178" name="TextBox 177"/>
            <p:cNvSpPr txBox="1"/>
            <p:nvPr/>
          </p:nvSpPr>
          <p:spPr>
            <a:xfrm>
              <a:off x="8186163" y="5802439"/>
              <a:ext cx="3287796" cy="815790"/>
            </a:xfrm>
            <a:prstGeom prst="rect">
              <a:avLst/>
            </a:prstGeom>
            <a:noFill/>
            <a:ln w="10795" cap="flat" cmpd="sng" algn="ctr">
              <a:noFill/>
              <a:prstDash val="solid"/>
            </a:ln>
            <a:effectLst/>
          </p:spPr>
          <p:txBody>
            <a:bodyPr wrap="square" lIns="175660" tIns="140528" rIns="175660" bIns="140528" rtlCol="0" anchor="ctr">
              <a:spAutoFit/>
            </a:bodyPr>
            <a:lstStyle>
              <a:defPPr>
                <a:defRPr lang="en-US"/>
              </a:defPPr>
              <a:lvl1pPr algn="ctr">
                <a:lnSpc>
                  <a:spcPct val="90000"/>
                </a:lnSpc>
                <a:defRPr sz="2800">
                  <a:gradFill>
                    <a:gsLst>
                      <a:gs pos="0">
                        <a:schemeClr val="accent4"/>
                      </a:gs>
                      <a:gs pos="100000">
                        <a:schemeClr val="accent4"/>
                      </a:gs>
                    </a:gsLst>
                    <a:lin ang="5400000" scaled="0"/>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895666">
                <a:defRPr/>
              </a:pPr>
              <a:r>
                <a:rPr lang="en-US" sz="2353" kern="0" dirty="0">
                  <a:solidFill>
                    <a:schemeClr val="tx2"/>
                  </a:solidFill>
                  <a:latin typeface="Segoe UI Semilight" panose="020B0402040204020203" pitchFamily="34" charset="0"/>
                  <a:ea typeface="MS PGothic" panose="020B0600070205080204" pitchFamily="34" charset="-128"/>
                  <a:cs typeface="Segoe UI Semilight" panose="020B0402040204020203" pitchFamily="34" charset="0"/>
                </a:rPr>
                <a:t>Microsoft Azure Stack</a:t>
              </a:r>
            </a:p>
            <a:p>
              <a:pPr defTabSz="895666">
                <a:defRPr/>
              </a:pPr>
              <a:r>
                <a:rPr lang="en-US" sz="1372" b="1" kern="0" dirty="0">
                  <a:solidFill>
                    <a:schemeClr val="tx2"/>
                  </a:solidFill>
                  <a:latin typeface="Segoe UI Semibold" panose="020B0702040204020203" pitchFamily="34" charset="0"/>
                  <a:ea typeface="MS PGothic" panose="020B0600070205080204" pitchFamily="34" charset="-128"/>
                  <a:cs typeface="Segoe UI Semibold" panose="020B0702040204020203" pitchFamily="34" charset="0"/>
                </a:rPr>
                <a:t>PRIVATE | HOSTED</a:t>
              </a:r>
            </a:p>
          </p:txBody>
        </p:sp>
        <p:grpSp>
          <p:nvGrpSpPr>
            <p:cNvPr id="13" name="Group 12"/>
            <p:cNvGrpSpPr/>
            <p:nvPr/>
          </p:nvGrpSpPr>
          <p:grpSpPr>
            <a:xfrm>
              <a:off x="8519749" y="2441124"/>
              <a:ext cx="2620624" cy="3133952"/>
              <a:chOff x="7784374" y="2399957"/>
              <a:chExt cx="3017520" cy="3429000"/>
            </a:xfrm>
          </p:grpSpPr>
          <p:sp>
            <p:nvSpPr>
              <p:cNvPr id="174" name="Rectangle 23"/>
              <p:cNvSpPr>
                <a:spLocks noChangeArrowheads="1"/>
              </p:cNvSpPr>
              <p:nvPr/>
            </p:nvSpPr>
            <p:spPr bwMode="auto">
              <a:xfrm>
                <a:off x="7784374" y="2399957"/>
                <a:ext cx="3017520" cy="3429000"/>
              </a:xfrm>
              <a:prstGeom prst="rect">
                <a:avLst/>
              </a:prstGeom>
              <a:solidFill>
                <a:schemeClr val="tx1"/>
              </a:solidFill>
              <a:ln>
                <a:noFill/>
              </a:ln>
              <a:extLst/>
            </p:spPr>
            <p:txBody>
              <a:bodyPr vert="horz" wrap="square" lIns="87855" tIns="43927" rIns="87855" bIns="43927" numCol="1" anchor="t" anchorCtr="0" compatLnSpc="1">
                <a:prstTxWarp prst="textNoShape">
                  <a:avLst/>
                </a:prstTxWarp>
              </a:bodyPr>
              <a:lstStyle/>
              <a:p>
                <a:pPr defTabSz="896010">
                  <a:lnSpc>
                    <a:spcPct val="90000"/>
                  </a:lnSpc>
                  <a:defRPr/>
                </a:pPr>
                <a:endParaRPr lang="en-US" sz="1729" dirty="0">
                  <a:solidFill>
                    <a:srgbClr val="505050"/>
                  </a:solidFill>
                  <a:latin typeface="+mj-lt"/>
                </a:endParaRPr>
              </a:p>
            </p:txBody>
          </p:sp>
          <p:sp>
            <p:nvSpPr>
              <p:cNvPr id="187" name="Rectangle 186"/>
              <p:cNvSpPr/>
              <p:nvPr/>
            </p:nvSpPr>
            <p:spPr bwMode="auto">
              <a:xfrm>
                <a:off x="7875814" y="4137326"/>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196"/>
                  </a:spcAft>
                  <a:defRPr/>
                </a:pPr>
                <a: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t>Azure IaaS | Azure PaaS</a:t>
                </a:r>
              </a:p>
              <a:p>
                <a:pPr algn="ctr" defTabSz="895751">
                  <a:lnSpc>
                    <a:spcPct val="90000"/>
                  </a:lnSpc>
                  <a:spcAft>
                    <a:spcPts val="196"/>
                  </a:spcAft>
                  <a:defRPr/>
                </a:pPr>
                <a:r>
                  <a:rPr lang="en-US" sz="1029" kern="0" dirty="0">
                    <a:gradFill>
                      <a:gsLst>
                        <a:gs pos="0">
                          <a:srgbClr val="505050"/>
                        </a:gs>
                        <a:gs pos="100000">
                          <a:srgbClr val="505050"/>
                        </a:gs>
                      </a:gsLst>
                      <a:lin ang="5400000" scaled="0"/>
                    </a:gradFill>
                    <a:ea typeface="Segoe UI" pitchFamily="34" charset="0"/>
                    <a:cs typeface="Segoe UI Semilight" panose="020B0402040204020203" pitchFamily="34" charset="0"/>
                  </a:rPr>
                  <a:t>Compute | Networking | Storage</a:t>
                </a:r>
              </a:p>
              <a:p>
                <a:pPr algn="ctr" defTabSz="895751">
                  <a:lnSpc>
                    <a:spcPct val="90000"/>
                  </a:lnSpc>
                  <a:spcAft>
                    <a:spcPts val="196"/>
                  </a:spcAft>
                  <a:defRPr/>
                </a:pPr>
                <a:r>
                  <a:rPr lang="en-US" sz="1029" kern="0" dirty="0">
                    <a:gradFill>
                      <a:gsLst>
                        <a:gs pos="0">
                          <a:srgbClr val="505050"/>
                        </a:gs>
                        <a:gs pos="100000">
                          <a:srgbClr val="505050"/>
                        </a:gs>
                      </a:gsLst>
                      <a:lin ang="5400000" scaled="0"/>
                    </a:gradFill>
                    <a:ea typeface="Segoe UI" pitchFamily="34" charset="0"/>
                    <a:cs typeface="Segoe UI Semilight" panose="020B0402040204020203" pitchFamily="34" charset="0"/>
                  </a:rPr>
                  <a:t>App Service | Service Fabric</a:t>
                </a:r>
              </a:p>
            </p:txBody>
          </p:sp>
          <p:sp>
            <p:nvSpPr>
              <p:cNvPr id="188" name="Rectangle 187"/>
              <p:cNvSpPr/>
              <p:nvPr/>
            </p:nvSpPr>
            <p:spPr bwMode="auto">
              <a:xfrm>
                <a:off x="7875814" y="4960277"/>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t>Cloud-inspired </a:t>
                </a:r>
                <a:b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br>
                <a: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t>infrastructure</a:t>
                </a:r>
              </a:p>
            </p:txBody>
          </p:sp>
          <p:sp>
            <p:nvSpPr>
              <p:cNvPr id="189" name="Rectangle 188"/>
              <p:cNvSpPr/>
              <p:nvPr/>
            </p:nvSpPr>
            <p:spPr bwMode="auto">
              <a:xfrm>
                <a:off x="7875814" y="2491424"/>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t>Portal | PowerShell |</a:t>
                </a:r>
                <a:b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br>
                <a: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t>Dev-ops tools </a:t>
                </a:r>
              </a:p>
            </p:txBody>
          </p:sp>
          <p:sp>
            <p:nvSpPr>
              <p:cNvPr id="190" name="Rectangle 189"/>
              <p:cNvSpPr/>
              <p:nvPr/>
            </p:nvSpPr>
            <p:spPr bwMode="auto">
              <a:xfrm>
                <a:off x="7875814" y="3314375"/>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Semilight" panose="020B0402040204020203" pitchFamily="34" charset="0"/>
                  </a:rPr>
                  <a:t>Azure Resource Manager</a:t>
                </a:r>
              </a:p>
            </p:txBody>
          </p:sp>
        </p:grpSp>
        <p:sp>
          <p:nvSpPr>
            <p:cNvPr id="191" name="TextBox 190"/>
            <p:cNvSpPr txBox="1"/>
            <p:nvPr/>
          </p:nvSpPr>
          <p:spPr>
            <a:xfrm>
              <a:off x="1375715" y="5802460"/>
              <a:ext cx="2461394" cy="815747"/>
            </a:xfrm>
            <a:prstGeom prst="rect">
              <a:avLst/>
            </a:prstGeom>
            <a:noFill/>
            <a:ln w="10795" cap="flat" cmpd="sng" algn="ctr">
              <a:noFill/>
              <a:prstDash val="solid"/>
            </a:ln>
            <a:effectLst/>
          </p:spPr>
          <p:txBody>
            <a:bodyPr wrap="none" lIns="175660" tIns="140528" rIns="175660" bIns="140528" rtlCol="0" anchor="ctr">
              <a:spAutoFit/>
            </a:bodyPr>
            <a:lstStyle>
              <a:defPPr>
                <a:defRPr lang="en-US"/>
              </a:defPPr>
              <a:lvl1pPr algn="ctr">
                <a:lnSpc>
                  <a:spcPct val="90000"/>
                </a:lnSpc>
                <a:defRPr sz="2800">
                  <a:gradFill>
                    <a:gsLst>
                      <a:gs pos="0">
                        <a:schemeClr val="accent4"/>
                      </a:gs>
                      <a:gs pos="100000">
                        <a:schemeClr val="accent4"/>
                      </a:gs>
                    </a:gsLst>
                    <a:lin ang="5400000" scaled="0"/>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895666">
                <a:defRPr/>
              </a:pPr>
              <a:r>
                <a:rPr lang="en-US" sz="2353" kern="0" dirty="0">
                  <a:solidFill>
                    <a:schemeClr val="tx2"/>
                  </a:solidFill>
                  <a:latin typeface="Segoe UI Semilight" panose="020B0402040204020203" pitchFamily="34" charset="0"/>
                  <a:ea typeface="MS PGothic" panose="020B0600070205080204" pitchFamily="34" charset="-128"/>
                  <a:cs typeface="Segoe UI Semilight" panose="020B0402040204020203" pitchFamily="34" charset="0"/>
                </a:rPr>
                <a:t>Microsoft Azure</a:t>
              </a:r>
            </a:p>
            <a:p>
              <a:pPr defTabSz="895666">
                <a:defRPr/>
              </a:pPr>
              <a:r>
                <a:rPr lang="en-US" sz="1372" b="1" kern="0" dirty="0">
                  <a:solidFill>
                    <a:schemeClr val="tx2"/>
                  </a:solidFill>
                  <a:latin typeface="Segoe UI Semibold" panose="020B0702040204020203" pitchFamily="34" charset="0"/>
                  <a:ea typeface="MS PGothic" panose="020B0600070205080204" pitchFamily="34" charset="-128"/>
                  <a:cs typeface="Segoe UI Semibold" panose="020B0702040204020203" pitchFamily="34" charset="0"/>
                </a:rPr>
                <a:t>PUBLIC</a:t>
              </a:r>
            </a:p>
          </p:txBody>
        </p:sp>
        <p:grpSp>
          <p:nvGrpSpPr>
            <p:cNvPr id="11" name="Group 10"/>
            <p:cNvGrpSpPr/>
            <p:nvPr/>
          </p:nvGrpSpPr>
          <p:grpSpPr>
            <a:xfrm>
              <a:off x="1375513" y="2516840"/>
              <a:ext cx="2461798" cy="2966783"/>
              <a:chOff x="1708087" y="2491424"/>
              <a:chExt cx="2834640" cy="3246093"/>
            </a:xfrm>
          </p:grpSpPr>
          <p:sp>
            <p:nvSpPr>
              <p:cNvPr id="193" name="Rectangle 192"/>
              <p:cNvSpPr/>
              <p:nvPr/>
            </p:nvSpPr>
            <p:spPr bwMode="auto">
              <a:xfrm>
                <a:off x="1708087" y="4137326"/>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pitchFamily="34" charset="0"/>
                  </a:rPr>
                  <a:t>Azure IaaS | Azure PaaS</a:t>
                </a:r>
              </a:p>
            </p:txBody>
          </p:sp>
          <p:sp>
            <p:nvSpPr>
              <p:cNvPr id="194" name="Rectangle 193"/>
              <p:cNvSpPr/>
              <p:nvPr/>
            </p:nvSpPr>
            <p:spPr bwMode="auto">
              <a:xfrm>
                <a:off x="1708087" y="4960277"/>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pitchFamily="34" charset="0"/>
                  </a:rPr>
                  <a:t>Cloud infrastructure</a:t>
                </a:r>
              </a:p>
            </p:txBody>
          </p:sp>
          <p:sp>
            <p:nvSpPr>
              <p:cNvPr id="195" name="Rectangle 194"/>
              <p:cNvSpPr/>
              <p:nvPr/>
            </p:nvSpPr>
            <p:spPr bwMode="auto">
              <a:xfrm>
                <a:off x="1708087" y="2491424"/>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pitchFamily="34" charset="0"/>
                  </a:rPr>
                  <a:t>Portal | PowerShell | </a:t>
                </a:r>
                <a:br>
                  <a:rPr lang="en-US" sz="1372" kern="0" dirty="0">
                    <a:gradFill>
                      <a:gsLst>
                        <a:gs pos="0">
                          <a:srgbClr val="505050"/>
                        </a:gs>
                        <a:gs pos="100000">
                          <a:srgbClr val="505050"/>
                        </a:gs>
                      </a:gsLst>
                      <a:lin ang="5400000" scaled="0"/>
                    </a:gradFill>
                    <a:ea typeface="Segoe UI" pitchFamily="34" charset="0"/>
                    <a:cs typeface="Segoe UI" pitchFamily="34" charset="0"/>
                  </a:rPr>
                </a:br>
                <a:r>
                  <a:rPr lang="en-US" sz="1372" kern="0" dirty="0">
                    <a:gradFill>
                      <a:gsLst>
                        <a:gs pos="0">
                          <a:srgbClr val="505050"/>
                        </a:gs>
                        <a:gs pos="100000">
                          <a:srgbClr val="505050"/>
                        </a:gs>
                      </a:gsLst>
                      <a:lin ang="5400000" scaled="0"/>
                    </a:gradFill>
                    <a:ea typeface="Segoe UI" pitchFamily="34" charset="0"/>
                    <a:cs typeface="Segoe UI" pitchFamily="34" charset="0"/>
                  </a:rPr>
                  <a:t>Dev-ops tools</a:t>
                </a:r>
              </a:p>
            </p:txBody>
          </p:sp>
          <p:sp>
            <p:nvSpPr>
              <p:cNvPr id="196" name="Rectangle 195"/>
              <p:cNvSpPr/>
              <p:nvPr/>
            </p:nvSpPr>
            <p:spPr bwMode="auto">
              <a:xfrm>
                <a:off x="1708087" y="3314375"/>
                <a:ext cx="2834640" cy="777240"/>
              </a:xfrm>
              <a:prstGeom prst="rect">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0" tIns="140568" rIns="0" bIns="140568" numCol="1" spcCol="0" rtlCol="0" fromWordArt="0" anchor="ctr" anchorCtr="0" forceAA="0" compatLnSpc="1">
                <a:prstTxWarp prst="textNoShape">
                  <a:avLst/>
                </a:prstTxWarp>
                <a:noAutofit/>
              </a:bodyPr>
              <a:lstStyle/>
              <a:p>
                <a:pPr algn="ctr" defTabSz="895751">
                  <a:lnSpc>
                    <a:spcPct val="90000"/>
                  </a:lnSpc>
                  <a:spcAft>
                    <a:spcPts val="288"/>
                  </a:spcAft>
                  <a:defRPr/>
                </a:pPr>
                <a:r>
                  <a:rPr lang="en-US" sz="1372" kern="0" dirty="0">
                    <a:gradFill>
                      <a:gsLst>
                        <a:gs pos="0">
                          <a:srgbClr val="505050"/>
                        </a:gs>
                        <a:gs pos="100000">
                          <a:srgbClr val="505050"/>
                        </a:gs>
                      </a:gsLst>
                      <a:lin ang="5400000" scaled="0"/>
                    </a:gradFill>
                    <a:ea typeface="Segoe UI" pitchFamily="34" charset="0"/>
                    <a:cs typeface="Segoe UI" pitchFamily="34" charset="0"/>
                  </a:rPr>
                  <a:t>Azure Resource Manager</a:t>
                </a:r>
              </a:p>
            </p:txBody>
          </p:sp>
        </p:grpSp>
        <p:sp>
          <p:nvSpPr>
            <p:cNvPr id="198" name="Rectangle 197"/>
            <p:cNvSpPr/>
            <p:nvPr/>
          </p:nvSpPr>
          <p:spPr bwMode="auto">
            <a:xfrm>
              <a:off x="4899117" y="4603111"/>
              <a:ext cx="2638241" cy="5539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895922" fontAlgn="base">
                <a:lnSpc>
                  <a:spcPct val="90000"/>
                </a:lnSpc>
                <a:spcBef>
                  <a:spcPct val="0"/>
                </a:spcBef>
                <a:spcAft>
                  <a:spcPct val="0"/>
                </a:spcAft>
                <a:defRPr/>
              </a:pPr>
              <a: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Azure services in </a:t>
              </a:r>
              <a:b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br>
              <a: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your datacenter</a:t>
              </a:r>
            </a:p>
          </p:txBody>
        </p:sp>
        <p:sp>
          <p:nvSpPr>
            <p:cNvPr id="199" name="Rectangle 198"/>
            <p:cNvSpPr/>
            <p:nvPr/>
          </p:nvSpPr>
          <p:spPr bwMode="auto">
            <a:xfrm>
              <a:off x="5071238" y="3791643"/>
              <a:ext cx="2293999" cy="5539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895922" fontAlgn="base">
                <a:lnSpc>
                  <a:spcPct val="90000"/>
                </a:lnSpc>
                <a:spcBef>
                  <a:spcPct val="0"/>
                </a:spcBef>
                <a:spcAft>
                  <a:spcPct val="0"/>
                </a:spcAft>
                <a:defRPr/>
              </a:pPr>
              <a: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Unified app development</a:t>
              </a:r>
            </a:p>
          </p:txBody>
        </p:sp>
        <p:sp>
          <p:nvSpPr>
            <p:cNvPr id="200" name="Rectangle 199"/>
            <p:cNvSpPr/>
            <p:nvPr/>
          </p:nvSpPr>
          <p:spPr bwMode="auto">
            <a:xfrm>
              <a:off x="4850751" y="2980175"/>
              <a:ext cx="2734972" cy="5539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895922" fontAlgn="base">
                <a:lnSpc>
                  <a:spcPct val="90000"/>
                </a:lnSpc>
                <a:spcBef>
                  <a:spcPct val="0"/>
                </a:spcBef>
                <a:spcAft>
                  <a:spcPct val="0"/>
                </a:spcAft>
                <a:defRPr/>
              </a:pPr>
              <a: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One Azure </a:t>
              </a:r>
              <a:b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br>
              <a:r>
                <a:rPr lang="en-US" sz="1961" b="1" dirty="0">
                  <a:gradFill>
                    <a:gsLst>
                      <a:gs pos="9821">
                        <a:schemeClr val="tx1"/>
                      </a:gs>
                      <a:gs pos="25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ecosystem</a:t>
              </a:r>
            </a:p>
          </p:txBody>
        </p:sp>
        <p:sp>
          <p:nvSpPr>
            <p:cNvPr id="57" name="Freeform 5"/>
            <p:cNvSpPr>
              <a:spLocks/>
            </p:cNvSpPr>
            <p:nvPr/>
          </p:nvSpPr>
          <p:spPr bwMode="auto">
            <a:xfrm rot="5400000">
              <a:off x="6082864" y="-1184653"/>
              <a:ext cx="270745" cy="7132242"/>
            </a:xfrm>
            <a:custGeom>
              <a:avLst/>
              <a:gdLst>
                <a:gd name="T0" fmla="*/ 100 w 100"/>
                <a:gd name="T1" fmla="*/ 0 h 228"/>
                <a:gd name="T2" fmla="*/ 0 w 100"/>
                <a:gd name="T3" fmla="*/ 0 h 228"/>
                <a:gd name="T4" fmla="*/ 0 w 100"/>
                <a:gd name="T5" fmla="*/ 228 h 228"/>
                <a:gd name="T6" fmla="*/ 100 w 100"/>
                <a:gd name="T7" fmla="*/ 228 h 228"/>
              </a:gdLst>
              <a:ahLst/>
              <a:cxnLst>
                <a:cxn ang="0">
                  <a:pos x="T0" y="T1"/>
                </a:cxn>
                <a:cxn ang="0">
                  <a:pos x="T2" y="T3"/>
                </a:cxn>
                <a:cxn ang="0">
                  <a:pos x="T4" y="T5"/>
                </a:cxn>
                <a:cxn ang="0">
                  <a:pos x="T6" y="T7"/>
                </a:cxn>
              </a:cxnLst>
              <a:rect l="0" t="0" r="r" b="b"/>
              <a:pathLst>
                <a:path w="100" h="228">
                  <a:moveTo>
                    <a:pt x="100" y="0"/>
                  </a:moveTo>
                  <a:lnTo>
                    <a:pt x="0" y="0"/>
                  </a:lnTo>
                  <a:lnTo>
                    <a:pt x="0" y="228"/>
                  </a:lnTo>
                  <a:lnTo>
                    <a:pt x="100" y="228"/>
                  </a:lnTo>
                </a:path>
              </a:pathLst>
            </a:custGeom>
            <a:noFill/>
            <a:ln w="31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sz="1765" dirty="0"/>
            </a:p>
          </p:txBody>
        </p:sp>
        <p:cxnSp>
          <p:nvCxnSpPr>
            <p:cNvPr id="9" name="Straight Connector 8"/>
            <p:cNvCxnSpPr/>
            <p:nvPr/>
          </p:nvCxnSpPr>
          <p:spPr>
            <a:xfrm>
              <a:off x="274637" y="5750489"/>
              <a:ext cx="11887200" cy="0"/>
            </a:xfrm>
            <a:prstGeom prst="line">
              <a:avLst/>
            </a:prstGeom>
            <a:ln w="2222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206661" y="1914860"/>
              <a:ext cx="4023152" cy="627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179285" tIns="143428" rIns="179285" bIns="143428">
              <a:spAutoFit/>
            </a:bodyPr>
            <a:lstStyle/>
            <a:p>
              <a:pPr algn="ctr" defTabSz="895666">
                <a:lnSpc>
                  <a:spcPct val="90000"/>
                </a:lnSpc>
                <a:defRPr/>
              </a:pPr>
              <a:r>
                <a:rPr lang="en-US" sz="2353" kern="0" dirty="0">
                  <a:gradFill>
                    <a:gsLst>
                      <a:gs pos="26667">
                        <a:srgbClr val="FFFFFF"/>
                      </a:gs>
                      <a:gs pos="84000">
                        <a:srgbClr val="FFFFFF"/>
                      </a:gs>
                    </a:gsLst>
                    <a:lin ang="5400000" scaled="1"/>
                  </a:gradFill>
                  <a:latin typeface="Segoe UI Semilight" panose="020B0402040204020203" pitchFamily="34" charset="0"/>
                  <a:ea typeface="MS PGothic" panose="020B0600070205080204" pitchFamily="34" charset="-128"/>
                  <a:cs typeface="Segoe UI Semilight" panose="020B0402040204020203" pitchFamily="34" charset="0"/>
                </a:rPr>
                <a:t>Azure Stack</a:t>
              </a:r>
            </a:p>
          </p:txBody>
        </p:sp>
        <p:sp>
          <p:nvSpPr>
            <p:cNvPr id="64" name="Freeform 9"/>
            <p:cNvSpPr>
              <a:spLocks noChangeAspect="1" noEditPoints="1"/>
            </p:cNvSpPr>
            <p:nvPr/>
          </p:nvSpPr>
          <p:spPr bwMode="auto">
            <a:xfrm>
              <a:off x="11406011" y="3769289"/>
              <a:ext cx="491064" cy="477623"/>
            </a:xfrm>
            <a:custGeom>
              <a:avLst/>
              <a:gdLst>
                <a:gd name="T0" fmla="*/ 524 w 2009"/>
                <a:gd name="T1" fmla="*/ 685 h 1950"/>
                <a:gd name="T2" fmla="*/ 524 w 2009"/>
                <a:gd name="T3" fmla="*/ 1862 h 1950"/>
                <a:gd name="T4" fmla="*/ 0 w 2009"/>
                <a:gd name="T5" fmla="*/ 598 h 1950"/>
                <a:gd name="T6" fmla="*/ 1922 w 2009"/>
                <a:gd name="T7" fmla="*/ 1137 h 1950"/>
                <a:gd name="T8" fmla="*/ 1693 w 2009"/>
                <a:gd name="T9" fmla="*/ 1950 h 1950"/>
                <a:gd name="T10" fmla="*/ 1693 w 2009"/>
                <a:gd name="T11" fmla="*/ 1050 h 1950"/>
                <a:gd name="T12" fmla="*/ 1588 w 2009"/>
                <a:gd name="T13" fmla="*/ 1950 h 1950"/>
                <a:gd name="T14" fmla="*/ 802 w 2009"/>
                <a:gd name="T15" fmla="*/ 173 h 1950"/>
                <a:gd name="T16" fmla="*/ 1127 w 2009"/>
                <a:gd name="T17" fmla="*/ 173 h 1950"/>
                <a:gd name="T18" fmla="*/ 1039 w 2009"/>
                <a:gd name="T19" fmla="*/ 88 h 1950"/>
                <a:gd name="T20" fmla="*/ 1171 w 2009"/>
                <a:gd name="T21" fmla="*/ 1707 h 1950"/>
                <a:gd name="T22" fmla="*/ 1046 w 2009"/>
                <a:gd name="T23" fmla="*/ 1862 h 1950"/>
                <a:gd name="T24" fmla="*/ 1127 w 2009"/>
                <a:gd name="T25" fmla="*/ 260 h 1950"/>
                <a:gd name="T26" fmla="*/ 716 w 2009"/>
                <a:gd name="T27" fmla="*/ 1862 h 1950"/>
                <a:gd name="T28" fmla="*/ 1108 w 2009"/>
                <a:gd name="T29" fmla="*/ 1557 h 1950"/>
                <a:gd name="T30" fmla="*/ 1501 w 2009"/>
                <a:gd name="T31" fmla="*/ 1862 h 1950"/>
                <a:gd name="T32" fmla="*/ 1394 w 2009"/>
                <a:gd name="T33" fmla="*/ 372 h 1950"/>
                <a:gd name="T34" fmla="*/ 1394 w 2009"/>
                <a:gd name="T35" fmla="*/ 459 h 1950"/>
                <a:gd name="T36" fmla="*/ 1307 w 2009"/>
                <a:gd name="T37" fmla="*/ 598 h 1950"/>
                <a:gd name="T38" fmla="*/ 1394 w 2009"/>
                <a:gd name="T39" fmla="*/ 598 h 1950"/>
                <a:gd name="T40" fmla="*/ 1307 w 2009"/>
                <a:gd name="T41" fmla="*/ 911 h 1950"/>
                <a:gd name="T42" fmla="*/ 1394 w 2009"/>
                <a:gd name="T43" fmla="*/ 1050 h 1950"/>
                <a:gd name="T44" fmla="*/ 1394 w 2009"/>
                <a:gd name="T45" fmla="*/ 1137 h 1950"/>
                <a:gd name="T46" fmla="*/ 1307 w 2009"/>
                <a:gd name="T47" fmla="*/ 1276 h 1950"/>
                <a:gd name="T48" fmla="*/ 1394 w 2009"/>
                <a:gd name="T49" fmla="*/ 1276 h 1950"/>
                <a:gd name="T50" fmla="*/ 822 w 2009"/>
                <a:gd name="T51" fmla="*/ 459 h 1950"/>
                <a:gd name="T52" fmla="*/ 910 w 2009"/>
                <a:gd name="T53" fmla="*/ 598 h 1950"/>
                <a:gd name="T54" fmla="*/ 910 w 2009"/>
                <a:gd name="T55" fmla="*/ 685 h 1950"/>
                <a:gd name="T56" fmla="*/ 822 w 2009"/>
                <a:gd name="T57" fmla="*/ 824 h 1950"/>
                <a:gd name="T58" fmla="*/ 910 w 2009"/>
                <a:gd name="T59" fmla="*/ 824 h 1950"/>
                <a:gd name="T60" fmla="*/ 822 w 2009"/>
                <a:gd name="T61" fmla="*/ 1137 h 1950"/>
                <a:gd name="T62" fmla="*/ 910 w 2009"/>
                <a:gd name="T63" fmla="*/ 1276 h 1950"/>
                <a:gd name="T64" fmla="*/ 910 w 2009"/>
                <a:gd name="T65" fmla="*/ 1363 h 1950"/>
                <a:gd name="T66" fmla="*/ 1065 w 2009"/>
                <a:gd name="T67" fmla="*/ 372 h 1950"/>
                <a:gd name="T68" fmla="*/ 1152 w 2009"/>
                <a:gd name="T69" fmla="*/ 372 h 1950"/>
                <a:gd name="T70" fmla="*/ 1065 w 2009"/>
                <a:gd name="T71" fmla="*/ 685 h 1950"/>
                <a:gd name="T72" fmla="*/ 1152 w 2009"/>
                <a:gd name="T73" fmla="*/ 824 h 1950"/>
                <a:gd name="T74" fmla="*/ 1152 w 2009"/>
                <a:gd name="T75" fmla="*/ 911 h 1950"/>
                <a:gd name="T76" fmla="*/ 1065 w 2009"/>
                <a:gd name="T77" fmla="*/ 1050 h 1950"/>
                <a:gd name="T78" fmla="*/ 1152 w 2009"/>
                <a:gd name="T79" fmla="*/ 1050 h 1950"/>
                <a:gd name="T80" fmla="*/ 1065 w 2009"/>
                <a:gd name="T81" fmla="*/ 1363 h 1950"/>
                <a:gd name="T82" fmla="*/ 282 w 2009"/>
                <a:gd name="T83" fmla="*/ 824 h 1950"/>
                <a:gd name="T84" fmla="*/ 282 w 2009"/>
                <a:gd name="T85" fmla="*/ 911 h 1950"/>
                <a:gd name="T86" fmla="*/ 195 w 2009"/>
                <a:gd name="T87" fmla="*/ 1050 h 1950"/>
                <a:gd name="T88" fmla="*/ 282 w 2009"/>
                <a:gd name="T89" fmla="*/ 1050 h 1950"/>
                <a:gd name="T90" fmla="*/ 195 w 2009"/>
                <a:gd name="T91" fmla="*/ 1363 h 1950"/>
                <a:gd name="T92" fmla="*/ 524 w 2009"/>
                <a:gd name="T93" fmla="*/ 824 h 1950"/>
                <a:gd name="T94" fmla="*/ 524 w 2009"/>
                <a:gd name="T95" fmla="*/ 911 h 1950"/>
                <a:gd name="T96" fmla="*/ 437 w 2009"/>
                <a:gd name="T97" fmla="*/ 1050 h 1950"/>
                <a:gd name="T98" fmla="*/ 524 w 2009"/>
                <a:gd name="T99" fmla="*/ 1050 h 1950"/>
                <a:gd name="T100" fmla="*/ 437 w 2009"/>
                <a:gd name="T101" fmla="*/ 1363 h 1950"/>
                <a:gd name="T102" fmla="*/ 195 w 2009"/>
                <a:gd name="T103" fmla="*/ 1589 h 1950"/>
                <a:gd name="T104" fmla="*/ 195 w 2009"/>
                <a:gd name="T105" fmla="*/ 1502 h 1950"/>
                <a:gd name="T106" fmla="*/ 524 w 2009"/>
                <a:gd name="T107" fmla="*/ 1589 h 1950"/>
                <a:gd name="T108" fmla="*/ 437 w 2009"/>
                <a:gd name="T109" fmla="*/ 1589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09" h="1950">
                  <a:moveTo>
                    <a:pt x="0" y="598"/>
                  </a:moveTo>
                  <a:cubicBezTo>
                    <a:pt x="524" y="598"/>
                    <a:pt x="524" y="598"/>
                    <a:pt x="524" y="598"/>
                  </a:cubicBezTo>
                  <a:cubicBezTo>
                    <a:pt x="524" y="685"/>
                    <a:pt x="524" y="685"/>
                    <a:pt x="524" y="685"/>
                  </a:cubicBezTo>
                  <a:cubicBezTo>
                    <a:pt x="88" y="685"/>
                    <a:pt x="88" y="685"/>
                    <a:pt x="88" y="685"/>
                  </a:cubicBezTo>
                  <a:cubicBezTo>
                    <a:pt x="88" y="1862"/>
                    <a:pt x="88" y="1862"/>
                    <a:pt x="88" y="1862"/>
                  </a:cubicBezTo>
                  <a:cubicBezTo>
                    <a:pt x="524" y="1862"/>
                    <a:pt x="524" y="1862"/>
                    <a:pt x="524" y="1862"/>
                  </a:cubicBezTo>
                  <a:cubicBezTo>
                    <a:pt x="524" y="1950"/>
                    <a:pt x="524" y="1950"/>
                    <a:pt x="524" y="1950"/>
                  </a:cubicBezTo>
                  <a:cubicBezTo>
                    <a:pt x="0" y="1950"/>
                    <a:pt x="0" y="1950"/>
                    <a:pt x="0" y="1950"/>
                  </a:cubicBezTo>
                  <a:lnTo>
                    <a:pt x="0" y="598"/>
                  </a:lnTo>
                  <a:close/>
                  <a:moveTo>
                    <a:pt x="1693" y="1050"/>
                  </a:moveTo>
                  <a:cubicBezTo>
                    <a:pt x="1693" y="1137"/>
                    <a:pt x="1693" y="1137"/>
                    <a:pt x="1693" y="1137"/>
                  </a:cubicBezTo>
                  <a:cubicBezTo>
                    <a:pt x="1922" y="1137"/>
                    <a:pt x="1922" y="1137"/>
                    <a:pt x="1922" y="1137"/>
                  </a:cubicBezTo>
                  <a:cubicBezTo>
                    <a:pt x="1922" y="1862"/>
                    <a:pt x="1922" y="1862"/>
                    <a:pt x="1922" y="1862"/>
                  </a:cubicBezTo>
                  <a:cubicBezTo>
                    <a:pt x="1693" y="1862"/>
                    <a:pt x="1693" y="1862"/>
                    <a:pt x="1693" y="1862"/>
                  </a:cubicBezTo>
                  <a:cubicBezTo>
                    <a:pt x="1693" y="1950"/>
                    <a:pt x="1693" y="1950"/>
                    <a:pt x="1693" y="1950"/>
                  </a:cubicBezTo>
                  <a:cubicBezTo>
                    <a:pt x="2009" y="1950"/>
                    <a:pt x="2009" y="1950"/>
                    <a:pt x="2009" y="1950"/>
                  </a:cubicBezTo>
                  <a:cubicBezTo>
                    <a:pt x="2009" y="1050"/>
                    <a:pt x="2009" y="1050"/>
                    <a:pt x="2009" y="1050"/>
                  </a:cubicBezTo>
                  <a:lnTo>
                    <a:pt x="1693" y="1050"/>
                  </a:lnTo>
                  <a:close/>
                  <a:moveTo>
                    <a:pt x="1127" y="173"/>
                  </a:moveTo>
                  <a:cubicBezTo>
                    <a:pt x="1588" y="173"/>
                    <a:pt x="1588" y="173"/>
                    <a:pt x="1588" y="173"/>
                  </a:cubicBezTo>
                  <a:cubicBezTo>
                    <a:pt x="1588" y="1950"/>
                    <a:pt x="1588" y="1950"/>
                    <a:pt x="1588" y="1950"/>
                  </a:cubicBezTo>
                  <a:cubicBezTo>
                    <a:pt x="628" y="1950"/>
                    <a:pt x="628" y="1950"/>
                    <a:pt x="628" y="1950"/>
                  </a:cubicBezTo>
                  <a:cubicBezTo>
                    <a:pt x="628" y="173"/>
                    <a:pt x="628" y="173"/>
                    <a:pt x="628" y="173"/>
                  </a:cubicBezTo>
                  <a:cubicBezTo>
                    <a:pt x="802" y="173"/>
                    <a:pt x="802" y="173"/>
                    <a:pt x="802" y="173"/>
                  </a:cubicBezTo>
                  <a:cubicBezTo>
                    <a:pt x="802" y="0"/>
                    <a:pt x="802" y="0"/>
                    <a:pt x="802" y="0"/>
                  </a:cubicBezTo>
                  <a:cubicBezTo>
                    <a:pt x="1127" y="0"/>
                    <a:pt x="1127" y="0"/>
                    <a:pt x="1127" y="0"/>
                  </a:cubicBezTo>
                  <a:lnTo>
                    <a:pt x="1127" y="173"/>
                  </a:lnTo>
                  <a:close/>
                  <a:moveTo>
                    <a:pt x="890" y="173"/>
                  </a:moveTo>
                  <a:cubicBezTo>
                    <a:pt x="1039" y="173"/>
                    <a:pt x="1039" y="173"/>
                    <a:pt x="1039" y="173"/>
                  </a:cubicBezTo>
                  <a:cubicBezTo>
                    <a:pt x="1039" y="88"/>
                    <a:pt x="1039" y="88"/>
                    <a:pt x="1039" y="88"/>
                  </a:cubicBezTo>
                  <a:cubicBezTo>
                    <a:pt x="890" y="88"/>
                    <a:pt x="890" y="88"/>
                    <a:pt x="890" y="88"/>
                  </a:cubicBezTo>
                  <a:lnTo>
                    <a:pt x="890" y="173"/>
                  </a:lnTo>
                  <a:close/>
                  <a:moveTo>
                    <a:pt x="1171" y="1707"/>
                  </a:moveTo>
                  <a:cubicBezTo>
                    <a:pt x="1171" y="1673"/>
                    <a:pt x="1143" y="1645"/>
                    <a:pt x="1108" y="1645"/>
                  </a:cubicBezTo>
                  <a:cubicBezTo>
                    <a:pt x="1074" y="1645"/>
                    <a:pt x="1046" y="1673"/>
                    <a:pt x="1046" y="1707"/>
                  </a:cubicBezTo>
                  <a:cubicBezTo>
                    <a:pt x="1046" y="1862"/>
                    <a:pt x="1046" y="1862"/>
                    <a:pt x="1046" y="1862"/>
                  </a:cubicBezTo>
                  <a:cubicBezTo>
                    <a:pt x="1171" y="1862"/>
                    <a:pt x="1171" y="1862"/>
                    <a:pt x="1171" y="1862"/>
                  </a:cubicBezTo>
                  <a:lnTo>
                    <a:pt x="1171" y="1707"/>
                  </a:lnTo>
                  <a:close/>
                  <a:moveTo>
                    <a:pt x="1127" y="260"/>
                  </a:moveTo>
                  <a:cubicBezTo>
                    <a:pt x="802" y="260"/>
                    <a:pt x="802" y="260"/>
                    <a:pt x="802" y="260"/>
                  </a:cubicBezTo>
                  <a:cubicBezTo>
                    <a:pt x="716" y="260"/>
                    <a:pt x="716" y="260"/>
                    <a:pt x="716" y="260"/>
                  </a:cubicBezTo>
                  <a:cubicBezTo>
                    <a:pt x="716" y="1862"/>
                    <a:pt x="716" y="1862"/>
                    <a:pt x="716" y="1862"/>
                  </a:cubicBezTo>
                  <a:cubicBezTo>
                    <a:pt x="958" y="1862"/>
                    <a:pt x="958" y="1862"/>
                    <a:pt x="958" y="1862"/>
                  </a:cubicBezTo>
                  <a:cubicBezTo>
                    <a:pt x="958" y="1707"/>
                    <a:pt x="958" y="1707"/>
                    <a:pt x="958" y="1707"/>
                  </a:cubicBezTo>
                  <a:cubicBezTo>
                    <a:pt x="958" y="1624"/>
                    <a:pt x="1026" y="1557"/>
                    <a:pt x="1108" y="1557"/>
                  </a:cubicBezTo>
                  <a:cubicBezTo>
                    <a:pt x="1191" y="1557"/>
                    <a:pt x="1259" y="1624"/>
                    <a:pt x="1259" y="1707"/>
                  </a:cubicBezTo>
                  <a:cubicBezTo>
                    <a:pt x="1259" y="1862"/>
                    <a:pt x="1259" y="1862"/>
                    <a:pt x="1259" y="1862"/>
                  </a:cubicBezTo>
                  <a:cubicBezTo>
                    <a:pt x="1501" y="1862"/>
                    <a:pt x="1501" y="1862"/>
                    <a:pt x="1501" y="1862"/>
                  </a:cubicBezTo>
                  <a:cubicBezTo>
                    <a:pt x="1501" y="260"/>
                    <a:pt x="1501" y="260"/>
                    <a:pt x="1501" y="260"/>
                  </a:cubicBezTo>
                  <a:lnTo>
                    <a:pt x="1127" y="260"/>
                  </a:lnTo>
                  <a:close/>
                  <a:moveTo>
                    <a:pt x="1394" y="372"/>
                  </a:moveTo>
                  <a:cubicBezTo>
                    <a:pt x="1307" y="372"/>
                    <a:pt x="1307" y="372"/>
                    <a:pt x="1307" y="372"/>
                  </a:cubicBezTo>
                  <a:cubicBezTo>
                    <a:pt x="1307" y="459"/>
                    <a:pt x="1307" y="459"/>
                    <a:pt x="1307" y="459"/>
                  </a:cubicBezTo>
                  <a:cubicBezTo>
                    <a:pt x="1394" y="459"/>
                    <a:pt x="1394" y="459"/>
                    <a:pt x="1394" y="459"/>
                  </a:cubicBezTo>
                  <a:lnTo>
                    <a:pt x="1394" y="372"/>
                  </a:lnTo>
                  <a:close/>
                  <a:moveTo>
                    <a:pt x="1394" y="598"/>
                  </a:moveTo>
                  <a:cubicBezTo>
                    <a:pt x="1307" y="598"/>
                    <a:pt x="1307" y="598"/>
                    <a:pt x="1307" y="598"/>
                  </a:cubicBezTo>
                  <a:cubicBezTo>
                    <a:pt x="1307" y="685"/>
                    <a:pt x="1307" y="685"/>
                    <a:pt x="1307" y="685"/>
                  </a:cubicBezTo>
                  <a:cubicBezTo>
                    <a:pt x="1394" y="685"/>
                    <a:pt x="1394" y="685"/>
                    <a:pt x="1394" y="685"/>
                  </a:cubicBezTo>
                  <a:lnTo>
                    <a:pt x="1394" y="598"/>
                  </a:lnTo>
                  <a:close/>
                  <a:moveTo>
                    <a:pt x="1394" y="824"/>
                  </a:moveTo>
                  <a:cubicBezTo>
                    <a:pt x="1307" y="824"/>
                    <a:pt x="1307" y="824"/>
                    <a:pt x="1307" y="824"/>
                  </a:cubicBezTo>
                  <a:cubicBezTo>
                    <a:pt x="1307" y="911"/>
                    <a:pt x="1307" y="911"/>
                    <a:pt x="1307" y="911"/>
                  </a:cubicBezTo>
                  <a:cubicBezTo>
                    <a:pt x="1394" y="911"/>
                    <a:pt x="1394" y="911"/>
                    <a:pt x="1394" y="911"/>
                  </a:cubicBezTo>
                  <a:lnTo>
                    <a:pt x="1394" y="824"/>
                  </a:lnTo>
                  <a:close/>
                  <a:moveTo>
                    <a:pt x="1394" y="1050"/>
                  </a:moveTo>
                  <a:cubicBezTo>
                    <a:pt x="1307" y="1050"/>
                    <a:pt x="1307" y="1050"/>
                    <a:pt x="1307" y="1050"/>
                  </a:cubicBezTo>
                  <a:cubicBezTo>
                    <a:pt x="1307" y="1137"/>
                    <a:pt x="1307" y="1137"/>
                    <a:pt x="1307" y="1137"/>
                  </a:cubicBezTo>
                  <a:cubicBezTo>
                    <a:pt x="1394" y="1137"/>
                    <a:pt x="1394" y="1137"/>
                    <a:pt x="1394" y="1137"/>
                  </a:cubicBezTo>
                  <a:lnTo>
                    <a:pt x="1394" y="1050"/>
                  </a:lnTo>
                  <a:close/>
                  <a:moveTo>
                    <a:pt x="1394" y="1276"/>
                  </a:moveTo>
                  <a:cubicBezTo>
                    <a:pt x="1307" y="1276"/>
                    <a:pt x="1307" y="1276"/>
                    <a:pt x="1307" y="1276"/>
                  </a:cubicBezTo>
                  <a:cubicBezTo>
                    <a:pt x="1307" y="1363"/>
                    <a:pt x="1307" y="1363"/>
                    <a:pt x="1307" y="1363"/>
                  </a:cubicBezTo>
                  <a:cubicBezTo>
                    <a:pt x="1394" y="1363"/>
                    <a:pt x="1394" y="1363"/>
                    <a:pt x="1394" y="1363"/>
                  </a:cubicBezTo>
                  <a:lnTo>
                    <a:pt x="1394" y="1276"/>
                  </a:lnTo>
                  <a:close/>
                  <a:moveTo>
                    <a:pt x="910" y="372"/>
                  </a:moveTo>
                  <a:cubicBezTo>
                    <a:pt x="822" y="372"/>
                    <a:pt x="822" y="372"/>
                    <a:pt x="822" y="372"/>
                  </a:cubicBezTo>
                  <a:cubicBezTo>
                    <a:pt x="822" y="459"/>
                    <a:pt x="822" y="459"/>
                    <a:pt x="822" y="459"/>
                  </a:cubicBezTo>
                  <a:cubicBezTo>
                    <a:pt x="910" y="459"/>
                    <a:pt x="910" y="459"/>
                    <a:pt x="910" y="459"/>
                  </a:cubicBezTo>
                  <a:lnTo>
                    <a:pt x="910" y="372"/>
                  </a:lnTo>
                  <a:close/>
                  <a:moveTo>
                    <a:pt x="910" y="598"/>
                  </a:moveTo>
                  <a:cubicBezTo>
                    <a:pt x="822" y="598"/>
                    <a:pt x="822" y="598"/>
                    <a:pt x="822" y="598"/>
                  </a:cubicBezTo>
                  <a:cubicBezTo>
                    <a:pt x="822" y="685"/>
                    <a:pt x="822" y="685"/>
                    <a:pt x="822" y="685"/>
                  </a:cubicBezTo>
                  <a:cubicBezTo>
                    <a:pt x="910" y="685"/>
                    <a:pt x="910" y="685"/>
                    <a:pt x="910" y="685"/>
                  </a:cubicBezTo>
                  <a:lnTo>
                    <a:pt x="910" y="598"/>
                  </a:lnTo>
                  <a:close/>
                  <a:moveTo>
                    <a:pt x="910" y="824"/>
                  </a:moveTo>
                  <a:cubicBezTo>
                    <a:pt x="822" y="824"/>
                    <a:pt x="822" y="824"/>
                    <a:pt x="822" y="824"/>
                  </a:cubicBezTo>
                  <a:cubicBezTo>
                    <a:pt x="822" y="911"/>
                    <a:pt x="822" y="911"/>
                    <a:pt x="822" y="911"/>
                  </a:cubicBezTo>
                  <a:cubicBezTo>
                    <a:pt x="910" y="911"/>
                    <a:pt x="910" y="911"/>
                    <a:pt x="910" y="911"/>
                  </a:cubicBezTo>
                  <a:lnTo>
                    <a:pt x="910" y="824"/>
                  </a:lnTo>
                  <a:close/>
                  <a:moveTo>
                    <a:pt x="910" y="1050"/>
                  </a:moveTo>
                  <a:cubicBezTo>
                    <a:pt x="822" y="1050"/>
                    <a:pt x="822" y="1050"/>
                    <a:pt x="822" y="1050"/>
                  </a:cubicBezTo>
                  <a:cubicBezTo>
                    <a:pt x="822" y="1137"/>
                    <a:pt x="822" y="1137"/>
                    <a:pt x="822" y="1137"/>
                  </a:cubicBezTo>
                  <a:cubicBezTo>
                    <a:pt x="910" y="1137"/>
                    <a:pt x="910" y="1137"/>
                    <a:pt x="910" y="1137"/>
                  </a:cubicBezTo>
                  <a:lnTo>
                    <a:pt x="910" y="1050"/>
                  </a:lnTo>
                  <a:close/>
                  <a:moveTo>
                    <a:pt x="910" y="1276"/>
                  </a:moveTo>
                  <a:cubicBezTo>
                    <a:pt x="822" y="1276"/>
                    <a:pt x="822" y="1276"/>
                    <a:pt x="822" y="1276"/>
                  </a:cubicBezTo>
                  <a:cubicBezTo>
                    <a:pt x="822" y="1363"/>
                    <a:pt x="822" y="1363"/>
                    <a:pt x="822" y="1363"/>
                  </a:cubicBezTo>
                  <a:cubicBezTo>
                    <a:pt x="910" y="1363"/>
                    <a:pt x="910" y="1363"/>
                    <a:pt x="910" y="1363"/>
                  </a:cubicBezTo>
                  <a:lnTo>
                    <a:pt x="910" y="1276"/>
                  </a:lnTo>
                  <a:close/>
                  <a:moveTo>
                    <a:pt x="1152" y="372"/>
                  </a:moveTo>
                  <a:cubicBezTo>
                    <a:pt x="1065" y="372"/>
                    <a:pt x="1065" y="372"/>
                    <a:pt x="1065" y="372"/>
                  </a:cubicBezTo>
                  <a:cubicBezTo>
                    <a:pt x="1065" y="459"/>
                    <a:pt x="1065" y="459"/>
                    <a:pt x="1065" y="459"/>
                  </a:cubicBezTo>
                  <a:cubicBezTo>
                    <a:pt x="1152" y="459"/>
                    <a:pt x="1152" y="459"/>
                    <a:pt x="1152" y="459"/>
                  </a:cubicBezTo>
                  <a:lnTo>
                    <a:pt x="1152" y="372"/>
                  </a:lnTo>
                  <a:close/>
                  <a:moveTo>
                    <a:pt x="1152" y="598"/>
                  </a:moveTo>
                  <a:cubicBezTo>
                    <a:pt x="1065" y="598"/>
                    <a:pt x="1065" y="598"/>
                    <a:pt x="1065" y="598"/>
                  </a:cubicBezTo>
                  <a:cubicBezTo>
                    <a:pt x="1065" y="685"/>
                    <a:pt x="1065" y="685"/>
                    <a:pt x="1065" y="685"/>
                  </a:cubicBezTo>
                  <a:cubicBezTo>
                    <a:pt x="1152" y="685"/>
                    <a:pt x="1152" y="685"/>
                    <a:pt x="1152" y="685"/>
                  </a:cubicBezTo>
                  <a:lnTo>
                    <a:pt x="1152" y="598"/>
                  </a:lnTo>
                  <a:close/>
                  <a:moveTo>
                    <a:pt x="1152" y="824"/>
                  </a:moveTo>
                  <a:cubicBezTo>
                    <a:pt x="1065" y="824"/>
                    <a:pt x="1065" y="824"/>
                    <a:pt x="1065" y="824"/>
                  </a:cubicBezTo>
                  <a:cubicBezTo>
                    <a:pt x="1065" y="911"/>
                    <a:pt x="1065" y="911"/>
                    <a:pt x="1065" y="911"/>
                  </a:cubicBezTo>
                  <a:cubicBezTo>
                    <a:pt x="1152" y="911"/>
                    <a:pt x="1152" y="911"/>
                    <a:pt x="1152" y="911"/>
                  </a:cubicBezTo>
                  <a:lnTo>
                    <a:pt x="1152" y="824"/>
                  </a:lnTo>
                  <a:close/>
                  <a:moveTo>
                    <a:pt x="1152" y="1050"/>
                  </a:moveTo>
                  <a:cubicBezTo>
                    <a:pt x="1065" y="1050"/>
                    <a:pt x="1065" y="1050"/>
                    <a:pt x="1065" y="1050"/>
                  </a:cubicBezTo>
                  <a:cubicBezTo>
                    <a:pt x="1065" y="1137"/>
                    <a:pt x="1065" y="1137"/>
                    <a:pt x="1065" y="1137"/>
                  </a:cubicBezTo>
                  <a:cubicBezTo>
                    <a:pt x="1152" y="1137"/>
                    <a:pt x="1152" y="1137"/>
                    <a:pt x="1152" y="1137"/>
                  </a:cubicBezTo>
                  <a:lnTo>
                    <a:pt x="1152" y="1050"/>
                  </a:lnTo>
                  <a:close/>
                  <a:moveTo>
                    <a:pt x="1152" y="1276"/>
                  </a:moveTo>
                  <a:cubicBezTo>
                    <a:pt x="1065" y="1276"/>
                    <a:pt x="1065" y="1276"/>
                    <a:pt x="1065" y="1276"/>
                  </a:cubicBezTo>
                  <a:cubicBezTo>
                    <a:pt x="1065" y="1363"/>
                    <a:pt x="1065" y="1363"/>
                    <a:pt x="1065" y="1363"/>
                  </a:cubicBezTo>
                  <a:cubicBezTo>
                    <a:pt x="1152" y="1363"/>
                    <a:pt x="1152" y="1363"/>
                    <a:pt x="1152" y="1363"/>
                  </a:cubicBezTo>
                  <a:lnTo>
                    <a:pt x="1152" y="1276"/>
                  </a:lnTo>
                  <a:close/>
                  <a:moveTo>
                    <a:pt x="282" y="824"/>
                  </a:moveTo>
                  <a:cubicBezTo>
                    <a:pt x="195" y="824"/>
                    <a:pt x="195" y="824"/>
                    <a:pt x="195" y="824"/>
                  </a:cubicBezTo>
                  <a:cubicBezTo>
                    <a:pt x="195" y="911"/>
                    <a:pt x="195" y="911"/>
                    <a:pt x="195" y="911"/>
                  </a:cubicBezTo>
                  <a:cubicBezTo>
                    <a:pt x="282" y="911"/>
                    <a:pt x="282" y="911"/>
                    <a:pt x="282" y="911"/>
                  </a:cubicBezTo>
                  <a:lnTo>
                    <a:pt x="282" y="824"/>
                  </a:lnTo>
                  <a:close/>
                  <a:moveTo>
                    <a:pt x="282" y="1050"/>
                  </a:moveTo>
                  <a:cubicBezTo>
                    <a:pt x="195" y="1050"/>
                    <a:pt x="195" y="1050"/>
                    <a:pt x="195" y="1050"/>
                  </a:cubicBezTo>
                  <a:cubicBezTo>
                    <a:pt x="195" y="1137"/>
                    <a:pt x="195" y="1137"/>
                    <a:pt x="195" y="1137"/>
                  </a:cubicBezTo>
                  <a:cubicBezTo>
                    <a:pt x="282" y="1137"/>
                    <a:pt x="282" y="1137"/>
                    <a:pt x="282" y="1137"/>
                  </a:cubicBezTo>
                  <a:lnTo>
                    <a:pt x="282" y="1050"/>
                  </a:lnTo>
                  <a:close/>
                  <a:moveTo>
                    <a:pt x="282" y="1276"/>
                  </a:moveTo>
                  <a:cubicBezTo>
                    <a:pt x="195" y="1276"/>
                    <a:pt x="195" y="1276"/>
                    <a:pt x="195" y="1276"/>
                  </a:cubicBezTo>
                  <a:cubicBezTo>
                    <a:pt x="195" y="1363"/>
                    <a:pt x="195" y="1363"/>
                    <a:pt x="195" y="1363"/>
                  </a:cubicBezTo>
                  <a:cubicBezTo>
                    <a:pt x="282" y="1363"/>
                    <a:pt x="282" y="1363"/>
                    <a:pt x="282" y="1363"/>
                  </a:cubicBezTo>
                  <a:lnTo>
                    <a:pt x="282" y="1276"/>
                  </a:lnTo>
                  <a:close/>
                  <a:moveTo>
                    <a:pt x="524" y="824"/>
                  </a:moveTo>
                  <a:cubicBezTo>
                    <a:pt x="437" y="824"/>
                    <a:pt x="437" y="824"/>
                    <a:pt x="437" y="824"/>
                  </a:cubicBezTo>
                  <a:cubicBezTo>
                    <a:pt x="437" y="911"/>
                    <a:pt x="437" y="911"/>
                    <a:pt x="437" y="911"/>
                  </a:cubicBezTo>
                  <a:cubicBezTo>
                    <a:pt x="524" y="911"/>
                    <a:pt x="524" y="911"/>
                    <a:pt x="524" y="911"/>
                  </a:cubicBezTo>
                  <a:lnTo>
                    <a:pt x="524" y="824"/>
                  </a:lnTo>
                  <a:close/>
                  <a:moveTo>
                    <a:pt x="524" y="1050"/>
                  </a:moveTo>
                  <a:cubicBezTo>
                    <a:pt x="437" y="1050"/>
                    <a:pt x="437" y="1050"/>
                    <a:pt x="437" y="1050"/>
                  </a:cubicBezTo>
                  <a:cubicBezTo>
                    <a:pt x="437" y="1137"/>
                    <a:pt x="437" y="1137"/>
                    <a:pt x="437" y="1137"/>
                  </a:cubicBezTo>
                  <a:cubicBezTo>
                    <a:pt x="524" y="1137"/>
                    <a:pt x="524" y="1137"/>
                    <a:pt x="524" y="1137"/>
                  </a:cubicBezTo>
                  <a:lnTo>
                    <a:pt x="524" y="1050"/>
                  </a:lnTo>
                  <a:close/>
                  <a:moveTo>
                    <a:pt x="524" y="1276"/>
                  </a:moveTo>
                  <a:cubicBezTo>
                    <a:pt x="437" y="1276"/>
                    <a:pt x="437" y="1276"/>
                    <a:pt x="437" y="1276"/>
                  </a:cubicBezTo>
                  <a:cubicBezTo>
                    <a:pt x="437" y="1363"/>
                    <a:pt x="437" y="1363"/>
                    <a:pt x="437" y="1363"/>
                  </a:cubicBezTo>
                  <a:cubicBezTo>
                    <a:pt x="524" y="1363"/>
                    <a:pt x="524" y="1363"/>
                    <a:pt x="524" y="1363"/>
                  </a:cubicBezTo>
                  <a:lnTo>
                    <a:pt x="524" y="1276"/>
                  </a:lnTo>
                  <a:close/>
                  <a:moveTo>
                    <a:pt x="195" y="1589"/>
                  </a:moveTo>
                  <a:cubicBezTo>
                    <a:pt x="282" y="1589"/>
                    <a:pt x="282" y="1589"/>
                    <a:pt x="282" y="1589"/>
                  </a:cubicBezTo>
                  <a:cubicBezTo>
                    <a:pt x="282" y="1502"/>
                    <a:pt x="282" y="1502"/>
                    <a:pt x="282" y="1502"/>
                  </a:cubicBezTo>
                  <a:cubicBezTo>
                    <a:pt x="195" y="1502"/>
                    <a:pt x="195" y="1502"/>
                    <a:pt x="195" y="1502"/>
                  </a:cubicBezTo>
                  <a:lnTo>
                    <a:pt x="195" y="1589"/>
                  </a:lnTo>
                  <a:close/>
                  <a:moveTo>
                    <a:pt x="437" y="1589"/>
                  </a:moveTo>
                  <a:cubicBezTo>
                    <a:pt x="524" y="1589"/>
                    <a:pt x="524" y="1589"/>
                    <a:pt x="524" y="1589"/>
                  </a:cubicBezTo>
                  <a:cubicBezTo>
                    <a:pt x="524" y="1502"/>
                    <a:pt x="524" y="1502"/>
                    <a:pt x="524" y="1502"/>
                  </a:cubicBezTo>
                  <a:cubicBezTo>
                    <a:pt x="437" y="1502"/>
                    <a:pt x="437" y="1502"/>
                    <a:pt x="437" y="1502"/>
                  </a:cubicBezTo>
                  <a:lnTo>
                    <a:pt x="437" y="1589"/>
                  </a:lnTo>
                  <a:close/>
                </a:path>
              </a:pathLst>
            </a:custGeom>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89642" tIns="44821" rIns="89642" bIns="44821" numCol="1" anchor="t" anchorCtr="0" compatLnSpc="1">
              <a:prstTxWarp prst="textNoShape">
                <a:avLst/>
              </a:prstTxWarp>
            </a:bodyPr>
            <a:lstStyle/>
            <a:p>
              <a:endParaRPr lang="en-US" sz="1765" dirty="0"/>
            </a:p>
          </p:txBody>
        </p:sp>
        <p:sp>
          <p:nvSpPr>
            <p:cNvPr id="65" name="Freeform 13"/>
            <p:cNvSpPr>
              <a:spLocks noChangeAspect="1" noEditPoints="1"/>
            </p:cNvSpPr>
            <p:nvPr/>
          </p:nvSpPr>
          <p:spPr bwMode="auto">
            <a:xfrm>
              <a:off x="571423" y="3830368"/>
              <a:ext cx="490537" cy="339726"/>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88">
                  <a:moveTo>
                    <a:pt x="28" y="88"/>
                  </a:moveTo>
                  <a:cubicBezTo>
                    <a:pt x="94" y="88"/>
                    <a:pt x="94" y="88"/>
                    <a:pt x="94" y="88"/>
                  </a:cubicBezTo>
                  <a:cubicBezTo>
                    <a:pt x="113" y="88"/>
                    <a:pt x="128" y="73"/>
                    <a:pt x="128" y="54"/>
                  </a:cubicBezTo>
                  <a:cubicBezTo>
                    <a:pt x="128" y="36"/>
                    <a:pt x="114" y="21"/>
                    <a:pt x="96" y="20"/>
                  </a:cubicBezTo>
                  <a:cubicBezTo>
                    <a:pt x="90" y="8"/>
                    <a:pt x="78" y="0"/>
                    <a:pt x="64" y="0"/>
                  </a:cubicBezTo>
                  <a:cubicBezTo>
                    <a:pt x="46" y="0"/>
                    <a:pt x="30" y="14"/>
                    <a:pt x="28" y="32"/>
                  </a:cubicBezTo>
                  <a:cubicBezTo>
                    <a:pt x="28" y="32"/>
                    <a:pt x="28" y="32"/>
                    <a:pt x="28" y="32"/>
                  </a:cubicBezTo>
                  <a:cubicBezTo>
                    <a:pt x="13" y="32"/>
                    <a:pt x="0" y="45"/>
                    <a:pt x="0" y="60"/>
                  </a:cubicBezTo>
                  <a:cubicBezTo>
                    <a:pt x="0" y="76"/>
                    <a:pt x="13" y="88"/>
                    <a:pt x="28" y="88"/>
                  </a:cubicBezTo>
                  <a:close/>
                  <a:moveTo>
                    <a:pt x="28" y="40"/>
                  </a:moveTo>
                  <a:cubicBezTo>
                    <a:pt x="29" y="40"/>
                    <a:pt x="30" y="40"/>
                    <a:pt x="31" y="41"/>
                  </a:cubicBezTo>
                  <a:cubicBezTo>
                    <a:pt x="36" y="41"/>
                    <a:pt x="36" y="41"/>
                    <a:pt x="36" y="41"/>
                  </a:cubicBezTo>
                  <a:cubicBezTo>
                    <a:pt x="36" y="36"/>
                    <a:pt x="36" y="36"/>
                    <a:pt x="36" y="36"/>
                  </a:cubicBezTo>
                  <a:cubicBezTo>
                    <a:pt x="36" y="21"/>
                    <a:pt x="49" y="8"/>
                    <a:pt x="64" y="8"/>
                  </a:cubicBezTo>
                  <a:cubicBezTo>
                    <a:pt x="76" y="8"/>
                    <a:pt x="86"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path>
              </a:pathLst>
            </a:custGeom>
            <a:solidFill>
              <a:schemeClr val="tx2"/>
            </a:solidFill>
            <a:ln>
              <a:solidFill>
                <a:schemeClr val="tx2"/>
              </a:solidFill>
            </a:ln>
          </p:spPr>
          <p:txBody>
            <a:bodyPr vert="horz" wrap="square" lIns="89642" tIns="44821" rIns="89642" bIns="44821" numCol="1" anchor="t" anchorCtr="0" compatLnSpc="1">
              <a:prstTxWarp prst="textNoShape">
                <a:avLst/>
              </a:prstTxWarp>
            </a:bodyPr>
            <a:lstStyle/>
            <a:p>
              <a:endParaRPr lang="en-US" sz="1765" dirty="0">
                <a:gradFill>
                  <a:gsLst>
                    <a:gs pos="74107">
                      <a:srgbClr val="D83B01"/>
                    </a:gs>
                    <a:gs pos="52679">
                      <a:srgbClr val="D83B01"/>
                    </a:gs>
                  </a:gsLst>
                </a:gradFill>
              </a:endParaRPr>
            </a:p>
          </p:txBody>
        </p:sp>
      </p:grpSp>
    </p:spTree>
    <p:extLst>
      <p:ext uri="{BB962C8B-B14F-4D97-AF65-F5344CB8AC3E}">
        <p14:creationId xmlns:p14="http://schemas.microsoft.com/office/powerpoint/2010/main" val="40803790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800" fill="hold"/>
                                        <p:tgtEl>
                                          <p:spTgt spid="14"/>
                                        </p:tgtEl>
                                        <p:attrNameLst>
                                          <p:attrName>ppt_x</p:attrName>
                                        </p:attrNameLst>
                                      </p:cBhvr>
                                      <p:tavLst>
                                        <p:tav tm="0">
                                          <p:val>
                                            <p:strVal val="1+#ppt_w/2"/>
                                          </p:val>
                                        </p:tav>
                                        <p:tav tm="100000">
                                          <p:val>
                                            <p:strVal val="#ppt_x"/>
                                          </p:val>
                                        </p:tav>
                                      </p:tavLst>
                                    </p:anim>
                                    <p:anim calcmode="lin" valueType="num">
                                      <p:cBhvr additive="base">
                                        <p:cTn id="8" dur="8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322" y="2632443"/>
            <a:ext cx="11429357" cy="1619252"/>
            <a:chOff x="564835" y="2632443"/>
            <a:chExt cx="11429357" cy="1619252"/>
          </a:xfrm>
        </p:grpSpPr>
        <p:sp>
          <p:nvSpPr>
            <p:cNvPr id="4" name="Rectangle 3"/>
            <p:cNvSpPr/>
            <p:nvPr/>
          </p:nvSpPr>
          <p:spPr bwMode="auto">
            <a:xfrm>
              <a:off x="8177841" y="2692400"/>
              <a:ext cx="3816351"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5400" dirty="0">
                  <a:gradFill>
                    <a:gsLst>
                      <a:gs pos="0">
                        <a:srgbClr val="FFFFFF"/>
                      </a:gs>
                      <a:gs pos="100000">
                        <a:srgbClr val="FFFFFF"/>
                      </a:gs>
                    </a:gsLst>
                    <a:lin ang="5400000" scaled="0"/>
                  </a:gradFill>
                  <a:ea typeface="Segoe UI" pitchFamily="34" charset="0"/>
                  <a:cs typeface="Segoe UI" pitchFamily="34" charset="0"/>
                </a:rPr>
                <a:t>Docker</a:t>
              </a:r>
            </a:p>
          </p:txBody>
        </p:sp>
        <p:grpSp>
          <p:nvGrpSpPr>
            <p:cNvPr id="6" name="Group 5"/>
            <p:cNvGrpSpPr/>
            <p:nvPr/>
          </p:nvGrpSpPr>
          <p:grpSpPr>
            <a:xfrm>
              <a:off x="564835" y="2632443"/>
              <a:ext cx="11062330" cy="1619252"/>
              <a:chOff x="457200" y="2632443"/>
              <a:chExt cx="11062330" cy="1619252"/>
            </a:xfrm>
          </p:grpSpPr>
          <p:sp>
            <p:nvSpPr>
              <p:cNvPr id="2" name="TextBox 1"/>
              <p:cNvSpPr txBox="1"/>
              <p:nvPr/>
            </p:nvSpPr>
            <p:spPr>
              <a:xfrm>
                <a:off x="457200" y="2632443"/>
                <a:ext cx="5196203" cy="1619252"/>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9600" kern="0" dirty="0">
                    <a:gradFill>
                      <a:gsLst>
                        <a:gs pos="2917">
                          <a:srgbClr val="FFFFFF"/>
                        </a:gs>
                        <a:gs pos="30000">
                          <a:srgbClr val="FFFFFF"/>
                        </a:gs>
                      </a:gsLst>
                      <a:lin ang="5400000" scaled="0"/>
                    </a:gradFill>
                    <a:latin typeface="Segoe UI Light"/>
                  </a:rPr>
                  <a:t>Microsoft</a:t>
                </a:r>
              </a:p>
            </p:txBody>
          </p:sp>
          <p:sp>
            <p:nvSpPr>
              <p:cNvPr id="3" name="Heart 2"/>
              <p:cNvSpPr/>
              <p:nvPr/>
            </p:nvSpPr>
            <p:spPr bwMode="auto">
              <a:xfrm>
                <a:off x="5780911" y="2756637"/>
                <a:ext cx="1568743" cy="1344637"/>
              </a:xfrm>
              <a:prstGeom prst="heart">
                <a:avLst/>
              </a:prstGeom>
              <a:solidFill>
                <a:srgbClr val="E8112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solidFill>
                    <a:srgbClr val="FF0000"/>
                  </a:solidFill>
                </a:endParaRPr>
              </a:p>
            </p:txBody>
          </p:sp>
          <p:sp>
            <p:nvSpPr>
              <p:cNvPr id="5" name="Rectangle 4"/>
              <p:cNvSpPr/>
              <p:nvPr/>
            </p:nvSpPr>
            <p:spPr bwMode="auto">
              <a:xfrm>
                <a:off x="7589838" y="2692356"/>
                <a:ext cx="3929692"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9600" dirty="0">
                    <a:gradFill>
                      <a:gsLst>
                        <a:gs pos="0">
                          <a:srgbClr val="FFFFFF"/>
                        </a:gs>
                        <a:gs pos="100000">
                          <a:srgbClr val="FFFFFF"/>
                        </a:gs>
                      </a:gsLst>
                      <a:lin ang="5400000" scaled="0"/>
                    </a:gradFill>
                    <a:latin typeface="+mj-lt"/>
                    <a:ea typeface="Segoe UI" pitchFamily="34" charset="0"/>
                    <a:cs typeface="Segoe UI" pitchFamily="34" charset="0"/>
                  </a:rPr>
                  <a:t>OSS</a:t>
                </a:r>
              </a:p>
            </p:txBody>
          </p:sp>
        </p:grpSp>
      </p:grpSp>
    </p:spTree>
    <p:extLst>
      <p:ext uri="{BB962C8B-B14F-4D97-AF65-F5344CB8AC3E}">
        <p14:creationId xmlns:p14="http://schemas.microsoft.com/office/powerpoint/2010/main" val="42266443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1" name="Group 30"/>
          <p:cNvGrpSpPr/>
          <p:nvPr/>
        </p:nvGrpSpPr>
        <p:grpSpPr>
          <a:xfrm>
            <a:off x="418643" y="2282872"/>
            <a:ext cx="11506437" cy="3387058"/>
            <a:chOff x="622459" y="2171556"/>
            <a:chExt cx="11081400" cy="3457352"/>
          </a:xfrm>
        </p:grpSpPr>
        <p:cxnSp>
          <p:nvCxnSpPr>
            <p:cNvPr id="123" name="Straight Connector 122"/>
            <p:cNvCxnSpPr/>
            <p:nvPr/>
          </p:nvCxnSpPr>
          <p:spPr>
            <a:xfrm>
              <a:off x="622459" y="2171556"/>
              <a:ext cx="110814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4" name="Straight Connector 123"/>
            <p:cNvCxnSpPr/>
            <p:nvPr/>
          </p:nvCxnSpPr>
          <p:spPr>
            <a:xfrm>
              <a:off x="622459" y="3010094"/>
              <a:ext cx="110814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5" name="Straight Connector 124"/>
            <p:cNvCxnSpPr/>
            <p:nvPr/>
          </p:nvCxnSpPr>
          <p:spPr>
            <a:xfrm>
              <a:off x="622459" y="3772402"/>
              <a:ext cx="110814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6" name="Straight Connector 125"/>
            <p:cNvCxnSpPr/>
            <p:nvPr/>
          </p:nvCxnSpPr>
          <p:spPr>
            <a:xfrm>
              <a:off x="622459" y="5628908"/>
              <a:ext cx="110814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7" name="Straight Connector 126"/>
            <p:cNvCxnSpPr/>
            <p:nvPr/>
          </p:nvCxnSpPr>
          <p:spPr>
            <a:xfrm>
              <a:off x="622459" y="4740510"/>
              <a:ext cx="110814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pic>
        <p:nvPicPr>
          <p:cNvPr id="103" name="Picture 10" descr="https://encrypted-tbn3.gstatic.com/images?q=tbn:ANd9GcQgAB8I4GUYPGAuHqEufTpFML_JWZior9mwUJP3P5Tro4I_bcL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78306" y="3285998"/>
            <a:ext cx="534540" cy="513925"/>
          </a:xfrm>
          <a:prstGeom prst="rect">
            <a:avLst/>
          </a:prstGeom>
          <a:extLst>
            <a:ext uri="{909E8E84-426E-40DD-AFC4-6F175D3DCCD1}">
              <a14:hiddenFill xmlns:a14="http://schemas.microsoft.com/office/drawing/2010/main">
                <a:solidFill>
                  <a:srgbClr val="FFFFFF"/>
                </a:solidFill>
              </a14:hiddenFill>
            </a:ext>
          </a:extLst>
        </p:spPr>
      </p:pic>
      <p:pic>
        <p:nvPicPr>
          <p:cNvPr id="104" name="Picture 10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81293" y="3276909"/>
            <a:ext cx="733389" cy="523015"/>
          </a:xfrm>
          <a:prstGeom prst="rect">
            <a:avLst/>
          </a:prstGeom>
        </p:spPr>
      </p:pic>
      <p:grpSp>
        <p:nvGrpSpPr>
          <p:cNvPr id="105" name="Group 104"/>
          <p:cNvGrpSpPr/>
          <p:nvPr/>
        </p:nvGrpSpPr>
        <p:grpSpPr>
          <a:xfrm>
            <a:off x="4537212" y="3242277"/>
            <a:ext cx="487127" cy="557646"/>
            <a:chOff x="11227523" y="2315027"/>
            <a:chExt cx="565700" cy="647594"/>
          </a:xfrm>
        </p:grpSpPr>
        <p:pic>
          <p:nvPicPr>
            <p:cNvPr id="106" name="Picture 10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1227523" y="2315027"/>
              <a:ext cx="563134" cy="485323"/>
            </a:xfrm>
            <a:prstGeom prst="rect">
              <a:avLst/>
            </a:prstGeom>
          </p:spPr>
        </p:pic>
        <p:pic>
          <p:nvPicPr>
            <p:cNvPr id="107" name="Picture 10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1230089" y="2784475"/>
              <a:ext cx="563134" cy="178146"/>
            </a:xfrm>
            <a:prstGeom prst="rect">
              <a:avLst/>
            </a:prstGeom>
          </p:spPr>
        </p:pic>
      </p:grpSp>
      <p:sp>
        <p:nvSpPr>
          <p:cNvPr id="129" name="TextBox 128"/>
          <p:cNvSpPr txBox="1"/>
          <p:nvPr/>
        </p:nvSpPr>
        <p:spPr>
          <a:xfrm>
            <a:off x="318653" y="3314589"/>
            <a:ext cx="1813156" cy="343443"/>
          </a:xfrm>
          <a:prstGeom prst="rect">
            <a:avLst/>
          </a:prstGeom>
          <a:noFill/>
        </p:spPr>
        <p:txBody>
          <a:bodyPr wrap="square" rtlCol="0">
            <a:spAutoFit/>
          </a:bodyPr>
          <a:lstStyle/>
          <a:p>
            <a:pPr defTabSz="913250">
              <a:defRPr/>
            </a:pPr>
            <a:r>
              <a:rPr lang="en-US" sz="1600" b="1" dirty="0">
                <a:solidFill>
                  <a:srgbClr val="505050">
                    <a:lumMod val="50000"/>
                  </a:srgbClr>
                </a:solidFill>
                <a:latin typeface="Segoe UI Light"/>
              </a:rPr>
              <a:t>Applications</a:t>
            </a:r>
          </a:p>
        </p:txBody>
      </p:sp>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114254" y="1618620"/>
            <a:ext cx="1589797" cy="473153"/>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647984" y="1657023"/>
            <a:ext cx="1438273" cy="389156"/>
          </a:xfrm>
          <a:prstGeom prst="rect">
            <a:avLst/>
          </a:prstGeom>
        </p:spPr>
      </p:pic>
      <p:pic>
        <p:nvPicPr>
          <p:cNvPr id="100" name="Picture 7"/>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266652" y="1534432"/>
            <a:ext cx="325013" cy="53038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Picture 14"/>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709648" y="1546535"/>
            <a:ext cx="438555" cy="5130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 name="TextBox 129"/>
          <p:cNvSpPr txBox="1"/>
          <p:nvPr/>
        </p:nvSpPr>
        <p:spPr>
          <a:xfrm>
            <a:off x="6980617" y="1669860"/>
            <a:ext cx="1567236" cy="331899"/>
          </a:xfrm>
          <a:prstGeom prst="rect">
            <a:avLst/>
          </a:prstGeom>
          <a:noFill/>
        </p:spPr>
        <p:txBody>
          <a:bodyPr wrap="square" rtlCol="0">
            <a:spAutoFit/>
          </a:bodyPr>
          <a:lstStyle/>
          <a:p>
            <a:pPr defTabSz="913250">
              <a:defRPr/>
            </a:pPr>
            <a:r>
              <a:rPr lang="en-US" sz="1568" b="1" dirty="0">
                <a:solidFill>
                  <a:srgbClr val="000000"/>
                </a:solidFill>
                <a:latin typeface="Segoe UI Light"/>
              </a:rPr>
              <a:t>Clients </a:t>
            </a:r>
          </a:p>
        </p:txBody>
      </p:sp>
      <p:sp>
        <p:nvSpPr>
          <p:cNvPr id="70" name="TextBox 69"/>
          <p:cNvSpPr txBox="1"/>
          <p:nvPr/>
        </p:nvSpPr>
        <p:spPr>
          <a:xfrm>
            <a:off x="318653" y="5967620"/>
            <a:ext cx="1454533" cy="343443"/>
          </a:xfrm>
          <a:prstGeom prst="rect">
            <a:avLst/>
          </a:prstGeom>
          <a:noFill/>
        </p:spPr>
        <p:txBody>
          <a:bodyPr wrap="square" rtlCol="0">
            <a:spAutoFit/>
          </a:bodyPr>
          <a:lstStyle/>
          <a:p>
            <a:pPr defTabSz="913250">
              <a:defRPr/>
            </a:pPr>
            <a:r>
              <a:rPr lang="en-US" sz="1600" b="1" dirty="0">
                <a:solidFill>
                  <a:srgbClr val="505050">
                    <a:lumMod val="50000"/>
                  </a:srgbClr>
                </a:solidFill>
                <a:latin typeface="Segoe UI Light"/>
              </a:rPr>
              <a:t>Infrastructure</a:t>
            </a:r>
          </a:p>
        </p:txBody>
      </p:sp>
      <p:sp>
        <p:nvSpPr>
          <p:cNvPr id="132" name="TextBox 131"/>
          <p:cNvSpPr txBox="1"/>
          <p:nvPr/>
        </p:nvSpPr>
        <p:spPr>
          <a:xfrm>
            <a:off x="318653" y="2569536"/>
            <a:ext cx="1508667" cy="343443"/>
          </a:xfrm>
          <a:prstGeom prst="rect">
            <a:avLst/>
          </a:prstGeom>
          <a:noFill/>
        </p:spPr>
        <p:txBody>
          <a:bodyPr wrap="square" rtlCol="0">
            <a:spAutoFit/>
          </a:bodyPr>
          <a:lstStyle/>
          <a:p>
            <a:pPr defTabSz="913250">
              <a:defRPr/>
            </a:pPr>
            <a:r>
              <a:rPr lang="en-US" sz="1600" b="1" dirty="0">
                <a:solidFill>
                  <a:srgbClr val="505050">
                    <a:lumMod val="50000"/>
                  </a:srgbClr>
                </a:solidFill>
                <a:latin typeface="Segoe UI Light"/>
              </a:rPr>
              <a:t>Management</a:t>
            </a:r>
          </a:p>
        </p:txBody>
      </p:sp>
      <p:pic>
        <p:nvPicPr>
          <p:cNvPr id="11" name="Picture 10"/>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107823" y="2262767"/>
            <a:ext cx="1673855" cy="781624"/>
          </a:xfrm>
          <a:prstGeom prst="rect">
            <a:avLst/>
          </a:prstGeom>
        </p:spPr>
      </p:pic>
      <p:pic>
        <p:nvPicPr>
          <p:cNvPr id="12" name="Picture 11"/>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295710" y="2335505"/>
            <a:ext cx="714618" cy="702229"/>
          </a:xfrm>
          <a:prstGeom prst="rect">
            <a:avLst/>
          </a:prstGeom>
        </p:spPr>
      </p:pic>
      <p:pic>
        <p:nvPicPr>
          <p:cNvPr id="13" name="Picture 12"/>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819105" y="2412129"/>
            <a:ext cx="778972" cy="615870"/>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5724374" y="2414056"/>
            <a:ext cx="992773" cy="621476"/>
          </a:xfrm>
          <a:prstGeom prst="rect">
            <a:avLst/>
          </a:prstGeom>
        </p:spPr>
      </p:pic>
      <p:pic>
        <p:nvPicPr>
          <p:cNvPr id="20" name="Picture 19"/>
          <p:cNvPicPr>
            <a:picLocks noChangeAspect="1"/>
          </p:cNvPicPr>
          <p:nvPr/>
        </p:nvPicPr>
        <p:blipFill>
          <a:blip r:embed="rId15"/>
          <a:stretch>
            <a:fillRect/>
          </a:stretch>
        </p:blipFill>
        <p:spPr>
          <a:xfrm>
            <a:off x="7646959" y="4957488"/>
            <a:ext cx="1044962" cy="510606"/>
          </a:xfrm>
          <a:prstGeom prst="rect">
            <a:avLst/>
          </a:prstGeom>
        </p:spPr>
      </p:pic>
      <p:pic>
        <p:nvPicPr>
          <p:cNvPr id="21" name="Picture 20"/>
          <p:cNvPicPr>
            <a:picLocks noChangeAspect="1"/>
          </p:cNvPicPr>
          <p:nvPr/>
        </p:nvPicPr>
        <p:blipFill>
          <a:blip r:embed="rId16"/>
          <a:stretch>
            <a:fillRect/>
          </a:stretch>
        </p:blipFill>
        <p:spPr>
          <a:xfrm>
            <a:off x="8855430" y="5098102"/>
            <a:ext cx="985050" cy="302576"/>
          </a:xfrm>
          <a:prstGeom prst="rect">
            <a:avLst/>
          </a:prstGeom>
        </p:spPr>
      </p:pic>
      <p:pic>
        <p:nvPicPr>
          <p:cNvPr id="19" name="Picture 18"/>
          <p:cNvPicPr>
            <a:picLocks noChangeAspect="1"/>
          </p:cNvPicPr>
          <p:nvPr/>
        </p:nvPicPr>
        <p:blipFill>
          <a:blip r:embed="rId17"/>
          <a:stretch>
            <a:fillRect/>
          </a:stretch>
        </p:blipFill>
        <p:spPr>
          <a:xfrm>
            <a:off x="5215314" y="5039037"/>
            <a:ext cx="1329583" cy="347505"/>
          </a:xfrm>
          <a:prstGeom prst="rect">
            <a:avLst/>
          </a:prstGeom>
        </p:spPr>
      </p:pic>
      <p:sp>
        <p:nvSpPr>
          <p:cNvPr id="131" name="TextBox 130"/>
          <p:cNvSpPr txBox="1"/>
          <p:nvPr/>
        </p:nvSpPr>
        <p:spPr>
          <a:xfrm>
            <a:off x="318653" y="4974446"/>
            <a:ext cx="1813156" cy="594566"/>
          </a:xfrm>
          <a:prstGeom prst="rect">
            <a:avLst/>
          </a:prstGeom>
          <a:noFill/>
        </p:spPr>
        <p:txBody>
          <a:bodyPr wrap="square" rtlCol="0">
            <a:spAutoFit/>
          </a:bodyPr>
          <a:lstStyle/>
          <a:p>
            <a:pPr defTabSz="913250">
              <a:defRPr/>
            </a:pPr>
            <a:r>
              <a:rPr lang="en-US" sz="1600" b="1" dirty="0">
                <a:solidFill>
                  <a:srgbClr val="505050">
                    <a:lumMod val="50000"/>
                  </a:srgbClr>
                </a:solidFill>
                <a:latin typeface="Segoe UI Light"/>
              </a:rPr>
              <a:t>Databases &amp;</a:t>
            </a:r>
          </a:p>
          <a:p>
            <a:pPr defTabSz="913250">
              <a:defRPr/>
            </a:pPr>
            <a:r>
              <a:rPr lang="en-US" sz="1600" b="1" dirty="0">
                <a:solidFill>
                  <a:srgbClr val="505050">
                    <a:lumMod val="50000"/>
                  </a:srgbClr>
                </a:solidFill>
                <a:latin typeface="Segoe UI Light"/>
              </a:rPr>
              <a:t>Middleware</a:t>
            </a:r>
          </a:p>
        </p:txBody>
      </p:sp>
      <p:pic>
        <p:nvPicPr>
          <p:cNvPr id="10" name="Picture 9"/>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3784478" y="5044874"/>
            <a:ext cx="1071646" cy="357416"/>
          </a:xfrm>
          <a:prstGeom prst="rect">
            <a:avLst/>
          </a:prstGeom>
        </p:spPr>
      </p:pic>
      <p:pic>
        <p:nvPicPr>
          <p:cNvPr id="119" name="Picture 118"/>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3550095" y="4295215"/>
            <a:ext cx="769495" cy="214750"/>
          </a:xfrm>
          <a:prstGeom prst="rect">
            <a:avLst/>
          </a:prstGeom>
        </p:spPr>
      </p:pic>
      <p:sp>
        <p:nvSpPr>
          <p:cNvPr id="128" name="TextBox 127"/>
          <p:cNvSpPr txBox="1"/>
          <p:nvPr/>
        </p:nvSpPr>
        <p:spPr>
          <a:xfrm>
            <a:off x="318653" y="4044310"/>
            <a:ext cx="1813156" cy="594566"/>
          </a:xfrm>
          <a:prstGeom prst="rect">
            <a:avLst/>
          </a:prstGeom>
          <a:noFill/>
        </p:spPr>
        <p:txBody>
          <a:bodyPr wrap="square" rtlCol="0">
            <a:spAutoFit/>
          </a:bodyPr>
          <a:lstStyle/>
          <a:p>
            <a:pPr defTabSz="913250">
              <a:defRPr/>
            </a:pPr>
            <a:r>
              <a:rPr lang="en-US" sz="1600" b="1" dirty="0">
                <a:solidFill>
                  <a:srgbClr val="505050">
                    <a:lumMod val="50000"/>
                  </a:srgbClr>
                </a:solidFill>
                <a:latin typeface="Segoe UI Light"/>
              </a:rPr>
              <a:t>App Frameworks</a:t>
            </a:r>
          </a:p>
          <a:p>
            <a:pPr defTabSz="913250">
              <a:defRPr/>
            </a:pPr>
            <a:r>
              <a:rPr lang="en-US" sz="1600" b="1" dirty="0">
                <a:solidFill>
                  <a:srgbClr val="505050">
                    <a:lumMod val="50000"/>
                  </a:srgbClr>
                </a:solidFill>
                <a:latin typeface="Segoe UI Light"/>
              </a:rPr>
              <a:t>&amp; Tools</a:t>
            </a:r>
          </a:p>
        </p:txBody>
      </p:sp>
      <p:pic>
        <p:nvPicPr>
          <p:cNvPr id="2" name="Picture 1"/>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6393552" y="4137399"/>
            <a:ext cx="399456" cy="458530"/>
          </a:xfrm>
          <a:prstGeom prst="rect">
            <a:avLst/>
          </a:prstGeom>
        </p:spPr>
      </p:pic>
      <p:pic>
        <p:nvPicPr>
          <p:cNvPr id="84" name="Picture 83"/>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8661738" y="4204471"/>
            <a:ext cx="1335385" cy="312537"/>
          </a:xfrm>
          <a:prstGeom prst="rect">
            <a:avLst/>
          </a:prstGeom>
        </p:spPr>
      </p:pic>
      <p:pic>
        <p:nvPicPr>
          <p:cNvPr id="81" name="Picture 80"/>
          <p:cNvPicPr>
            <a:picLocks noChangeAspect="1"/>
          </p:cNvPicPr>
          <p:nvPr/>
        </p:nvPicPr>
        <p:blipFill>
          <a:blip r:embed="rId22"/>
          <a:stretch>
            <a:fillRect/>
          </a:stretch>
        </p:blipFill>
        <p:spPr>
          <a:xfrm>
            <a:off x="7219109" y="4264191"/>
            <a:ext cx="1019241" cy="205055"/>
          </a:xfrm>
          <a:prstGeom prst="rect">
            <a:avLst/>
          </a:prstGeom>
        </p:spPr>
      </p:pic>
      <p:pic>
        <p:nvPicPr>
          <p:cNvPr id="88" name="Picture 87"/>
          <p:cNvPicPr>
            <a:picLocks noChangeAspect="1"/>
          </p:cNvPicPr>
          <p:nvPr/>
        </p:nvPicPr>
        <p:blipFill>
          <a:blip r:embed="rId23"/>
          <a:stretch>
            <a:fillRect/>
          </a:stretch>
        </p:blipFill>
        <p:spPr>
          <a:xfrm>
            <a:off x="10126137" y="5059683"/>
            <a:ext cx="444989" cy="454591"/>
          </a:xfrm>
          <a:prstGeom prst="rect">
            <a:avLst/>
          </a:prstGeom>
        </p:spPr>
      </p:pic>
      <p:pic>
        <p:nvPicPr>
          <p:cNvPr id="90" name="Picture 89"/>
          <p:cNvPicPr>
            <a:picLocks noChangeAspect="1"/>
          </p:cNvPicPr>
          <p:nvPr/>
        </p:nvPicPr>
        <p:blipFill>
          <a:blip r:embed="rId24"/>
          <a:stretch>
            <a:fillRect/>
          </a:stretch>
        </p:blipFill>
        <p:spPr>
          <a:xfrm>
            <a:off x="6835605" y="5096693"/>
            <a:ext cx="613115" cy="280416"/>
          </a:xfrm>
          <a:prstGeom prst="rect">
            <a:avLst/>
          </a:prstGeom>
        </p:spPr>
      </p:pic>
      <p:pic>
        <p:nvPicPr>
          <p:cNvPr id="93" name="Picture 92"/>
          <p:cNvPicPr>
            <a:picLocks noChangeAspect="1"/>
          </p:cNvPicPr>
          <p:nvPr/>
        </p:nvPicPr>
        <p:blipFill rotWithShape="1">
          <a:blip r:embed="rId25" cstate="hqprint">
            <a:extLst>
              <a:ext uri="{28A0092B-C50C-407E-A947-70E740481C1C}">
                <a14:useLocalDpi xmlns:a14="http://schemas.microsoft.com/office/drawing/2010/main"/>
              </a:ext>
            </a:extLst>
          </a:blip>
          <a:srcRect/>
          <a:stretch/>
        </p:blipFill>
        <p:spPr>
          <a:xfrm>
            <a:off x="10752176" y="5075555"/>
            <a:ext cx="957869" cy="392594"/>
          </a:xfrm>
          <a:prstGeom prst="rect">
            <a:avLst/>
          </a:prstGeom>
        </p:spPr>
      </p:pic>
      <p:pic>
        <p:nvPicPr>
          <p:cNvPr id="74" name="Picture 4" descr="https://tool.microsoftsca.com/Content/assets/clients/928527.png"/>
          <p:cNvPicPr>
            <a:picLocks noChangeAspect="1" noChangeArrowheads="1"/>
          </p:cNvPicPr>
          <p:nvPr/>
        </p:nvPicPr>
        <p:blipFill>
          <a:blip r:embed="rId26" cstate="print">
            <a:extLst>
              <a:ext uri="{28A0092B-C50C-407E-A947-70E740481C1C}">
                <a14:useLocalDpi xmlns:a14="http://schemas.microsoft.com/office/drawing/2010/main"/>
              </a:ext>
            </a:extLst>
          </a:blip>
          <a:srcRect/>
          <a:stretch>
            <a:fillRect/>
          </a:stretch>
        </p:blipFill>
        <p:spPr bwMode="auto">
          <a:xfrm>
            <a:off x="6677999" y="3240334"/>
            <a:ext cx="949421" cy="474711"/>
          </a:xfrm>
          <a:prstGeom prst="rect">
            <a:avLst/>
          </a:prstGeom>
          <a:extLst>
            <a:ext uri="{909E8E84-426E-40DD-AFC4-6F175D3DCCD1}">
              <a14:hiddenFill xmlns:a14="http://schemas.microsoft.com/office/drawing/2010/main">
                <a:solidFill>
                  <a:srgbClr val="FFFFFF"/>
                </a:solidFill>
              </a14:hiddenFill>
            </a:ext>
          </a:extLst>
        </p:spPr>
      </p:pic>
      <p:pic>
        <p:nvPicPr>
          <p:cNvPr id="75" name="Picture 2" descr="http://blog.cloudfoundry.com/wp-content/static/cfcom/assets/images/logocf300square.jpg"/>
          <p:cNvPicPr>
            <a:picLocks noChangeAspect="1" noChangeArrowheads="1"/>
          </p:cNvPicPr>
          <p:nvPr/>
        </p:nvPicPr>
        <p:blipFill>
          <a:blip r:embed="rId27" cstate="print">
            <a:extLst>
              <a:ext uri="{28A0092B-C50C-407E-A947-70E740481C1C}">
                <a14:useLocalDpi xmlns:a14="http://schemas.microsoft.com/office/drawing/2010/main"/>
              </a:ext>
            </a:extLst>
          </a:blip>
          <a:srcRect/>
          <a:stretch>
            <a:fillRect/>
          </a:stretch>
        </p:blipFill>
        <p:spPr bwMode="auto">
          <a:xfrm>
            <a:off x="9126146" y="3186128"/>
            <a:ext cx="597585" cy="597585"/>
          </a:xfrm>
          <a:prstGeom prst="rect">
            <a:avLst/>
          </a:prstGeom>
          <a:extLst>
            <a:ext uri="{909E8E84-426E-40DD-AFC4-6F175D3DCCD1}">
              <a14:hiddenFill xmlns:a14="http://schemas.microsoft.com/office/drawing/2010/main">
                <a:solidFill>
                  <a:srgbClr val="FFFFFF"/>
                </a:solidFill>
              </a14:hiddenFill>
            </a:ext>
          </a:extLst>
        </p:spPr>
      </p:pic>
      <p:pic>
        <p:nvPicPr>
          <p:cNvPr id="77" name="Picture 2" descr="http://plugins.netbeans.org/data/images/1418381717_Jekastic_logo.png"/>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7869940" y="3230718"/>
            <a:ext cx="1061089" cy="530543"/>
          </a:xfrm>
          <a:prstGeom prst="rect">
            <a:avLst/>
          </a:prstGeom>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29"/>
          <a:stretch>
            <a:fillRect/>
          </a:stretch>
        </p:blipFill>
        <p:spPr>
          <a:xfrm>
            <a:off x="6868458" y="2412131"/>
            <a:ext cx="569442" cy="606782"/>
          </a:xfrm>
          <a:prstGeom prst="rect">
            <a:avLst/>
          </a:prstGeom>
        </p:spPr>
      </p:pic>
      <p:pic>
        <p:nvPicPr>
          <p:cNvPr id="6" name="Picture 5"/>
          <p:cNvPicPr>
            <a:picLocks noChangeAspect="1"/>
          </p:cNvPicPr>
          <p:nvPr/>
        </p:nvPicPr>
        <p:blipFill>
          <a:blip r:embed="rId30"/>
          <a:stretch>
            <a:fillRect/>
          </a:stretch>
        </p:blipFill>
        <p:spPr>
          <a:xfrm>
            <a:off x="10114254" y="3298965"/>
            <a:ext cx="488885" cy="477645"/>
          </a:xfrm>
          <a:prstGeom prst="rect">
            <a:avLst/>
          </a:prstGeom>
        </p:spPr>
      </p:pic>
      <p:pic>
        <p:nvPicPr>
          <p:cNvPr id="16" name="Picture 15"/>
          <p:cNvPicPr>
            <a:picLocks noChangeAspect="1"/>
          </p:cNvPicPr>
          <p:nvPr/>
        </p:nvPicPr>
        <p:blipFill>
          <a:blip r:embed="rId31"/>
          <a:stretch>
            <a:fillRect/>
          </a:stretch>
        </p:blipFill>
        <p:spPr>
          <a:xfrm>
            <a:off x="11069719" y="3276090"/>
            <a:ext cx="494617" cy="501212"/>
          </a:xfrm>
          <a:prstGeom prst="rect">
            <a:avLst/>
          </a:prstGeom>
        </p:spPr>
      </p:pic>
      <p:pic>
        <p:nvPicPr>
          <p:cNvPr id="17" name="Picture 16"/>
          <p:cNvPicPr>
            <a:picLocks noChangeAspect="1"/>
          </p:cNvPicPr>
          <p:nvPr/>
        </p:nvPicPr>
        <p:blipFill>
          <a:blip r:embed="rId32"/>
          <a:stretch>
            <a:fillRect/>
          </a:stretch>
        </p:blipFill>
        <p:spPr>
          <a:xfrm>
            <a:off x="7578684" y="2442420"/>
            <a:ext cx="559963" cy="585130"/>
          </a:xfrm>
          <a:prstGeom prst="rect">
            <a:avLst/>
          </a:prstGeom>
        </p:spPr>
      </p:pic>
      <p:pic>
        <p:nvPicPr>
          <p:cNvPr id="83" name="Picture 82"/>
          <p:cNvPicPr>
            <a:picLocks noChangeAspect="1"/>
          </p:cNvPicPr>
          <p:nvPr/>
        </p:nvPicPr>
        <p:blipFill>
          <a:blip r:embed="rId33"/>
          <a:stretch>
            <a:fillRect/>
          </a:stretch>
        </p:blipFill>
        <p:spPr>
          <a:xfrm>
            <a:off x="7817079" y="5912652"/>
            <a:ext cx="1220406" cy="449109"/>
          </a:xfrm>
          <a:prstGeom prst="rect">
            <a:avLst/>
          </a:prstGeom>
        </p:spPr>
      </p:pic>
      <p:pic>
        <p:nvPicPr>
          <p:cNvPr id="111" name="Picture 110"/>
          <p:cNvPicPr>
            <a:picLocks noChangeAspect="1"/>
          </p:cNvPicPr>
          <p:nvPr/>
        </p:nvPicPr>
        <p:blipFill>
          <a:blip r:embed="rId34" cstate="print">
            <a:extLst>
              <a:ext uri="{28A0092B-C50C-407E-A947-70E740481C1C}">
                <a14:useLocalDpi xmlns:a14="http://schemas.microsoft.com/office/drawing/2010/main"/>
              </a:ext>
            </a:extLst>
          </a:blip>
          <a:stretch>
            <a:fillRect/>
          </a:stretch>
        </p:blipFill>
        <p:spPr>
          <a:xfrm>
            <a:off x="10476559" y="5940743"/>
            <a:ext cx="1278581" cy="434265"/>
          </a:xfrm>
          <a:prstGeom prst="rect">
            <a:avLst/>
          </a:prstGeom>
        </p:spPr>
      </p:pic>
      <p:pic>
        <p:nvPicPr>
          <p:cNvPr id="9" name="Picture 8"/>
          <p:cNvPicPr>
            <a:picLocks noChangeAspect="1"/>
          </p:cNvPicPr>
          <p:nvPr/>
        </p:nvPicPr>
        <p:blipFill rotWithShape="1">
          <a:blip r:embed="rId35" cstate="hqprint">
            <a:extLst>
              <a:ext uri="{28A0092B-C50C-407E-A947-70E740481C1C}">
                <a14:useLocalDpi xmlns:a14="http://schemas.microsoft.com/office/drawing/2010/main"/>
              </a:ext>
            </a:extLst>
          </a:blip>
          <a:srcRect/>
          <a:stretch/>
        </p:blipFill>
        <p:spPr>
          <a:xfrm>
            <a:off x="1584820" y="1553337"/>
            <a:ext cx="5330985" cy="678141"/>
          </a:xfrm>
          <a:prstGeom prst="rect">
            <a:avLst/>
          </a:prstGeom>
        </p:spPr>
      </p:pic>
      <p:sp>
        <p:nvSpPr>
          <p:cNvPr id="99" name="TextBox 98"/>
          <p:cNvSpPr txBox="1"/>
          <p:nvPr/>
        </p:nvSpPr>
        <p:spPr>
          <a:xfrm>
            <a:off x="318653" y="1741521"/>
            <a:ext cx="1813156" cy="343443"/>
          </a:xfrm>
          <a:prstGeom prst="rect">
            <a:avLst/>
          </a:prstGeom>
          <a:noFill/>
        </p:spPr>
        <p:txBody>
          <a:bodyPr wrap="square" rtlCol="0">
            <a:spAutoFit/>
          </a:bodyPr>
          <a:lstStyle/>
          <a:p>
            <a:pPr defTabSz="913250">
              <a:defRPr/>
            </a:pPr>
            <a:r>
              <a:rPr lang="en-US" sz="1600" b="1" dirty="0">
                <a:solidFill>
                  <a:srgbClr val="505050">
                    <a:lumMod val="50000"/>
                  </a:srgbClr>
                </a:solidFill>
                <a:latin typeface="Segoe UI Light"/>
              </a:rPr>
              <a:t>DevOps</a:t>
            </a:r>
          </a:p>
        </p:txBody>
      </p:sp>
      <p:sp>
        <p:nvSpPr>
          <p:cNvPr id="110" name="TextBox 109"/>
          <p:cNvSpPr txBox="1"/>
          <p:nvPr/>
        </p:nvSpPr>
        <p:spPr>
          <a:xfrm>
            <a:off x="5651872" y="3244591"/>
            <a:ext cx="1567236" cy="573280"/>
          </a:xfrm>
          <a:prstGeom prst="rect">
            <a:avLst/>
          </a:prstGeom>
          <a:noFill/>
        </p:spPr>
        <p:txBody>
          <a:bodyPr wrap="square" rtlCol="0">
            <a:spAutoFit/>
          </a:bodyPr>
          <a:lstStyle/>
          <a:p>
            <a:pPr defTabSz="913250">
              <a:defRPr/>
            </a:pPr>
            <a:r>
              <a:rPr lang="en-US" sz="1568" b="1" dirty="0">
                <a:solidFill>
                  <a:srgbClr val="000000"/>
                </a:solidFill>
                <a:latin typeface="Segoe UI Light"/>
              </a:rPr>
              <a:t>PaaS &amp;</a:t>
            </a:r>
          </a:p>
          <a:p>
            <a:pPr defTabSz="913250">
              <a:defRPr/>
            </a:pPr>
            <a:r>
              <a:rPr lang="en-US" sz="1568" b="1" dirty="0">
                <a:solidFill>
                  <a:srgbClr val="000000"/>
                </a:solidFill>
                <a:latin typeface="Segoe UI Light"/>
              </a:rPr>
              <a:t>DevOps</a:t>
            </a:r>
          </a:p>
        </p:txBody>
      </p:sp>
      <p:pic>
        <p:nvPicPr>
          <p:cNvPr id="113" name="Picture 112"/>
          <p:cNvPicPr>
            <a:picLocks noChangeAspect="1"/>
          </p:cNvPicPr>
          <p:nvPr/>
        </p:nvPicPr>
        <p:blipFill>
          <a:blip r:embed="rId36" cstate="print">
            <a:extLst>
              <a:ext uri="{28A0092B-C50C-407E-A947-70E740481C1C}">
                <a14:useLocalDpi xmlns:a14="http://schemas.microsoft.com/office/drawing/2010/main"/>
              </a:ext>
            </a:extLst>
          </a:blip>
          <a:stretch>
            <a:fillRect/>
          </a:stretch>
        </p:blipFill>
        <p:spPr>
          <a:xfrm>
            <a:off x="6373052" y="5859400"/>
            <a:ext cx="1289448" cy="497994"/>
          </a:xfrm>
          <a:prstGeom prst="rect">
            <a:avLst/>
          </a:prstGeom>
        </p:spPr>
      </p:pic>
      <p:pic>
        <p:nvPicPr>
          <p:cNvPr id="114" name="Picture 113"/>
          <p:cNvPicPr>
            <a:picLocks noChangeAspect="1"/>
          </p:cNvPicPr>
          <p:nvPr/>
        </p:nvPicPr>
        <p:blipFill>
          <a:blip r:embed="rId37" cstate="print">
            <a:extLst>
              <a:ext uri="{28A0092B-C50C-407E-A947-70E740481C1C}">
                <a14:useLocalDpi xmlns:a14="http://schemas.microsoft.com/office/drawing/2010/main"/>
              </a:ext>
            </a:extLst>
          </a:blip>
          <a:stretch>
            <a:fillRect/>
          </a:stretch>
        </p:blipFill>
        <p:spPr>
          <a:xfrm>
            <a:off x="4319197" y="5841334"/>
            <a:ext cx="837274" cy="509509"/>
          </a:xfrm>
          <a:prstGeom prst="rect">
            <a:avLst/>
          </a:prstGeom>
        </p:spPr>
      </p:pic>
      <p:pic>
        <p:nvPicPr>
          <p:cNvPr id="121" name="Picture 120"/>
          <p:cNvPicPr>
            <a:picLocks noChangeAspect="1"/>
          </p:cNvPicPr>
          <p:nvPr/>
        </p:nvPicPr>
        <p:blipFill>
          <a:blip r:embed="rId38" cstate="print">
            <a:extLst>
              <a:ext uri="{28A0092B-C50C-407E-A947-70E740481C1C}">
                <a14:useLocalDpi xmlns:a14="http://schemas.microsoft.com/office/drawing/2010/main"/>
              </a:ext>
            </a:extLst>
          </a:blip>
          <a:stretch>
            <a:fillRect/>
          </a:stretch>
        </p:blipFill>
        <p:spPr>
          <a:xfrm>
            <a:off x="9280189" y="5994809"/>
            <a:ext cx="948948" cy="326132"/>
          </a:xfrm>
          <a:prstGeom prst="rect">
            <a:avLst/>
          </a:prstGeom>
        </p:spPr>
      </p:pic>
      <p:pic>
        <p:nvPicPr>
          <p:cNvPr id="122" name="Picture 4" descr="http://rottmann.net/wp-content/uploads/2013/02/Scalr_Logo.png"/>
          <p:cNvPicPr>
            <a:picLocks noChangeAspect="1" noChangeArrowheads="1"/>
          </p:cNvPicPr>
          <p:nvPr/>
        </p:nvPicPr>
        <p:blipFill>
          <a:blip r:embed="rId39" cstate="print">
            <a:extLst>
              <a:ext uri="{28A0092B-C50C-407E-A947-70E740481C1C}">
                <a14:useLocalDpi xmlns:a14="http://schemas.microsoft.com/office/drawing/2010/main"/>
              </a:ext>
            </a:extLst>
          </a:blip>
          <a:srcRect/>
          <a:stretch>
            <a:fillRect/>
          </a:stretch>
        </p:blipFill>
        <p:spPr bwMode="auto">
          <a:xfrm>
            <a:off x="10763646" y="2663401"/>
            <a:ext cx="908360" cy="241530"/>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6" descr="https://evbdn.eventbrite.com/s3-s3/eventlogos/9947961/mistlogo.png"/>
          <p:cNvPicPr>
            <a:picLocks noChangeAspect="1" noChangeArrowheads="1"/>
          </p:cNvPicPr>
          <p:nvPr/>
        </p:nvPicPr>
        <p:blipFill>
          <a:blip r:embed="rId40" cstate="print">
            <a:extLst>
              <a:ext uri="{28A0092B-C50C-407E-A947-70E740481C1C}">
                <a14:useLocalDpi xmlns:a14="http://schemas.microsoft.com/office/drawing/2010/main"/>
              </a:ext>
            </a:extLst>
          </a:blip>
          <a:srcRect/>
          <a:stretch>
            <a:fillRect/>
          </a:stretch>
        </p:blipFill>
        <p:spPr bwMode="auto">
          <a:xfrm>
            <a:off x="8273136" y="2560973"/>
            <a:ext cx="946553" cy="452349"/>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8" descr="https://hashicorp.com/images/blog/terraform/small-a17be924.png"/>
          <p:cNvPicPr>
            <a:picLocks noChangeAspect="1" noChangeArrowheads="1"/>
          </p:cNvPicPr>
          <p:nvPr/>
        </p:nvPicPr>
        <p:blipFill>
          <a:blip r:embed="rId41" cstate="print">
            <a:extLst>
              <a:ext uri="{28A0092B-C50C-407E-A947-70E740481C1C}">
                <a14:useLocalDpi xmlns:a14="http://schemas.microsoft.com/office/drawing/2010/main"/>
              </a:ext>
            </a:extLst>
          </a:blip>
          <a:srcRect/>
          <a:stretch>
            <a:fillRect/>
          </a:stretch>
        </p:blipFill>
        <p:spPr bwMode="auto">
          <a:xfrm>
            <a:off x="10086257" y="2548372"/>
            <a:ext cx="432211" cy="432211"/>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12" descr="https://libcloud.apache.org/images/media/libcloud-logo-with-text-medium.png"/>
          <p:cNvPicPr>
            <a:picLocks noChangeAspect="1" noChangeArrowheads="1"/>
          </p:cNvPicPr>
          <p:nvPr/>
        </p:nvPicPr>
        <p:blipFill>
          <a:blip r:embed="rId42" cstate="print">
            <a:extLst>
              <a:ext uri="{28A0092B-C50C-407E-A947-70E740481C1C}">
                <a14:useLocalDpi xmlns:a14="http://schemas.microsoft.com/office/drawing/2010/main"/>
              </a:ext>
            </a:extLst>
          </a:blip>
          <a:srcRect/>
          <a:stretch>
            <a:fillRect/>
          </a:stretch>
        </p:blipFill>
        <p:spPr bwMode="auto">
          <a:xfrm>
            <a:off x="9306765" y="2475058"/>
            <a:ext cx="576120" cy="5761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File:Python-logo-notext.svg"/>
          <p:cNvPicPr>
            <a:picLocks noChangeAspect="1"/>
          </p:cNvPicPr>
          <p:nvPr/>
        </p:nvPicPr>
        <p:blipFill>
          <a:blip r:embed="rId43" cstate="print">
            <a:extLst>
              <a:ext uri="{28A0092B-C50C-407E-A947-70E740481C1C}">
                <a14:useLocalDpi xmlns:a14="http://schemas.microsoft.com/office/drawing/2010/main"/>
              </a:ext>
            </a:extLst>
          </a:blip>
          <a:stretch>
            <a:fillRect/>
          </a:stretch>
        </p:blipFill>
        <p:spPr>
          <a:xfrm>
            <a:off x="4667317" y="4050597"/>
            <a:ext cx="588929" cy="588929"/>
          </a:xfrm>
          <a:prstGeom prst="rect">
            <a:avLst/>
          </a:prstGeom>
        </p:spPr>
      </p:pic>
      <p:pic>
        <p:nvPicPr>
          <p:cNvPr id="3" name="Picture 2"/>
          <p:cNvPicPr>
            <a:picLocks noChangeAspect="1"/>
          </p:cNvPicPr>
          <p:nvPr/>
        </p:nvPicPr>
        <p:blipFill>
          <a:blip r:embed="rId44"/>
          <a:stretch>
            <a:fillRect/>
          </a:stretch>
        </p:blipFill>
        <p:spPr>
          <a:xfrm>
            <a:off x="3542037" y="5845152"/>
            <a:ext cx="490088" cy="484112"/>
          </a:xfrm>
          <a:prstGeom prst="rect">
            <a:avLst/>
          </a:prstGeom>
        </p:spPr>
      </p:pic>
      <p:pic>
        <p:nvPicPr>
          <p:cNvPr id="72" name="Picture 71"/>
          <p:cNvPicPr>
            <a:picLocks noChangeAspect="1"/>
          </p:cNvPicPr>
          <p:nvPr/>
        </p:nvPicPr>
        <p:blipFill>
          <a:blip r:embed="rId45">
            <a:extLst>
              <a:ext uri="{28A0092B-C50C-407E-A947-70E740481C1C}">
                <a14:useLocalDpi xmlns:a14="http://schemas.microsoft.com/office/drawing/2010/main"/>
              </a:ext>
            </a:extLst>
          </a:blip>
          <a:stretch>
            <a:fillRect/>
          </a:stretch>
        </p:blipFill>
        <p:spPr>
          <a:xfrm>
            <a:off x="2051471" y="5033701"/>
            <a:ext cx="1473296" cy="348680"/>
          </a:xfrm>
          <a:prstGeom prst="rect">
            <a:avLst/>
          </a:prstGeom>
        </p:spPr>
      </p:pic>
      <p:pic>
        <p:nvPicPr>
          <p:cNvPr id="73" name="Picture 72"/>
          <p:cNvPicPr>
            <a:picLocks noChangeAspect="1"/>
          </p:cNvPicPr>
          <p:nvPr/>
        </p:nvPicPr>
        <p:blipFill>
          <a:blip r:embed="rId46" cstate="hqprint">
            <a:extLst>
              <a:ext uri="{28A0092B-C50C-407E-A947-70E740481C1C}">
                <a14:useLocalDpi xmlns:a14="http://schemas.microsoft.com/office/drawing/2010/main"/>
              </a:ext>
            </a:extLst>
          </a:blip>
          <a:stretch>
            <a:fillRect/>
          </a:stretch>
        </p:blipFill>
        <p:spPr>
          <a:xfrm>
            <a:off x="2639839" y="5835238"/>
            <a:ext cx="505774" cy="596814"/>
          </a:xfrm>
          <a:prstGeom prst="rect">
            <a:avLst/>
          </a:prstGeom>
        </p:spPr>
      </p:pic>
      <p:pic>
        <p:nvPicPr>
          <p:cNvPr id="76" name="Picture 75"/>
          <p:cNvPicPr>
            <a:picLocks noChangeAspect="1"/>
          </p:cNvPicPr>
          <p:nvPr/>
        </p:nvPicPr>
        <p:blipFill>
          <a:blip r:embed="rId47">
            <a:extLst>
              <a:ext uri="{28A0092B-C50C-407E-A947-70E740481C1C}">
                <a14:useLocalDpi xmlns:a14="http://schemas.microsoft.com/office/drawing/2010/main"/>
              </a:ext>
            </a:extLst>
          </a:blip>
          <a:stretch>
            <a:fillRect/>
          </a:stretch>
        </p:blipFill>
        <p:spPr>
          <a:xfrm>
            <a:off x="2639839" y="4264191"/>
            <a:ext cx="553523" cy="297154"/>
          </a:xfrm>
          <a:prstGeom prst="rect">
            <a:avLst/>
          </a:prstGeom>
        </p:spPr>
      </p:pic>
      <p:pic>
        <p:nvPicPr>
          <p:cNvPr id="78" name="Picture 77"/>
          <p:cNvPicPr>
            <a:picLocks noChangeAspect="1"/>
          </p:cNvPicPr>
          <p:nvPr/>
        </p:nvPicPr>
        <p:blipFill>
          <a:blip r:embed="rId48">
            <a:extLst>
              <a:ext uri="{28A0092B-C50C-407E-A947-70E740481C1C}">
                <a14:useLocalDpi xmlns:a14="http://schemas.microsoft.com/office/drawing/2010/main"/>
              </a:ext>
            </a:extLst>
          </a:blip>
          <a:stretch>
            <a:fillRect/>
          </a:stretch>
        </p:blipFill>
        <p:spPr>
          <a:xfrm>
            <a:off x="5556321" y="3925040"/>
            <a:ext cx="474448" cy="720797"/>
          </a:xfrm>
          <a:prstGeom prst="rect">
            <a:avLst/>
          </a:prstGeom>
        </p:spPr>
      </p:pic>
      <p:sp>
        <p:nvSpPr>
          <p:cNvPr id="5" name="Rectangle 4"/>
          <p:cNvSpPr/>
          <p:nvPr/>
        </p:nvSpPr>
        <p:spPr bwMode="auto">
          <a:xfrm>
            <a:off x="5543329" y="1508449"/>
            <a:ext cx="1359485" cy="697046"/>
          </a:xfrm>
          <a:prstGeom prst="rect">
            <a:avLst/>
          </a:pr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gradFill>
                <a:gsLst>
                  <a:gs pos="16814">
                    <a:srgbClr val="FFFFFF"/>
                  </a:gs>
                  <a:gs pos="46000">
                    <a:srgbClr val="FFFFFF"/>
                  </a:gs>
                </a:gsLst>
                <a:lin ang="5400000" scaled="0"/>
              </a:gradFill>
            </a:endParaRPr>
          </a:p>
        </p:txBody>
      </p:sp>
      <p:pic>
        <p:nvPicPr>
          <p:cNvPr id="79" name="Picture 78"/>
          <p:cNvPicPr>
            <a:picLocks noChangeAspect="1"/>
          </p:cNvPicPr>
          <p:nvPr/>
        </p:nvPicPr>
        <p:blipFill>
          <a:blip r:embed="rId49">
            <a:extLst>
              <a:ext uri="{28A0092B-C50C-407E-A947-70E740481C1C}">
                <a14:useLocalDpi xmlns:a14="http://schemas.microsoft.com/office/drawing/2010/main"/>
              </a:ext>
            </a:extLst>
          </a:blip>
          <a:stretch>
            <a:fillRect/>
          </a:stretch>
        </p:blipFill>
        <p:spPr>
          <a:xfrm>
            <a:off x="5543329" y="1720605"/>
            <a:ext cx="1373927" cy="296768"/>
          </a:xfrm>
          <a:prstGeom prst="rect">
            <a:avLst/>
          </a:prstGeom>
        </p:spPr>
      </p:pic>
      <p:sp>
        <p:nvSpPr>
          <p:cNvPr id="23" name="Title 22"/>
          <p:cNvSpPr>
            <a:spLocks noGrp="1"/>
          </p:cNvSpPr>
          <p:nvPr>
            <p:ph type="title"/>
          </p:nvPr>
        </p:nvSpPr>
        <p:spPr/>
        <p:txBody>
          <a:bodyPr/>
          <a:lstStyle/>
          <a:p>
            <a:r>
              <a:rPr lang="en-US" dirty="0"/>
              <a:t>Azure is an open cloud</a:t>
            </a:r>
          </a:p>
        </p:txBody>
      </p:sp>
      <p:grpSp>
        <p:nvGrpSpPr>
          <p:cNvPr id="80" name="Group 79"/>
          <p:cNvGrpSpPr/>
          <p:nvPr/>
        </p:nvGrpSpPr>
        <p:grpSpPr>
          <a:xfrm>
            <a:off x="10499254" y="292550"/>
            <a:ext cx="1279232" cy="706147"/>
            <a:chOff x="10698206" y="483664"/>
            <a:chExt cx="1304883" cy="720307"/>
          </a:xfrm>
        </p:grpSpPr>
        <p:sp>
          <p:nvSpPr>
            <p:cNvPr id="82" name="Freeform 13"/>
            <p:cNvSpPr>
              <a:spLocks/>
            </p:cNvSpPr>
            <p:nvPr/>
          </p:nvSpPr>
          <p:spPr bwMode="auto">
            <a:xfrm>
              <a:off x="10698206" y="483664"/>
              <a:ext cx="1281069" cy="709507"/>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chemeClr val="accent1"/>
            </a:solidFill>
            <a:ln>
              <a:noFill/>
            </a:ln>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FFFFFF"/>
                </a:solidFill>
                <a:latin typeface="Segoe UI"/>
              </a:endParaRPr>
            </a:p>
          </p:txBody>
        </p:sp>
        <p:sp>
          <p:nvSpPr>
            <p:cNvPr id="85" name="TextBox 84"/>
            <p:cNvSpPr txBox="1"/>
            <p:nvPr/>
          </p:nvSpPr>
          <p:spPr>
            <a:xfrm>
              <a:off x="10722020" y="742306"/>
              <a:ext cx="1281069" cy="461665"/>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1176" dirty="0">
                  <a:gradFill>
                    <a:gsLst>
                      <a:gs pos="2917">
                        <a:srgbClr val="FFFFFF"/>
                      </a:gs>
                      <a:gs pos="30000">
                        <a:srgbClr val="FFFFFF"/>
                      </a:gs>
                    </a:gsLst>
                    <a:lin ang="5400000" scaled="0"/>
                  </a:gradFill>
                  <a:latin typeface="Segoe UI"/>
                </a:rPr>
                <a:t>Public</a:t>
              </a:r>
              <a:r>
                <a:rPr lang="en-US" sz="1176" kern="0" dirty="0">
                  <a:gradFill>
                    <a:gsLst>
                      <a:gs pos="2917">
                        <a:srgbClr val="FFFFFF"/>
                      </a:gs>
                      <a:gs pos="30000">
                        <a:srgbClr val="FFFFFF"/>
                      </a:gs>
                    </a:gsLst>
                    <a:lin ang="5400000" scaled="0"/>
                  </a:gradFill>
                  <a:latin typeface="Segoe UI"/>
                </a:rPr>
                <a:t> Cloud</a:t>
              </a:r>
              <a:endParaRPr lang="en-US" sz="1176" dirty="0">
                <a:gradFill>
                  <a:gsLst>
                    <a:gs pos="2917">
                      <a:srgbClr val="FFFFFF"/>
                    </a:gs>
                    <a:gs pos="30000">
                      <a:srgbClr val="FFFFFF"/>
                    </a:gs>
                  </a:gsLst>
                  <a:lin ang="5400000" scaled="0"/>
                </a:gradFill>
                <a:latin typeface="Segoe UI"/>
              </a:endParaRPr>
            </a:p>
          </p:txBody>
        </p:sp>
      </p:grpSp>
      <p:pic>
        <p:nvPicPr>
          <p:cNvPr id="69" name="Picture 3"/>
          <p:cNvPicPr>
            <a:picLocks noChangeAspect="1"/>
          </p:cNvPicPr>
          <p:nvPr/>
        </p:nvPicPr>
        <p:blipFill rotWithShape="1">
          <a:blip r:embed="rId50" cstate="hqprint">
            <a:extLst>
              <a:ext uri="{28A0092B-C50C-407E-A947-70E740481C1C}">
                <a14:useLocalDpi xmlns:a14="http://schemas.microsoft.com/office/drawing/2010/main"/>
              </a:ext>
            </a:extLst>
          </a:blip>
          <a:srcRect/>
          <a:stretch/>
        </p:blipFill>
        <p:spPr>
          <a:xfrm>
            <a:off x="5609004" y="5871713"/>
            <a:ext cx="627497" cy="537855"/>
          </a:xfrm>
          <a:prstGeom prst="rect">
            <a:avLst/>
          </a:prstGeom>
          <a:ln>
            <a:noFill/>
          </a:ln>
        </p:spPr>
      </p:pic>
    </p:spTree>
    <p:extLst>
      <p:ext uri="{BB962C8B-B14F-4D97-AF65-F5344CB8AC3E}">
        <p14:creationId xmlns:p14="http://schemas.microsoft.com/office/powerpoint/2010/main" val="6437303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entagon 14"/>
          <p:cNvSpPr/>
          <p:nvPr/>
        </p:nvSpPr>
        <p:spPr bwMode="auto">
          <a:xfrm>
            <a:off x="5940487" y="1187939"/>
            <a:ext cx="1287836" cy="5446879"/>
          </a:xfrm>
          <a:prstGeom prst="homePlate">
            <a:avLst>
              <a:gd name="adj" fmla="val 76516"/>
            </a:avLst>
          </a:pr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28" name="Rectangle 27"/>
          <p:cNvSpPr/>
          <p:nvPr/>
        </p:nvSpPr>
        <p:spPr bwMode="auto">
          <a:xfrm>
            <a:off x="448653" y="6017129"/>
            <a:ext cx="5190300" cy="62749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Windows Client</a:t>
            </a:r>
          </a:p>
        </p:txBody>
      </p:sp>
      <p:sp>
        <p:nvSpPr>
          <p:cNvPr id="27" name="Rectangle 26"/>
          <p:cNvSpPr/>
          <p:nvPr/>
        </p:nvSpPr>
        <p:spPr bwMode="auto">
          <a:xfrm>
            <a:off x="47849" y="5889497"/>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19" name="Rectangle 18"/>
          <p:cNvSpPr/>
          <p:nvPr/>
        </p:nvSpPr>
        <p:spPr bwMode="auto">
          <a:xfrm>
            <a:off x="448653" y="5327469"/>
            <a:ext cx="5190300" cy="627497"/>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DevOps and Release Mgmt</a:t>
            </a:r>
          </a:p>
        </p:txBody>
      </p:sp>
      <p:sp>
        <p:nvSpPr>
          <p:cNvPr id="21" name="Rectangle 20"/>
          <p:cNvSpPr/>
          <p:nvPr/>
        </p:nvSpPr>
        <p:spPr bwMode="auto">
          <a:xfrm>
            <a:off x="4126" y="5198555"/>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12" name="Rectangle 11"/>
          <p:cNvSpPr/>
          <p:nvPr/>
        </p:nvSpPr>
        <p:spPr bwMode="auto">
          <a:xfrm>
            <a:off x="448653" y="4637809"/>
            <a:ext cx="5190300" cy="62749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.NET Core</a:t>
            </a:r>
          </a:p>
        </p:txBody>
      </p:sp>
      <p:sp>
        <p:nvSpPr>
          <p:cNvPr id="25" name="Rectangle 24"/>
          <p:cNvSpPr/>
          <p:nvPr/>
        </p:nvSpPr>
        <p:spPr bwMode="auto">
          <a:xfrm>
            <a:off x="29881" y="4506980"/>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11" name="Rectangle 10"/>
          <p:cNvSpPr/>
          <p:nvPr/>
        </p:nvSpPr>
        <p:spPr bwMode="auto">
          <a:xfrm>
            <a:off x="448653" y="3948146"/>
            <a:ext cx="5190300" cy="62749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SQL Server</a:t>
            </a:r>
          </a:p>
        </p:txBody>
      </p:sp>
      <p:sp>
        <p:nvSpPr>
          <p:cNvPr id="24" name="Rectangle 23"/>
          <p:cNvSpPr/>
          <p:nvPr/>
        </p:nvSpPr>
        <p:spPr bwMode="auto">
          <a:xfrm>
            <a:off x="29881" y="3810263"/>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10" name="Rectangle 9"/>
          <p:cNvSpPr/>
          <p:nvPr/>
        </p:nvSpPr>
        <p:spPr bwMode="auto">
          <a:xfrm>
            <a:off x="448653" y="3258483"/>
            <a:ext cx="5190300" cy="62749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Big Data and Analytics</a:t>
            </a:r>
          </a:p>
        </p:txBody>
      </p:sp>
      <p:sp>
        <p:nvSpPr>
          <p:cNvPr id="23" name="Rectangle 22"/>
          <p:cNvSpPr/>
          <p:nvPr/>
        </p:nvSpPr>
        <p:spPr bwMode="auto">
          <a:xfrm>
            <a:off x="29881" y="3123971"/>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9" name="Rectangle 8"/>
          <p:cNvSpPr/>
          <p:nvPr/>
        </p:nvSpPr>
        <p:spPr bwMode="auto">
          <a:xfrm>
            <a:off x="448653" y="2568821"/>
            <a:ext cx="5190300" cy="62749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Microsoft Azure</a:t>
            </a:r>
          </a:p>
        </p:txBody>
      </p:sp>
      <p:sp>
        <p:nvSpPr>
          <p:cNvPr id="22" name="Rectangle 21"/>
          <p:cNvSpPr/>
          <p:nvPr/>
        </p:nvSpPr>
        <p:spPr bwMode="auto">
          <a:xfrm>
            <a:off x="29881" y="2437679"/>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8" name="Rectangle 7"/>
          <p:cNvSpPr/>
          <p:nvPr/>
        </p:nvSpPr>
        <p:spPr bwMode="auto">
          <a:xfrm>
            <a:off x="448653" y="1879158"/>
            <a:ext cx="5190300" cy="62749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System Center and OMS</a:t>
            </a:r>
          </a:p>
        </p:txBody>
      </p:sp>
      <p:sp>
        <p:nvSpPr>
          <p:cNvPr id="20" name="Rectangle 19"/>
          <p:cNvSpPr/>
          <p:nvPr/>
        </p:nvSpPr>
        <p:spPr bwMode="auto">
          <a:xfrm>
            <a:off x="29881" y="1751149"/>
            <a:ext cx="5819291" cy="132196"/>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7" name="Rectangle 6"/>
          <p:cNvSpPr/>
          <p:nvPr/>
        </p:nvSpPr>
        <p:spPr bwMode="auto">
          <a:xfrm>
            <a:off x="448653" y="1189495"/>
            <a:ext cx="5190300" cy="62749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r>
              <a:rPr lang="en-US" sz="3137" b="1" dirty="0">
                <a:gradFill>
                  <a:gsLst>
                    <a:gs pos="16814">
                      <a:srgbClr val="FFFFFF"/>
                    </a:gs>
                    <a:gs pos="46000">
                      <a:srgbClr val="FFFFFF"/>
                    </a:gs>
                  </a:gsLst>
                  <a:lin ang="5400000" scaled="0"/>
                </a:gradFill>
                <a:latin typeface="Segoe UI Light"/>
              </a:rPr>
              <a:t>Hyper-V</a:t>
            </a:r>
          </a:p>
        </p:txBody>
      </p:sp>
      <p:sp>
        <p:nvSpPr>
          <p:cNvPr id="14" name="Rectangle 13"/>
          <p:cNvSpPr/>
          <p:nvPr/>
        </p:nvSpPr>
        <p:spPr>
          <a:xfrm>
            <a:off x="7495244" y="2717599"/>
            <a:ext cx="4696757" cy="2262947"/>
          </a:xfrm>
          <a:prstGeom prst="rect">
            <a:avLst/>
          </a:prstGeom>
        </p:spPr>
        <p:txBody>
          <a:bodyPr wrap="square">
            <a:spAutoFit/>
          </a:bodyPr>
          <a:lstStyle/>
          <a:p>
            <a:pPr defTabSz="914367">
              <a:lnSpc>
                <a:spcPct val="90000"/>
              </a:lnSpc>
              <a:defRPr/>
            </a:pPr>
            <a:r>
              <a:rPr lang="en-US" sz="3137" dirty="0"/>
              <a:t>Growing engagement across Microsoft teams</a:t>
            </a:r>
          </a:p>
          <a:p>
            <a:pPr defTabSz="914367">
              <a:lnSpc>
                <a:spcPct val="90000"/>
              </a:lnSpc>
              <a:defRPr/>
            </a:pPr>
            <a:endParaRPr lang="en-US" sz="3137" dirty="0"/>
          </a:p>
          <a:p>
            <a:pPr defTabSz="914367">
              <a:lnSpc>
                <a:spcPct val="90000"/>
              </a:lnSpc>
              <a:defRPr/>
            </a:pPr>
            <a:r>
              <a:rPr lang="en-US" sz="3137" dirty="0"/>
              <a:t>Each team does what’s right for its customers</a:t>
            </a:r>
          </a:p>
        </p:txBody>
      </p:sp>
      <p:sp>
        <p:nvSpPr>
          <p:cNvPr id="5" name="Rectangle 4"/>
          <p:cNvSpPr/>
          <p:nvPr/>
        </p:nvSpPr>
        <p:spPr bwMode="auto">
          <a:xfrm>
            <a:off x="427346" y="485"/>
            <a:ext cx="5849172" cy="1187452"/>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6" name="Rectangle 5"/>
          <p:cNvSpPr/>
          <p:nvPr/>
        </p:nvSpPr>
        <p:spPr bwMode="auto">
          <a:xfrm>
            <a:off x="5647789" y="487"/>
            <a:ext cx="291446" cy="6715404"/>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26" name="Rectangle 25"/>
          <p:cNvSpPr/>
          <p:nvPr/>
        </p:nvSpPr>
        <p:spPr bwMode="auto">
          <a:xfrm>
            <a:off x="1" y="487"/>
            <a:ext cx="448653" cy="6634331"/>
          </a:xfrm>
          <a:prstGeom prst="rect">
            <a:avLst/>
          </a:prstGeom>
          <a:solidFill>
            <a:srgbClr val="F8F8F8"/>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dirty="0">
              <a:gradFill>
                <a:gsLst>
                  <a:gs pos="16814">
                    <a:srgbClr val="FFFFFF"/>
                  </a:gs>
                  <a:gs pos="46000">
                    <a:srgbClr val="FFFFFF"/>
                  </a:gs>
                </a:gsLst>
                <a:lin ang="5400000" scaled="0"/>
              </a:gradFill>
              <a:latin typeface="Segoe UI"/>
            </a:endParaRPr>
          </a:p>
        </p:txBody>
      </p:sp>
      <p:sp>
        <p:nvSpPr>
          <p:cNvPr id="2" name="Title 1"/>
          <p:cNvSpPr>
            <a:spLocks noGrp="1"/>
          </p:cNvSpPr>
          <p:nvPr>
            <p:ph type="title"/>
          </p:nvPr>
        </p:nvSpPr>
        <p:spPr/>
        <p:txBody>
          <a:bodyPr/>
          <a:lstStyle/>
          <a:p>
            <a:r>
              <a:rPr lang="en-US" sz="4313" spc="-118" dirty="0"/>
              <a:t>Broad Linux and open source investment</a:t>
            </a:r>
          </a:p>
        </p:txBody>
      </p:sp>
    </p:spTree>
    <p:extLst>
      <p:ext uri="{BB962C8B-B14F-4D97-AF65-F5344CB8AC3E}">
        <p14:creationId xmlns:p14="http://schemas.microsoft.com/office/powerpoint/2010/main" val="38246585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40" fill="hold"/>
                                        <p:tgtEl>
                                          <p:spTgt spid="7"/>
                                        </p:tgtEl>
                                        <p:attrNameLst>
                                          <p:attrName>ppt_x</p:attrName>
                                        </p:attrNameLst>
                                      </p:cBhvr>
                                      <p:tavLst>
                                        <p:tav tm="0">
                                          <p:val>
                                            <p:strVal val="#ppt_x"/>
                                          </p:val>
                                        </p:tav>
                                        <p:tav tm="100000">
                                          <p:val>
                                            <p:strVal val="#ppt_x"/>
                                          </p:val>
                                        </p:tav>
                                      </p:tavLst>
                                    </p:anim>
                                    <p:anim calcmode="lin" valueType="num">
                                      <p:cBhvr additive="base">
                                        <p:cTn id="8" dur="74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37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40" fill="hold"/>
                                        <p:tgtEl>
                                          <p:spTgt spid="8"/>
                                        </p:tgtEl>
                                        <p:attrNameLst>
                                          <p:attrName>ppt_x</p:attrName>
                                        </p:attrNameLst>
                                      </p:cBhvr>
                                      <p:tavLst>
                                        <p:tav tm="0">
                                          <p:val>
                                            <p:strVal val="#ppt_x"/>
                                          </p:val>
                                        </p:tav>
                                        <p:tav tm="100000">
                                          <p:val>
                                            <p:strVal val="#ppt_x"/>
                                          </p:val>
                                        </p:tav>
                                      </p:tavLst>
                                    </p:anim>
                                    <p:anim calcmode="lin" valueType="num">
                                      <p:cBhvr additive="base">
                                        <p:cTn id="12" dur="74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74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40" fill="hold"/>
                                        <p:tgtEl>
                                          <p:spTgt spid="9"/>
                                        </p:tgtEl>
                                        <p:attrNameLst>
                                          <p:attrName>ppt_x</p:attrName>
                                        </p:attrNameLst>
                                      </p:cBhvr>
                                      <p:tavLst>
                                        <p:tav tm="0">
                                          <p:val>
                                            <p:strVal val="#ppt_x"/>
                                          </p:val>
                                        </p:tav>
                                        <p:tav tm="100000">
                                          <p:val>
                                            <p:strVal val="#ppt_x"/>
                                          </p:val>
                                        </p:tav>
                                      </p:tavLst>
                                    </p:anim>
                                    <p:anim calcmode="lin" valueType="num">
                                      <p:cBhvr additive="base">
                                        <p:cTn id="16" dur="74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111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40" fill="hold"/>
                                        <p:tgtEl>
                                          <p:spTgt spid="10"/>
                                        </p:tgtEl>
                                        <p:attrNameLst>
                                          <p:attrName>ppt_x</p:attrName>
                                        </p:attrNameLst>
                                      </p:cBhvr>
                                      <p:tavLst>
                                        <p:tav tm="0">
                                          <p:val>
                                            <p:strVal val="#ppt_x"/>
                                          </p:val>
                                        </p:tav>
                                        <p:tav tm="100000">
                                          <p:val>
                                            <p:strVal val="#ppt_x"/>
                                          </p:val>
                                        </p:tav>
                                      </p:tavLst>
                                    </p:anim>
                                    <p:anim calcmode="lin" valueType="num">
                                      <p:cBhvr additive="base">
                                        <p:cTn id="20" dur="74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148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40" fill="hold"/>
                                        <p:tgtEl>
                                          <p:spTgt spid="11"/>
                                        </p:tgtEl>
                                        <p:attrNameLst>
                                          <p:attrName>ppt_x</p:attrName>
                                        </p:attrNameLst>
                                      </p:cBhvr>
                                      <p:tavLst>
                                        <p:tav tm="0">
                                          <p:val>
                                            <p:strVal val="#ppt_x"/>
                                          </p:val>
                                        </p:tav>
                                        <p:tav tm="100000">
                                          <p:val>
                                            <p:strVal val="#ppt_x"/>
                                          </p:val>
                                        </p:tav>
                                      </p:tavLst>
                                    </p:anim>
                                    <p:anim calcmode="lin" valueType="num">
                                      <p:cBhvr additive="base">
                                        <p:cTn id="24" dur="74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18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740" fill="hold"/>
                                        <p:tgtEl>
                                          <p:spTgt spid="12"/>
                                        </p:tgtEl>
                                        <p:attrNameLst>
                                          <p:attrName>ppt_x</p:attrName>
                                        </p:attrNameLst>
                                      </p:cBhvr>
                                      <p:tavLst>
                                        <p:tav tm="0">
                                          <p:val>
                                            <p:strVal val="#ppt_x"/>
                                          </p:val>
                                        </p:tav>
                                        <p:tav tm="100000">
                                          <p:val>
                                            <p:strVal val="#ppt_x"/>
                                          </p:val>
                                        </p:tav>
                                      </p:tavLst>
                                    </p:anim>
                                    <p:anim calcmode="lin" valueType="num">
                                      <p:cBhvr additive="base">
                                        <p:cTn id="28" dur="740" fill="hold"/>
                                        <p:tgtEl>
                                          <p:spTgt spid="12"/>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222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740" fill="hold"/>
                                        <p:tgtEl>
                                          <p:spTgt spid="19"/>
                                        </p:tgtEl>
                                        <p:attrNameLst>
                                          <p:attrName>ppt_x</p:attrName>
                                        </p:attrNameLst>
                                      </p:cBhvr>
                                      <p:tavLst>
                                        <p:tav tm="0">
                                          <p:val>
                                            <p:strVal val="#ppt_x"/>
                                          </p:val>
                                        </p:tav>
                                        <p:tav tm="100000">
                                          <p:val>
                                            <p:strVal val="#ppt_x"/>
                                          </p:val>
                                        </p:tav>
                                      </p:tavLst>
                                    </p:anim>
                                    <p:anim calcmode="lin" valueType="num">
                                      <p:cBhvr additive="base">
                                        <p:cTn id="32" dur="740" fill="hold"/>
                                        <p:tgtEl>
                                          <p:spTgt spid="19"/>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9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740" fill="hold"/>
                                        <p:tgtEl>
                                          <p:spTgt spid="28"/>
                                        </p:tgtEl>
                                        <p:attrNameLst>
                                          <p:attrName>ppt_x</p:attrName>
                                        </p:attrNameLst>
                                      </p:cBhvr>
                                      <p:tavLst>
                                        <p:tav tm="0">
                                          <p:val>
                                            <p:strVal val="#ppt_x"/>
                                          </p:val>
                                        </p:tav>
                                        <p:tav tm="100000">
                                          <p:val>
                                            <p:strVal val="#ppt_x"/>
                                          </p:val>
                                        </p:tav>
                                      </p:tavLst>
                                    </p:anim>
                                    <p:anim calcmode="lin" valueType="num">
                                      <p:cBhvr additive="base">
                                        <p:cTn id="36" dur="74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0-#ppt_w/2"/>
                                          </p:val>
                                        </p:tav>
                                        <p:tav tm="100000">
                                          <p:val>
                                            <p:strVal val="#ppt_x"/>
                                          </p:val>
                                        </p:tav>
                                      </p:tavLst>
                                    </p:anim>
                                    <p:anim calcmode="lin" valueType="num">
                                      <p:cBhvr additive="base">
                                        <p:cTn id="42" dur="75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75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P spid="19" grpId="0" animBg="1"/>
      <p:bldP spid="12" grpId="0" animBg="1"/>
      <p:bldP spid="11" grpId="0" animBg="1"/>
      <p:bldP spid="10" grpId="0" animBg="1"/>
      <p:bldP spid="9" grpId="0" animBg="1"/>
      <p:bldP spid="8" grpId="0" animBg="1"/>
      <p:bldP spid="7"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Build and run open source solutions</a:t>
            </a:r>
          </a:p>
        </p:txBody>
      </p:sp>
      <p:grpSp>
        <p:nvGrpSpPr>
          <p:cNvPr id="29" name="Group 28"/>
          <p:cNvGrpSpPr/>
          <p:nvPr/>
        </p:nvGrpSpPr>
        <p:grpSpPr>
          <a:xfrm>
            <a:off x="269238" y="1636116"/>
            <a:ext cx="11653524" cy="4930336"/>
            <a:chOff x="274636" y="1668427"/>
            <a:chExt cx="11887201" cy="5029200"/>
          </a:xfrm>
        </p:grpSpPr>
        <p:sp>
          <p:nvSpPr>
            <p:cNvPr id="9" name="Rectangle 8"/>
            <p:cNvSpPr/>
            <p:nvPr/>
          </p:nvSpPr>
          <p:spPr bwMode="auto">
            <a:xfrm>
              <a:off x="274637" y="1668427"/>
              <a:ext cx="11887200" cy="5029200"/>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r>
                <a:rPr lang="en-US" sz="2745" b="1" spc="-29" dirty="0">
                  <a:ln w="3175">
                    <a:noFill/>
                  </a:ln>
                  <a:gradFill>
                    <a:gsLst>
                      <a:gs pos="32143">
                        <a:schemeClr val="tx1"/>
                      </a:gs>
                      <a:gs pos="47000">
                        <a:schemeClr val="tx1"/>
                      </a:gs>
                    </a:gsLst>
                    <a:lin ang="5400000" scaled="0"/>
                  </a:gradFill>
                  <a:latin typeface="Segoe UI Semilight" panose="020B0402040204020203" pitchFamily="34" charset="0"/>
                  <a:cs typeface="Segoe UI Semilight" panose="020B0402040204020203" pitchFamily="34" charset="0"/>
                </a:rPr>
                <a:t>Any tool, application, framework</a:t>
              </a:r>
            </a:p>
          </p:txBody>
        </p:sp>
        <p:cxnSp>
          <p:nvCxnSpPr>
            <p:cNvPr id="10" name="Straight Connector 9"/>
            <p:cNvCxnSpPr/>
            <p:nvPr/>
          </p:nvCxnSpPr>
          <p:spPr>
            <a:xfrm>
              <a:off x="274636" y="3192465"/>
              <a:ext cx="11887200" cy="0"/>
            </a:xfrm>
            <a:prstGeom prst="line">
              <a:avLst/>
            </a:prstGeom>
            <a:ln w="19050">
              <a:solidFill>
                <a:schemeClr val="bg1">
                  <a:alpha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74636" y="3893497"/>
              <a:ext cx="11887200" cy="0"/>
            </a:xfrm>
            <a:prstGeom prst="line">
              <a:avLst/>
            </a:prstGeom>
            <a:ln w="19050">
              <a:solidFill>
                <a:schemeClr val="bg1">
                  <a:alpha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74636" y="4594529"/>
              <a:ext cx="11887200" cy="0"/>
            </a:xfrm>
            <a:prstGeom prst="line">
              <a:avLst/>
            </a:prstGeom>
            <a:ln w="19050">
              <a:solidFill>
                <a:schemeClr val="bg1">
                  <a:alpha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74636" y="5295561"/>
              <a:ext cx="11887200" cy="0"/>
            </a:xfrm>
            <a:prstGeom prst="line">
              <a:avLst/>
            </a:prstGeom>
            <a:ln w="19050">
              <a:solidFill>
                <a:schemeClr val="bg1">
                  <a:alpha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74636" y="5996593"/>
              <a:ext cx="11887200" cy="0"/>
            </a:xfrm>
            <a:prstGeom prst="line">
              <a:avLst/>
            </a:prstGeom>
            <a:ln w="19050">
              <a:solidFill>
                <a:schemeClr val="bg1">
                  <a:alpha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74636" y="2491433"/>
              <a:ext cx="11887200" cy="0"/>
            </a:xfrm>
            <a:prstGeom prst="line">
              <a:avLst/>
            </a:prstGeom>
            <a:ln w="19050">
              <a:solidFill>
                <a:schemeClr val="bg1">
                  <a:alpha val="5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74637" y="6034763"/>
              <a:ext cx="11521379" cy="624694"/>
              <a:chOff x="274637" y="6034763"/>
              <a:chExt cx="11521379" cy="624694"/>
            </a:xfrm>
          </p:grpSpPr>
          <p:sp>
            <p:nvSpPr>
              <p:cNvPr id="17" name="Rectangle 16"/>
              <p:cNvSpPr/>
              <p:nvPr/>
            </p:nvSpPr>
            <p:spPr bwMode="auto">
              <a:xfrm>
                <a:off x="274637" y="6034763"/>
                <a:ext cx="3017552" cy="6246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91427" rIns="0" bIns="91427" numCol="1" spcCol="0" rtlCol="0" fromWordArt="0" anchor="ctr" anchorCtr="0" forceAA="0" compatLnSpc="1">
                <a:prstTxWarp prst="textNoShape">
                  <a:avLst/>
                </a:prstTxWarp>
                <a:noAutofit/>
              </a:bodyPr>
              <a:lstStyle/>
              <a:p>
                <a:pPr defTabSz="932293" fontAlgn="base">
                  <a:lnSpc>
                    <a:spcPct val="80000"/>
                  </a:lnSpc>
                  <a:spcBef>
                    <a:spcPct val="0"/>
                  </a:spcBef>
                  <a:spcAft>
                    <a:spcPct val="0"/>
                  </a:spcAft>
                </a:pPr>
                <a:r>
                  <a:rPr lang="en-US" sz="1765" dirty="0">
                    <a:gradFill>
                      <a:gsLst>
                        <a:gs pos="40179">
                          <a:schemeClr val="tx1"/>
                        </a:gs>
                        <a:gs pos="88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Infrastructure</a:t>
                </a:r>
              </a:p>
            </p:txBody>
          </p:sp>
          <p:sp>
            <p:nvSpPr>
              <p:cNvPr id="82" name="Freeform 16"/>
              <p:cNvSpPr>
                <a:spLocks noChangeAspect="1" noEditPoints="1"/>
              </p:cNvSpPr>
              <p:nvPr/>
            </p:nvSpPr>
            <p:spPr bwMode="auto">
              <a:xfrm>
                <a:off x="3441888" y="6196345"/>
                <a:ext cx="729935" cy="296769"/>
              </a:xfrm>
              <a:custGeom>
                <a:avLst/>
                <a:gdLst>
                  <a:gd name="T0" fmla="*/ 2455 w 2465"/>
                  <a:gd name="T1" fmla="*/ 416 h 1000"/>
                  <a:gd name="T2" fmla="*/ 2342 w 2465"/>
                  <a:gd name="T3" fmla="*/ 295 h 1000"/>
                  <a:gd name="T4" fmla="*/ 2273 w 2465"/>
                  <a:gd name="T5" fmla="*/ 483 h 1000"/>
                  <a:gd name="T6" fmla="*/ 2434 w 2465"/>
                  <a:gd name="T7" fmla="*/ 624 h 1000"/>
                  <a:gd name="T8" fmla="*/ 2248 w 2465"/>
                  <a:gd name="T9" fmla="*/ 597 h 1000"/>
                  <a:gd name="T10" fmla="*/ 2216 w 2465"/>
                  <a:gd name="T11" fmla="*/ 597 h 1000"/>
                  <a:gd name="T12" fmla="*/ 2465 w 2465"/>
                  <a:gd name="T13" fmla="*/ 628 h 1000"/>
                  <a:gd name="T14" fmla="*/ 2290 w 2465"/>
                  <a:gd name="T15" fmla="*/ 456 h 1000"/>
                  <a:gd name="T16" fmla="*/ 2342 w 2465"/>
                  <a:gd name="T17" fmla="*/ 322 h 1000"/>
                  <a:gd name="T18" fmla="*/ 1869 w 2465"/>
                  <a:gd name="T19" fmla="*/ 253 h 1000"/>
                  <a:gd name="T20" fmla="*/ 1734 w 2465"/>
                  <a:gd name="T21" fmla="*/ 753 h 1000"/>
                  <a:gd name="T22" fmla="*/ 1841 w 2465"/>
                  <a:gd name="T23" fmla="*/ 257 h 1000"/>
                  <a:gd name="T24" fmla="*/ 1913 w 2465"/>
                  <a:gd name="T25" fmla="*/ 629 h 1000"/>
                  <a:gd name="T26" fmla="*/ 2164 w 2465"/>
                  <a:gd name="T27" fmla="*/ 381 h 1000"/>
                  <a:gd name="T28" fmla="*/ 1913 w 2465"/>
                  <a:gd name="T29" fmla="*/ 629 h 1000"/>
                  <a:gd name="T30" fmla="*/ 1945 w 2465"/>
                  <a:gd name="T31" fmla="*/ 624 h 1000"/>
                  <a:gd name="T32" fmla="*/ 2131 w 2465"/>
                  <a:gd name="T33" fmla="*/ 386 h 1000"/>
                  <a:gd name="T34" fmla="*/ 1653 w 2465"/>
                  <a:gd name="T35" fmla="*/ 564 h 1000"/>
                  <a:gd name="T36" fmla="*/ 1588 w 2465"/>
                  <a:gd name="T37" fmla="*/ 601 h 1000"/>
                  <a:gd name="T38" fmla="*/ 1466 w 2465"/>
                  <a:gd name="T39" fmla="*/ 408 h 1000"/>
                  <a:gd name="T40" fmla="*/ 1588 w 2465"/>
                  <a:gd name="T41" fmla="*/ 423 h 1000"/>
                  <a:gd name="T42" fmla="*/ 1666 w 2465"/>
                  <a:gd name="T43" fmla="*/ 423 h 1000"/>
                  <a:gd name="T44" fmla="*/ 1385 w 2465"/>
                  <a:gd name="T45" fmla="*/ 394 h 1000"/>
                  <a:gd name="T46" fmla="*/ 1666 w 2465"/>
                  <a:gd name="T47" fmla="*/ 616 h 1000"/>
                  <a:gd name="T48" fmla="*/ 1328 w 2465"/>
                  <a:gd name="T49" fmla="*/ 609 h 1000"/>
                  <a:gd name="T50" fmla="*/ 1051 w 2465"/>
                  <a:gd name="T51" fmla="*/ 299 h 1000"/>
                  <a:gd name="T52" fmla="*/ 1049 w 2465"/>
                  <a:gd name="T53" fmla="*/ 707 h 1000"/>
                  <a:gd name="T54" fmla="*/ 1247 w 2465"/>
                  <a:gd name="T55" fmla="*/ 411 h 1000"/>
                  <a:gd name="T56" fmla="*/ 1118 w 2465"/>
                  <a:gd name="T57" fmla="*/ 640 h 1000"/>
                  <a:gd name="T58" fmla="*/ 59 w 2465"/>
                  <a:gd name="T59" fmla="*/ 538 h 1000"/>
                  <a:gd name="T60" fmla="*/ 395 w 2465"/>
                  <a:gd name="T61" fmla="*/ 997 h 1000"/>
                  <a:gd name="T62" fmla="*/ 799 w 2465"/>
                  <a:gd name="T63" fmla="*/ 593 h 1000"/>
                  <a:gd name="T64" fmla="*/ 378 w 2465"/>
                  <a:gd name="T65" fmla="*/ 858 h 1000"/>
                  <a:gd name="T66" fmla="*/ 395 w 2465"/>
                  <a:gd name="T67" fmla="*/ 604 h 1000"/>
                  <a:gd name="T68" fmla="*/ 395 w 2465"/>
                  <a:gd name="T69" fmla="*/ 835 h 1000"/>
                  <a:gd name="T70" fmla="*/ 516 w 2465"/>
                  <a:gd name="T71" fmla="*/ 714 h 1000"/>
                  <a:gd name="T72" fmla="*/ 536 w 2465"/>
                  <a:gd name="T73" fmla="*/ 463 h 1000"/>
                  <a:gd name="T74" fmla="*/ 536 w 2465"/>
                  <a:gd name="T75" fmla="*/ 694 h 1000"/>
                  <a:gd name="T76" fmla="*/ 657 w 2465"/>
                  <a:gd name="T77" fmla="*/ 573 h 1000"/>
                  <a:gd name="T78" fmla="*/ 266 w 2465"/>
                  <a:gd name="T79" fmla="*/ 463 h 1000"/>
                  <a:gd name="T80" fmla="*/ 145 w 2465"/>
                  <a:gd name="T81" fmla="*/ 584 h 1000"/>
                  <a:gd name="T82" fmla="*/ 375 w 2465"/>
                  <a:gd name="T83" fmla="*/ 584 h 1000"/>
                  <a:gd name="T84" fmla="*/ 407 w 2465"/>
                  <a:gd name="T85" fmla="*/ 234 h 1000"/>
                  <a:gd name="T86" fmla="*/ 407 w 2465"/>
                  <a:gd name="T87" fmla="*/ 3 h 1000"/>
                  <a:gd name="T88" fmla="*/ 286 w 2465"/>
                  <a:gd name="T89" fmla="*/ 124 h 1000"/>
                  <a:gd name="T90" fmla="*/ 536 w 2465"/>
                  <a:gd name="T91" fmla="*/ 395 h 1000"/>
                  <a:gd name="T92" fmla="*/ 657 w 2465"/>
                  <a:gd name="T93" fmla="*/ 274 h 1000"/>
                  <a:gd name="T94" fmla="*/ 427 w 2465"/>
                  <a:gd name="T95" fmla="*/ 274 h 1000"/>
                  <a:gd name="T96" fmla="*/ 266 w 2465"/>
                  <a:gd name="T97" fmla="*/ 395 h 1000"/>
                  <a:gd name="T98" fmla="*/ 266 w 2465"/>
                  <a:gd name="T99" fmla="*/ 165 h 1000"/>
                  <a:gd name="T100" fmla="*/ 145 w 2465"/>
                  <a:gd name="T101" fmla="*/ 286 h 1000"/>
                  <a:gd name="T102" fmla="*/ 689 w 2465"/>
                  <a:gd name="T103" fmla="*/ 322 h 1000"/>
                  <a:gd name="T104" fmla="*/ 568 w 2465"/>
                  <a:gd name="T105" fmla="*/ 443 h 1000"/>
                  <a:gd name="T106" fmla="*/ 799 w 2465"/>
                  <a:gd name="T107" fmla="*/ 443 h 1000"/>
                  <a:gd name="T108" fmla="*/ 286 w 2465"/>
                  <a:gd name="T109" fmla="*/ 432 h 1000"/>
                  <a:gd name="T110" fmla="*/ 407 w 2465"/>
                  <a:gd name="T111" fmla="*/ 553 h 1000"/>
                  <a:gd name="T112" fmla="*/ 407 w 2465"/>
                  <a:gd name="T113" fmla="*/ 322 h 1000"/>
                  <a:gd name="T114" fmla="*/ 124 w 2465"/>
                  <a:gd name="T115" fmla="*/ 553 h 1000"/>
                  <a:gd name="T116" fmla="*/ 3 w 2465"/>
                  <a:gd name="T117" fmla="*/ 432 h 1000"/>
                  <a:gd name="T118" fmla="*/ 234 w 2465"/>
                  <a:gd name="T119" fmla="*/ 432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65" h="1000">
                    <a:moveTo>
                      <a:pt x="2431" y="409"/>
                    </a:moveTo>
                    <a:cubicBezTo>
                      <a:pt x="2431" y="414"/>
                      <a:pt x="2433" y="416"/>
                      <a:pt x="2438" y="416"/>
                    </a:cubicBezTo>
                    <a:cubicBezTo>
                      <a:pt x="2455" y="416"/>
                      <a:pt x="2455" y="416"/>
                      <a:pt x="2455" y="416"/>
                    </a:cubicBezTo>
                    <a:cubicBezTo>
                      <a:pt x="2460" y="416"/>
                      <a:pt x="2462" y="414"/>
                      <a:pt x="2462" y="409"/>
                    </a:cubicBezTo>
                    <a:cubicBezTo>
                      <a:pt x="2462" y="380"/>
                      <a:pt x="2462" y="380"/>
                      <a:pt x="2462" y="380"/>
                    </a:cubicBezTo>
                    <a:cubicBezTo>
                      <a:pt x="2462" y="333"/>
                      <a:pt x="2435" y="295"/>
                      <a:pt x="2342" y="295"/>
                    </a:cubicBezTo>
                    <a:cubicBezTo>
                      <a:pt x="2248" y="295"/>
                      <a:pt x="2221" y="333"/>
                      <a:pt x="2221" y="380"/>
                    </a:cubicBezTo>
                    <a:cubicBezTo>
                      <a:pt x="2221" y="412"/>
                      <a:pt x="2221" y="412"/>
                      <a:pt x="2221" y="412"/>
                    </a:cubicBezTo>
                    <a:cubicBezTo>
                      <a:pt x="2221" y="450"/>
                      <a:pt x="2249" y="474"/>
                      <a:pt x="2273" y="483"/>
                    </a:cubicBezTo>
                    <a:cubicBezTo>
                      <a:pt x="2384" y="526"/>
                      <a:pt x="2384" y="526"/>
                      <a:pt x="2384" y="526"/>
                    </a:cubicBezTo>
                    <a:cubicBezTo>
                      <a:pt x="2408" y="535"/>
                      <a:pt x="2434" y="549"/>
                      <a:pt x="2434" y="582"/>
                    </a:cubicBezTo>
                    <a:cubicBezTo>
                      <a:pt x="2434" y="624"/>
                      <a:pt x="2434" y="624"/>
                      <a:pt x="2434" y="624"/>
                    </a:cubicBezTo>
                    <a:cubicBezTo>
                      <a:pt x="2434" y="660"/>
                      <a:pt x="2411" y="685"/>
                      <a:pt x="2341" y="685"/>
                    </a:cubicBezTo>
                    <a:cubicBezTo>
                      <a:pt x="2270" y="685"/>
                      <a:pt x="2248" y="660"/>
                      <a:pt x="2248" y="624"/>
                    </a:cubicBezTo>
                    <a:cubicBezTo>
                      <a:pt x="2248" y="597"/>
                      <a:pt x="2248" y="597"/>
                      <a:pt x="2248" y="597"/>
                    </a:cubicBezTo>
                    <a:cubicBezTo>
                      <a:pt x="2248" y="591"/>
                      <a:pt x="2246" y="589"/>
                      <a:pt x="2241" y="589"/>
                    </a:cubicBezTo>
                    <a:cubicBezTo>
                      <a:pt x="2224" y="589"/>
                      <a:pt x="2224" y="589"/>
                      <a:pt x="2224" y="589"/>
                    </a:cubicBezTo>
                    <a:cubicBezTo>
                      <a:pt x="2219" y="589"/>
                      <a:pt x="2216" y="591"/>
                      <a:pt x="2216" y="597"/>
                    </a:cubicBezTo>
                    <a:cubicBezTo>
                      <a:pt x="2216" y="628"/>
                      <a:pt x="2216" y="628"/>
                      <a:pt x="2216" y="628"/>
                    </a:cubicBezTo>
                    <a:cubicBezTo>
                      <a:pt x="2216" y="675"/>
                      <a:pt x="2246" y="712"/>
                      <a:pt x="2341" y="712"/>
                    </a:cubicBezTo>
                    <a:cubicBezTo>
                      <a:pt x="2436" y="712"/>
                      <a:pt x="2465" y="675"/>
                      <a:pt x="2465" y="628"/>
                    </a:cubicBezTo>
                    <a:cubicBezTo>
                      <a:pt x="2465" y="575"/>
                      <a:pt x="2465" y="575"/>
                      <a:pt x="2465" y="575"/>
                    </a:cubicBezTo>
                    <a:cubicBezTo>
                      <a:pt x="2465" y="534"/>
                      <a:pt x="2435" y="511"/>
                      <a:pt x="2405" y="500"/>
                    </a:cubicBezTo>
                    <a:cubicBezTo>
                      <a:pt x="2290" y="456"/>
                      <a:pt x="2290" y="456"/>
                      <a:pt x="2290" y="456"/>
                    </a:cubicBezTo>
                    <a:cubicBezTo>
                      <a:pt x="2274" y="450"/>
                      <a:pt x="2252" y="436"/>
                      <a:pt x="2252" y="405"/>
                    </a:cubicBezTo>
                    <a:cubicBezTo>
                      <a:pt x="2252" y="383"/>
                      <a:pt x="2252" y="383"/>
                      <a:pt x="2252" y="383"/>
                    </a:cubicBezTo>
                    <a:cubicBezTo>
                      <a:pt x="2252" y="347"/>
                      <a:pt x="2272" y="322"/>
                      <a:pt x="2342" y="322"/>
                    </a:cubicBezTo>
                    <a:cubicBezTo>
                      <a:pt x="2411" y="322"/>
                      <a:pt x="2431" y="347"/>
                      <a:pt x="2431" y="383"/>
                    </a:cubicBezTo>
                    <a:lnTo>
                      <a:pt x="2431" y="409"/>
                    </a:lnTo>
                    <a:close/>
                    <a:moveTo>
                      <a:pt x="1869" y="253"/>
                    </a:moveTo>
                    <a:cubicBezTo>
                      <a:pt x="1871" y="253"/>
                      <a:pt x="1872" y="255"/>
                      <a:pt x="1871" y="257"/>
                    </a:cubicBezTo>
                    <a:cubicBezTo>
                      <a:pt x="1739" y="749"/>
                      <a:pt x="1739" y="749"/>
                      <a:pt x="1739" y="749"/>
                    </a:cubicBezTo>
                    <a:cubicBezTo>
                      <a:pt x="1738" y="751"/>
                      <a:pt x="1736" y="753"/>
                      <a:pt x="1734" y="753"/>
                    </a:cubicBezTo>
                    <a:cubicBezTo>
                      <a:pt x="1711" y="753"/>
                      <a:pt x="1711" y="753"/>
                      <a:pt x="1711" y="753"/>
                    </a:cubicBezTo>
                    <a:cubicBezTo>
                      <a:pt x="1709" y="753"/>
                      <a:pt x="1708" y="751"/>
                      <a:pt x="1708" y="749"/>
                    </a:cubicBezTo>
                    <a:cubicBezTo>
                      <a:pt x="1841" y="257"/>
                      <a:pt x="1841" y="257"/>
                      <a:pt x="1841" y="257"/>
                    </a:cubicBezTo>
                    <a:cubicBezTo>
                      <a:pt x="1842" y="255"/>
                      <a:pt x="1844" y="253"/>
                      <a:pt x="1846" y="253"/>
                    </a:cubicBezTo>
                    <a:lnTo>
                      <a:pt x="1869" y="253"/>
                    </a:lnTo>
                    <a:close/>
                    <a:moveTo>
                      <a:pt x="1913" y="629"/>
                    </a:moveTo>
                    <a:cubicBezTo>
                      <a:pt x="1913" y="676"/>
                      <a:pt x="1942" y="714"/>
                      <a:pt x="2038" y="714"/>
                    </a:cubicBezTo>
                    <a:cubicBezTo>
                      <a:pt x="2134" y="714"/>
                      <a:pt x="2164" y="676"/>
                      <a:pt x="2164" y="629"/>
                    </a:cubicBezTo>
                    <a:cubicBezTo>
                      <a:pt x="2164" y="381"/>
                      <a:pt x="2164" y="381"/>
                      <a:pt x="2164" y="381"/>
                    </a:cubicBezTo>
                    <a:cubicBezTo>
                      <a:pt x="2164" y="334"/>
                      <a:pt x="2134" y="296"/>
                      <a:pt x="2038" y="296"/>
                    </a:cubicBezTo>
                    <a:cubicBezTo>
                      <a:pt x="1942" y="296"/>
                      <a:pt x="1913" y="334"/>
                      <a:pt x="1913" y="381"/>
                    </a:cubicBezTo>
                    <a:lnTo>
                      <a:pt x="1913" y="629"/>
                    </a:lnTo>
                    <a:close/>
                    <a:moveTo>
                      <a:pt x="2131" y="624"/>
                    </a:moveTo>
                    <a:cubicBezTo>
                      <a:pt x="2131" y="661"/>
                      <a:pt x="2108" y="686"/>
                      <a:pt x="2038" y="686"/>
                    </a:cubicBezTo>
                    <a:cubicBezTo>
                      <a:pt x="1968" y="686"/>
                      <a:pt x="1945" y="661"/>
                      <a:pt x="1945" y="624"/>
                    </a:cubicBezTo>
                    <a:cubicBezTo>
                      <a:pt x="1945" y="386"/>
                      <a:pt x="1945" y="386"/>
                      <a:pt x="1945" y="386"/>
                    </a:cubicBezTo>
                    <a:cubicBezTo>
                      <a:pt x="1945" y="349"/>
                      <a:pt x="1968" y="324"/>
                      <a:pt x="2038" y="324"/>
                    </a:cubicBezTo>
                    <a:cubicBezTo>
                      <a:pt x="2108" y="324"/>
                      <a:pt x="2131" y="349"/>
                      <a:pt x="2131" y="386"/>
                    </a:cubicBezTo>
                    <a:lnTo>
                      <a:pt x="2131" y="624"/>
                    </a:lnTo>
                    <a:close/>
                    <a:moveTo>
                      <a:pt x="1666" y="579"/>
                    </a:moveTo>
                    <a:cubicBezTo>
                      <a:pt x="1666" y="568"/>
                      <a:pt x="1663" y="564"/>
                      <a:pt x="1653" y="564"/>
                    </a:cubicBezTo>
                    <a:cubicBezTo>
                      <a:pt x="1603" y="564"/>
                      <a:pt x="1603" y="564"/>
                      <a:pt x="1603" y="564"/>
                    </a:cubicBezTo>
                    <a:cubicBezTo>
                      <a:pt x="1592" y="564"/>
                      <a:pt x="1588" y="568"/>
                      <a:pt x="1588" y="579"/>
                    </a:cubicBezTo>
                    <a:cubicBezTo>
                      <a:pt x="1588" y="601"/>
                      <a:pt x="1588" y="601"/>
                      <a:pt x="1588" y="601"/>
                    </a:cubicBezTo>
                    <a:cubicBezTo>
                      <a:pt x="1588" y="631"/>
                      <a:pt x="1567" y="646"/>
                      <a:pt x="1527" y="646"/>
                    </a:cubicBezTo>
                    <a:cubicBezTo>
                      <a:pt x="1487" y="646"/>
                      <a:pt x="1466" y="631"/>
                      <a:pt x="1466" y="601"/>
                    </a:cubicBezTo>
                    <a:cubicBezTo>
                      <a:pt x="1466" y="408"/>
                      <a:pt x="1466" y="408"/>
                      <a:pt x="1466" y="408"/>
                    </a:cubicBezTo>
                    <a:cubicBezTo>
                      <a:pt x="1466" y="378"/>
                      <a:pt x="1487" y="363"/>
                      <a:pt x="1527" y="363"/>
                    </a:cubicBezTo>
                    <a:cubicBezTo>
                      <a:pt x="1567" y="363"/>
                      <a:pt x="1588" y="378"/>
                      <a:pt x="1588" y="408"/>
                    </a:cubicBezTo>
                    <a:cubicBezTo>
                      <a:pt x="1588" y="423"/>
                      <a:pt x="1588" y="423"/>
                      <a:pt x="1588" y="423"/>
                    </a:cubicBezTo>
                    <a:cubicBezTo>
                      <a:pt x="1588" y="434"/>
                      <a:pt x="1592" y="438"/>
                      <a:pt x="1603" y="438"/>
                    </a:cubicBezTo>
                    <a:cubicBezTo>
                      <a:pt x="1653" y="438"/>
                      <a:pt x="1653" y="438"/>
                      <a:pt x="1653" y="438"/>
                    </a:cubicBezTo>
                    <a:cubicBezTo>
                      <a:pt x="1663" y="438"/>
                      <a:pt x="1666" y="434"/>
                      <a:pt x="1666" y="423"/>
                    </a:cubicBezTo>
                    <a:cubicBezTo>
                      <a:pt x="1666" y="394"/>
                      <a:pt x="1666" y="394"/>
                      <a:pt x="1666" y="394"/>
                    </a:cubicBezTo>
                    <a:cubicBezTo>
                      <a:pt x="1666" y="344"/>
                      <a:pt x="1634" y="296"/>
                      <a:pt x="1525" y="296"/>
                    </a:cubicBezTo>
                    <a:cubicBezTo>
                      <a:pt x="1417" y="296"/>
                      <a:pt x="1385" y="344"/>
                      <a:pt x="1385" y="394"/>
                    </a:cubicBezTo>
                    <a:cubicBezTo>
                      <a:pt x="1385" y="616"/>
                      <a:pt x="1385" y="616"/>
                      <a:pt x="1385" y="616"/>
                    </a:cubicBezTo>
                    <a:cubicBezTo>
                      <a:pt x="1385" y="666"/>
                      <a:pt x="1417" y="714"/>
                      <a:pt x="1525" y="714"/>
                    </a:cubicBezTo>
                    <a:cubicBezTo>
                      <a:pt x="1634" y="714"/>
                      <a:pt x="1666" y="666"/>
                      <a:pt x="1666" y="616"/>
                    </a:cubicBezTo>
                    <a:lnTo>
                      <a:pt x="1666" y="579"/>
                    </a:lnTo>
                    <a:close/>
                    <a:moveTo>
                      <a:pt x="1182" y="707"/>
                    </a:moveTo>
                    <a:cubicBezTo>
                      <a:pt x="1290" y="707"/>
                      <a:pt x="1328" y="660"/>
                      <a:pt x="1328" y="609"/>
                    </a:cubicBezTo>
                    <a:cubicBezTo>
                      <a:pt x="1328" y="397"/>
                      <a:pt x="1328" y="397"/>
                      <a:pt x="1328" y="397"/>
                    </a:cubicBezTo>
                    <a:cubicBezTo>
                      <a:pt x="1328" y="347"/>
                      <a:pt x="1290" y="299"/>
                      <a:pt x="1182" y="299"/>
                    </a:cubicBezTo>
                    <a:cubicBezTo>
                      <a:pt x="1051" y="299"/>
                      <a:pt x="1051" y="299"/>
                      <a:pt x="1051" y="299"/>
                    </a:cubicBezTo>
                    <a:cubicBezTo>
                      <a:pt x="1040" y="299"/>
                      <a:pt x="1037" y="304"/>
                      <a:pt x="1037" y="315"/>
                    </a:cubicBezTo>
                    <a:cubicBezTo>
                      <a:pt x="1037" y="691"/>
                      <a:pt x="1037" y="691"/>
                      <a:pt x="1037" y="691"/>
                    </a:cubicBezTo>
                    <a:cubicBezTo>
                      <a:pt x="1037" y="702"/>
                      <a:pt x="1040" y="707"/>
                      <a:pt x="1049" y="707"/>
                    </a:cubicBezTo>
                    <a:lnTo>
                      <a:pt x="1182" y="707"/>
                    </a:lnTo>
                    <a:close/>
                    <a:moveTo>
                      <a:pt x="1182" y="366"/>
                    </a:moveTo>
                    <a:cubicBezTo>
                      <a:pt x="1223" y="366"/>
                      <a:pt x="1247" y="381"/>
                      <a:pt x="1247" y="411"/>
                    </a:cubicBezTo>
                    <a:cubicBezTo>
                      <a:pt x="1247" y="595"/>
                      <a:pt x="1247" y="595"/>
                      <a:pt x="1247" y="595"/>
                    </a:cubicBezTo>
                    <a:cubicBezTo>
                      <a:pt x="1247" y="625"/>
                      <a:pt x="1223" y="640"/>
                      <a:pt x="1182" y="640"/>
                    </a:cubicBezTo>
                    <a:cubicBezTo>
                      <a:pt x="1118" y="640"/>
                      <a:pt x="1118" y="640"/>
                      <a:pt x="1118" y="640"/>
                    </a:cubicBezTo>
                    <a:cubicBezTo>
                      <a:pt x="1118" y="366"/>
                      <a:pt x="1118" y="366"/>
                      <a:pt x="1118" y="366"/>
                    </a:cubicBezTo>
                    <a:lnTo>
                      <a:pt x="1182" y="366"/>
                    </a:lnTo>
                    <a:close/>
                    <a:moveTo>
                      <a:pt x="59" y="538"/>
                    </a:moveTo>
                    <a:cubicBezTo>
                      <a:pt x="3" y="593"/>
                      <a:pt x="3" y="593"/>
                      <a:pt x="3" y="593"/>
                    </a:cubicBezTo>
                    <a:cubicBezTo>
                      <a:pt x="0" y="596"/>
                      <a:pt x="0" y="602"/>
                      <a:pt x="3" y="605"/>
                    </a:cubicBezTo>
                    <a:cubicBezTo>
                      <a:pt x="395" y="997"/>
                      <a:pt x="395" y="997"/>
                      <a:pt x="395" y="997"/>
                    </a:cubicBezTo>
                    <a:cubicBezTo>
                      <a:pt x="398" y="1000"/>
                      <a:pt x="404" y="1000"/>
                      <a:pt x="407" y="997"/>
                    </a:cubicBezTo>
                    <a:cubicBezTo>
                      <a:pt x="799" y="605"/>
                      <a:pt x="799" y="605"/>
                      <a:pt x="799" y="605"/>
                    </a:cubicBezTo>
                    <a:cubicBezTo>
                      <a:pt x="802" y="602"/>
                      <a:pt x="802" y="596"/>
                      <a:pt x="799" y="593"/>
                    </a:cubicBezTo>
                    <a:cubicBezTo>
                      <a:pt x="743" y="538"/>
                      <a:pt x="743" y="538"/>
                      <a:pt x="743" y="538"/>
                    </a:cubicBezTo>
                    <a:cubicBezTo>
                      <a:pt x="424" y="858"/>
                      <a:pt x="424" y="858"/>
                      <a:pt x="424" y="858"/>
                    </a:cubicBezTo>
                    <a:cubicBezTo>
                      <a:pt x="411" y="870"/>
                      <a:pt x="391" y="870"/>
                      <a:pt x="378" y="858"/>
                    </a:cubicBezTo>
                    <a:cubicBezTo>
                      <a:pt x="59" y="538"/>
                      <a:pt x="59" y="538"/>
                      <a:pt x="59" y="538"/>
                    </a:cubicBezTo>
                    <a:close/>
                    <a:moveTo>
                      <a:pt x="407" y="604"/>
                    </a:moveTo>
                    <a:cubicBezTo>
                      <a:pt x="404" y="601"/>
                      <a:pt x="398" y="601"/>
                      <a:pt x="395" y="604"/>
                    </a:cubicBezTo>
                    <a:cubicBezTo>
                      <a:pt x="286" y="714"/>
                      <a:pt x="286" y="714"/>
                      <a:pt x="286" y="714"/>
                    </a:cubicBezTo>
                    <a:cubicBezTo>
                      <a:pt x="283" y="717"/>
                      <a:pt x="283" y="722"/>
                      <a:pt x="286" y="725"/>
                    </a:cubicBezTo>
                    <a:cubicBezTo>
                      <a:pt x="395" y="835"/>
                      <a:pt x="395" y="835"/>
                      <a:pt x="395" y="835"/>
                    </a:cubicBezTo>
                    <a:cubicBezTo>
                      <a:pt x="398" y="838"/>
                      <a:pt x="404" y="838"/>
                      <a:pt x="407" y="835"/>
                    </a:cubicBezTo>
                    <a:cubicBezTo>
                      <a:pt x="516" y="725"/>
                      <a:pt x="516" y="725"/>
                      <a:pt x="516" y="725"/>
                    </a:cubicBezTo>
                    <a:cubicBezTo>
                      <a:pt x="519" y="722"/>
                      <a:pt x="519" y="717"/>
                      <a:pt x="516" y="714"/>
                    </a:cubicBezTo>
                    <a:lnTo>
                      <a:pt x="407" y="604"/>
                    </a:lnTo>
                    <a:close/>
                    <a:moveTo>
                      <a:pt x="548" y="463"/>
                    </a:moveTo>
                    <a:cubicBezTo>
                      <a:pt x="545" y="460"/>
                      <a:pt x="540" y="460"/>
                      <a:pt x="536" y="463"/>
                    </a:cubicBezTo>
                    <a:cubicBezTo>
                      <a:pt x="427" y="573"/>
                      <a:pt x="427" y="573"/>
                      <a:pt x="427" y="573"/>
                    </a:cubicBezTo>
                    <a:cubicBezTo>
                      <a:pt x="424" y="576"/>
                      <a:pt x="424" y="581"/>
                      <a:pt x="427" y="584"/>
                    </a:cubicBezTo>
                    <a:cubicBezTo>
                      <a:pt x="536" y="694"/>
                      <a:pt x="536" y="694"/>
                      <a:pt x="536" y="694"/>
                    </a:cubicBezTo>
                    <a:cubicBezTo>
                      <a:pt x="540" y="697"/>
                      <a:pt x="545" y="697"/>
                      <a:pt x="548" y="694"/>
                    </a:cubicBezTo>
                    <a:cubicBezTo>
                      <a:pt x="657" y="584"/>
                      <a:pt x="657" y="584"/>
                      <a:pt x="657" y="584"/>
                    </a:cubicBezTo>
                    <a:cubicBezTo>
                      <a:pt x="661" y="581"/>
                      <a:pt x="661" y="576"/>
                      <a:pt x="657" y="573"/>
                    </a:cubicBezTo>
                    <a:lnTo>
                      <a:pt x="548" y="463"/>
                    </a:lnTo>
                    <a:close/>
                    <a:moveTo>
                      <a:pt x="375" y="573"/>
                    </a:moveTo>
                    <a:cubicBezTo>
                      <a:pt x="266" y="463"/>
                      <a:pt x="266" y="463"/>
                      <a:pt x="266" y="463"/>
                    </a:cubicBezTo>
                    <a:cubicBezTo>
                      <a:pt x="262" y="460"/>
                      <a:pt x="257" y="460"/>
                      <a:pt x="254" y="463"/>
                    </a:cubicBezTo>
                    <a:cubicBezTo>
                      <a:pt x="145" y="573"/>
                      <a:pt x="145" y="573"/>
                      <a:pt x="145" y="573"/>
                    </a:cubicBezTo>
                    <a:cubicBezTo>
                      <a:pt x="141" y="576"/>
                      <a:pt x="141" y="581"/>
                      <a:pt x="145" y="584"/>
                    </a:cubicBezTo>
                    <a:cubicBezTo>
                      <a:pt x="254" y="694"/>
                      <a:pt x="254" y="694"/>
                      <a:pt x="254" y="694"/>
                    </a:cubicBezTo>
                    <a:cubicBezTo>
                      <a:pt x="257" y="697"/>
                      <a:pt x="262" y="697"/>
                      <a:pt x="266" y="694"/>
                    </a:cubicBezTo>
                    <a:cubicBezTo>
                      <a:pt x="375" y="584"/>
                      <a:pt x="375" y="584"/>
                      <a:pt x="375" y="584"/>
                    </a:cubicBezTo>
                    <a:cubicBezTo>
                      <a:pt x="378" y="581"/>
                      <a:pt x="378" y="576"/>
                      <a:pt x="375" y="573"/>
                    </a:cubicBezTo>
                    <a:close/>
                    <a:moveTo>
                      <a:pt x="395" y="234"/>
                    </a:moveTo>
                    <a:cubicBezTo>
                      <a:pt x="398" y="237"/>
                      <a:pt x="404" y="237"/>
                      <a:pt x="407" y="234"/>
                    </a:cubicBezTo>
                    <a:cubicBezTo>
                      <a:pt x="516" y="124"/>
                      <a:pt x="516" y="124"/>
                      <a:pt x="516" y="124"/>
                    </a:cubicBezTo>
                    <a:cubicBezTo>
                      <a:pt x="519" y="121"/>
                      <a:pt x="519" y="116"/>
                      <a:pt x="516" y="113"/>
                    </a:cubicBezTo>
                    <a:cubicBezTo>
                      <a:pt x="407" y="3"/>
                      <a:pt x="407" y="3"/>
                      <a:pt x="407" y="3"/>
                    </a:cubicBezTo>
                    <a:cubicBezTo>
                      <a:pt x="404" y="0"/>
                      <a:pt x="398" y="0"/>
                      <a:pt x="395" y="3"/>
                    </a:cubicBezTo>
                    <a:cubicBezTo>
                      <a:pt x="286" y="113"/>
                      <a:pt x="286" y="113"/>
                      <a:pt x="286" y="113"/>
                    </a:cubicBezTo>
                    <a:cubicBezTo>
                      <a:pt x="283" y="116"/>
                      <a:pt x="283" y="121"/>
                      <a:pt x="286" y="124"/>
                    </a:cubicBezTo>
                    <a:lnTo>
                      <a:pt x="395" y="234"/>
                    </a:lnTo>
                    <a:close/>
                    <a:moveTo>
                      <a:pt x="427" y="286"/>
                    </a:moveTo>
                    <a:cubicBezTo>
                      <a:pt x="536" y="395"/>
                      <a:pt x="536" y="395"/>
                      <a:pt x="536" y="395"/>
                    </a:cubicBezTo>
                    <a:cubicBezTo>
                      <a:pt x="540" y="398"/>
                      <a:pt x="545" y="398"/>
                      <a:pt x="548" y="395"/>
                    </a:cubicBezTo>
                    <a:cubicBezTo>
                      <a:pt x="657" y="286"/>
                      <a:pt x="657" y="286"/>
                      <a:pt x="657" y="286"/>
                    </a:cubicBezTo>
                    <a:cubicBezTo>
                      <a:pt x="661" y="283"/>
                      <a:pt x="661" y="277"/>
                      <a:pt x="657" y="274"/>
                    </a:cubicBezTo>
                    <a:cubicBezTo>
                      <a:pt x="548" y="165"/>
                      <a:pt x="548" y="165"/>
                      <a:pt x="548" y="165"/>
                    </a:cubicBezTo>
                    <a:cubicBezTo>
                      <a:pt x="545" y="162"/>
                      <a:pt x="540" y="162"/>
                      <a:pt x="536" y="165"/>
                    </a:cubicBezTo>
                    <a:cubicBezTo>
                      <a:pt x="427" y="274"/>
                      <a:pt x="427" y="274"/>
                      <a:pt x="427" y="274"/>
                    </a:cubicBezTo>
                    <a:cubicBezTo>
                      <a:pt x="424" y="277"/>
                      <a:pt x="424" y="283"/>
                      <a:pt x="427" y="286"/>
                    </a:cubicBezTo>
                    <a:close/>
                    <a:moveTo>
                      <a:pt x="254" y="395"/>
                    </a:moveTo>
                    <a:cubicBezTo>
                      <a:pt x="257" y="398"/>
                      <a:pt x="262" y="398"/>
                      <a:pt x="266" y="395"/>
                    </a:cubicBezTo>
                    <a:cubicBezTo>
                      <a:pt x="375" y="286"/>
                      <a:pt x="375" y="286"/>
                      <a:pt x="375" y="286"/>
                    </a:cubicBezTo>
                    <a:cubicBezTo>
                      <a:pt x="378" y="283"/>
                      <a:pt x="378" y="277"/>
                      <a:pt x="375" y="274"/>
                    </a:cubicBezTo>
                    <a:cubicBezTo>
                      <a:pt x="266" y="165"/>
                      <a:pt x="266" y="165"/>
                      <a:pt x="266" y="165"/>
                    </a:cubicBezTo>
                    <a:cubicBezTo>
                      <a:pt x="262" y="162"/>
                      <a:pt x="257" y="162"/>
                      <a:pt x="254" y="165"/>
                    </a:cubicBezTo>
                    <a:cubicBezTo>
                      <a:pt x="145" y="274"/>
                      <a:pt x="145" y="274"/>
                      <a:pt x="145" y="274"/>
                    </a:cubicBezTo>
                    <a:cubicBezTo>
                      <a:pt x="141" y="277"/>
                      <a:pt x="141" y="283"/>
                      <a:pt x="145" y="286"/>
                    </a:cubicBezTo>
                    <a:lnTo>
                      <a:pt x="254" y="395"/>
                    </a:lnTo>
                    <a:close/>
                    <a:moveTo>
                      <a:pt x="799" y="432"/>
                    </a:moveTo>
                    <a:cubicBezTo>
                      <a:pt x="689" y="322"/>
                      <a:pt x="689" y="322"/>
                      <a:pt x="689" y="322"/>
                    </a:cubicBezTo>
                    <a:cubicBezTo>
                      <a:pt x="686" y="319"/>
                      <a:pt x="681" y="319"/>
                      <a:pt x="678" y="322"/>
                    </a:cubicBezTo>
                    <a:cubicBezTo>
                      <a:pt x="568" y="432"/>
                      <a:pt x="568" y="432"/>
                      <a:pt x="568" y="432"/>
                    </a:cubicBezTo>
                    <a:cubicBezTo>
                      <a:pt x="565" y="435"/>
                      <a:pt x="565" y="440"/>
                      <a:pt x="568" y="443"/>
                    </a:cubicBezTo>
                    <a:cubicBezTo>
                      <a:pt x="678" y="553"/>
                      <a:pt x="678" y="553"/>
                      <a:pt x="678" y="553"/>
                    </a:cubicBezTo>
                    <a:cubicBezTo>
                      <a:pt x="681" y="556"/>
                      <a:pt x="686" y="556"/>
                      <a:pt x="689" y="553"/>
                    </a:cubicBezTo>
                    <a:cubicBezTo>
                      <a:pt x="799" y="443"/>
                      <a:pt x="799" y="443"/>
                      <a:pt x="799" y="443"/>
                    </a:cubicBezTo>
                    <a:cubicBezTo>
                      <a:pt x="802" y="440"/>
                      <a:pt x="802" y="435"/>
                      <a:pt x="799" y="432"/>
                    </a:cubicBezTo>
                    <a:close/>
                    <a:moveTo>
                      <a:pt x="395" y="322"/>
                    </a:moveTo>
                    <a:cubicBezTo>
                      <a:pt x="286" y="432"/>
                      <a:pt x="286" y="432"/>
                      <a:pt x="286" y="432"/>
                    </a:cubicBezTo>
                    <a:cubicBezTo>
                      <a:pt x="283" y="435"/>
                      <a:pt x="283" y="440"/>
                      <a:pt x="286" y="443"/>
                    </a:cubicBezTo>
                    <a:cubicBezTo>
                      <a:pt x="395" y="553"/>
                      <a:pt x="395" y="553"/>
                      <a:pt x="395" y="553"/>
                    </a:cubicBezTo>
                    <a:cubicBezTo>
                      <a:pt x="398" y="556"/>
                      <a:pt x="404" y="556"/>
                      <a:pt x="407" y="553"/>
                    </a:cubicBezTo>
                    <a:cubicBezTo>
                      <a:pt x="516" y="443"/>
                      <a:pt x="516" y="443"/>
                      <a:pt x="516" y="443"/>
                    </a:cubicBezTo>
                    <a:cubicBezTo>
                      <a:pt x="519" y="440"/>
                      <a:pt x="519" y="435"/>
                      <a:pt x="516" y="432"/>
                    </a:cubicBezTo>
                    <a:cubicBezTo>
                      <a:pt x="407" y="322"/>
                      <a:pt x="407" y="322"/>
                      <a:pt x="407" y="322"/>
                    </a:cubicBezTo>
                    <a:cubicBezTo>
                      <a:pt x="404" y="319"/>
                      <a:pt x="398" y="319"/>
                      <a:pt x="395" y="322"/>
                    </a:cubicBezTo>
                    <a:close/>
                    <a:moveTo>
                      <a:pt x="234" y="443"/>
                    </a:moveTo>
                    <a:cubicBezTo>
                      <a:pt x="124" y="553"/>
                      <a:pt x="124" y="553"/>
                      <a:pt x="124" y="553"/>
                    </a:cubicBezTo>
                    <a:cubicBezTo>
                      <a:pt x="121" y="556"/>
                      <a:pt x="116" y="556"/>
                      <a:pt x="113" y="553"/>
                    </a:cubicBezTo>
                    <a:cubicBezTo>
                      <a:pt x="3" y="443"/>
                      <a:pt x="3" y="443"/>
                      <a:pt x="3" y="443"/>
                    </a:cubicBezTo>
                    <a:cubicBezTo>
                      <a:pt x="0" y="440"/>
                      <a:pt x="0" y="435"/>
                      <a:pt x="3" y="432"/>
                    </a:cubicBezTo>
                    <a:cubicBezTo>
                      <a:pt x="113" y="322"/>
                      <a:pt x="113" y="322"/>
                      <a:pt x="113" y="322"/>
                    </a:cubicBezTo>
                    <a:cubicBezTo>
                      <a:pt x="116" y="319"/>
                      <a:pt x="121" y="319"/>
                      <a:pt x="124" y="322"/>
                    </a:cubicBezTo>
                    <a:cubicBezTo>
                      <a:pt x="234" y="432"/>
                      <a:pt x="234" y="432"/>
                      <a:pt x="234" y="432"/>
                    </a:cubicBezTo>
                    <a:cubicBezTo>
                      <a:pt x="237" y="435"/>
                      <a:pt x="237" y="440"/>
                      <a:pt x="234" y="443"/>
                    </a:cubicBezTo>
                    <a:close/>
                  </a:path>
                </a:pathLst>
              </a:custGeom>
              <a:solidFill>
                <a:srgbClr val="323A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p>
            </p:txBody>
          </p:sp>
          <p:pic>
            <p:nvPicPr>
              <p:cNvPr id="83" name="Picture 8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537801" y="6215139"/>
                <a:ext cx="778651" cy="251237"/>
              </a:xfrm>
              <a:prstGeom prst="rect">
                <a:avLst/>
              </a:prstGeom>
            </p:spPr>
          </p:pic>
          <p:pic>
            <p:nvPicPr>
              <p:cNvPr id="1042" name="Picture 18" descr="https://upload.wikimedia.org/wikipedia/en/0/04/ConsenSys_logo.png"/>
              <p:cNvPicPr>
                <a:picLocks noChangeAspect="1" noChangeArrowheads="1"/>
              </p:cNvPicPr>
              <p:nvPr/>
            </p:nvPicPr>
            <p:blipFill rotWithShape="1">
              <a:blip r:embed="rId4" cstate="hqprint">
                <a:clrChange>
                  <a:clrFrom>
                    <a:srgbClr val="FEFEFE"/>
                  </a:clrFrom>
                  <a:clrTo>
                    <a:srgbClr val="FEFEFE">
                      <a:alpha val="0"/>
                    </a:srgbClr>
                  </a:clrTo>
                </a:clrChange>
                <a:extLst>
                  <a:ext uri="{28A0092B-C50C-407E-A947-70E740481C1C}">
                    <a14:useLocalDpi xmlns:a14="http://schemas.microsoft.com/office/drawing/2010/main"/>
                  </a:ext>
                </a:extLst>
              </a:blip>
              <a:srcRect/>
              <a:stretch/>
            </p:blipFill>
            <p:spPr bwMode="auto">
              <a:xfrm>
                <a:off x="5682430" y="6156930"/>
                <a:ext cx="1023881" cy="37391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Blockstack Logo"/>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072289" y="6141189"/>
                <a:ext cx="637630" cy="38644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84"/>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154590" y="6162414"/>
                <a:ext cx="298609" cy="350617"/>
              </a:xfrm>
              <a:prstGeom prst="rect">
                <a:avLst/>
              </a:prstGeom>
            </p:spPr>
          </p:pic>
          <p:pic>
            <p:nvPicPr>
              <p:cNvPr id="86" name="Picture 85"/>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819177" y="6229350"/>
                <a:ext cx="924183" cy="220882"/>
              </a:xfrm>
              <a:prstGeom prst="rect">
                <a:avLst/>
              </a:prstGeom>
            </p:spPr>
          </p:pic>
          <p:pic>
            <p:nvPicPr>
              <p:cNvPr id="1046" name="Picture 22" descr="https://www.freebsd.org/logo/logo-full.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1109339" y="6220004"/>
                <a:ext cx="686677" cy="247770"/>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8"/>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8075897" y="6239043"/>
                <a:ext cx="712715" cy="166420"/>
              </a:xfrm>
              <a:prstGeom prst="rect">
                <a:avLst/>
              </a:prstGeom>
            </p:spPr>
          </p:pic>
        </p:grpSp>
        <p:grpSp>
          <p:nvGrpSpPr>
            <p:cNvPr id="11" name="Group 10"/>
            <p:cNvGrpSpPr/>
            <p:nvPr/>
          </p:nvGrpSpPr>
          <p:grpSpPr>
            <a:xfrm>
              <a:off x="274637" y="5333730"/>
              <a:ext cx="7675122" cy="624694"/>
              <a:chOff x="274637" y="5333730"/>
              <a:chExt cx="7675122" cy="624694"/>
            </a:xfrm>
          </p:grpSpPr>
          <p:sp>
            <p:nvSpPr>
              <p:cNvPr id="16" name="Rectangle 15"/>
              <p:cNvSpPr/>
              <p:nvPr/>
            </p:nvSpPr>
            <p:spPr bwMode="auto">
              <a:xfrm>
                <a:off x="274637" y="5333730"/>
                <a:ext cx="3017552" cy="6246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91427" rIns="0" bIns="91427" numCol="1" spcCol="0" rtlCol="0" fromWordArt="0" anchor="ctr" anchorCtr="0" forceAA="0" compatLnSpc="1">
                <a:prstTxWarp prst="textNoShape">
                  <a:avLst/>
                </a:prstTxWarp>
                <a:noAutofit/>
              </a:bodyPr>
              <a:lstStyle/>
              <a:p>
                <a:pPr defTabSz="932293" fontAlgn="base">
                  <a:lnSpc>
                    <a:spcPct val="80000"/>
                  </a:lnSpc>
                  <a:spcBef>
                    <a:spcPct val="0"/>
                  </a:spcBef>
                  <a:spcAft>
                    <a:spcPct val="0"/>
                  </a:spcAft>
                </a:pPr>
                <a:r>
                  <a:rPr lang="en-US" sz="1765" dirty="0">
                    <a:gradFill>
                      <a:gsLst>
                        <a:gs pos="40179">
                          <a:schemeClr val="tx1"/>
                        </a:gs>
                        <a:gs pos="88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Containers</a:t>
                </a:r>
              </a:p>
            </p:txBody>
          </p:sp>
          <p:pic>
            <p:nvPicPr>
              <p:cNvPr id="57" name="Picture 56"/>
              <p:cNvPicPr>
                <a:picLocks noChangeAspect="1"/>
              </p:cNvPicPr>
              <p:nvPr/>
            </p:nvPicPr>
            <p:blipFill rotWithShape="1">
              <a:blip r:embed="rId10"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441888" y="5483958"/>
                <a:ext cx="436271" cy="332772"/>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994748" y="5455440"/>
                <a:ext cx="955011" cy="369786"/>
              </a:xfrm>
              <a:prstGeom prst="rect">
                <a:avLst/>
              </a:prstGeom>
            </p:spPr>
          </p:pic>
          <p:pic>
            <p:nvPicPr>
              <p:cNvPr id="99" name="Picture 98"/>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65649" y="5521617"/>
                <a:ext cx="924183" cy="220882"/>
              </a:xfrm>
              <a:prstGeom prst="rect">
                <a:avLst/>
              </a:prstGeom>
            </p:spPr>
          </p:pic>
          <p:sp>
            <p:nvSpPr>
              <p:cNvPr id="101" name="Freeform 16"/>
              <p:cNvSpPr>
                <a:spLocks noChangeAspect="1" noEditPoints="1"/>
              </p:cNvSpPr>
              <p:nvPr/>
            </p:nvSpPr>
            <p:spPr bwMode="auto">
              <a:xfrm>
                <a:off x="5777322" y="5492243"/>
                <a:ext cx="729935" cy="296769"/>
              </a:xfrm>
              <a:custGeom>
                <a:avLst/>
                <a:gdLst>
                  <a:gd name="T0" fmla="*/ 2455 w 2465"/>
                  <a:gd name="T1" fmla="*/ 416 h 1000"/>
                  <a:gd name="T2" fmla="*/ 2342 w 2465"/>
                  <a:gd name="T3" fmla="*/ 295 h 1000"/>
                  <a:gd name="T4" fmla="*/ 2273 w 2465"/>
                  <a:gd name="T5" fmla="*/ 483 h 1000"/>
                  <a:gd name="T6" fmla="*/ 2434 w 2465"/>
                  <a:gd name="T7" fmla="*/ 624 h 1000"/>
                  <a:gd name="T8" fmla="*/ 2248 w 2465"/>
                  <a:gd name="T9" fmla="*/ 597 h 1000"/>
                  <a:gd name="T10" fmla="*/ 2216 w 2465"/>
                  <a:gd name="T11" fmla="*/ 597 h 1000"/>
                  <a:gd name="T12" fmla="*/ 2465 w 2465"/>
                  <a:gd name="T13" fmla="*/ 628 h 1000"/>
                  <a:gd name="T14" fmla="*/ 2290 w 2465"/>
                  <a:gd name="T15" fmla="*/ 456 h 1000"/>
                  <a:gd name="T16" fmla="*/ 2342 w 2465"/>
                  <a:gd name="T17" fmla="*/ 322 h 1000"/>
                  <a:gd name="T18" fmla="*/ 1869 w 2465"/>
                  <a:gd name="T19" fmla="*/ 253 h 1000"/>
                  <a:gd name="T20" fmla="*/ 1734 w 2465"/>
                  <a:gd name="T21" fmla="*/ 753 h 1000"/>
                  <a:gd name="T22" fmla="*/ 1841 w 2465"/>
                  <a:gd name="T23" fmla="*/ 257 h 1000"/>
                  <a:gd name="T24" fmla="*/ 1913 w 2465"/>
                  <a:gd name="T25" fmla="*/ 629 h 1000"/>
                  <a:gd name="T26" fmla="*/ 2164 w 2465"/>
                  <a:gd name="T27" fmla="*/ 381 h 1000"/>
                  <a:gd name="T28" fmla="*/ 1913 w 2465"/>
                  <a:gd name="T29" fmla="*/ 629 h 1000"/>
                  <a:gd name="T30" fmla="*/ 1945 w 2465"/>
                  <a:gd name="T31" fmla="*/ 624 h 1000"/>
                  <a:gd name="T32" fmla="*/ 2131 w 2465"/>
                  <a:gd name="T33" fmla="*/ 386 h 1000"/>
                  <a:gd name="T34" fmla="*/ 1653 w 2465"/>
                  <a:gd name="T35" fmla="*/ 564 h 1000"/>
                  <a:gd name="T36" fmla="*/ 1588 w 2465"/>
                  <a:gd name="T37" fmla="*/ 601 h 1000"/>
                  <a:gd name="T38" fmla="*/ 1466 w 2465"/>
                  <a:gd name="T39" fmla="*/ 408 h 1000"/>
                  <a:gd name="T40" fmla="*/ 1588 w 2465"/>
                  <a:gd name="T41" fmla="*/ 423 h 1000"/>
                  <a:gd name="T42" fmla="*/ 1666 w 2465"/>
                  <a:gd name="T43" fmla="*/ 423 h 1000"/>
                  <a:gd name="T44" fmla="*/ 1385 w 2465"/>
                  <a:gd name="T45" fmla="*/ 394 h 1000"/>
                  <a:gd name="T46" fmla="*/ 1666 w 2465"/>
                  <a:gd name="T47" fmla="*/ 616 h 1000"/>
                  <a:gd name="T48" fmla="*/ 1328 w 2465"/>
                  <a:gd name="T49" fmla="*/ 609 h 1000"/>
                  <a:gd name="T50" fmla="*/ 1051 w 2465"/>
                  <a:gd name="T51" fmla="*/ 299 h 1000"/>
                  <a:gd name="T52" fmla="*/ 1049 w 2465"/>
                  <a:gd name="T53" fmla="*/ 707 h 1000"/>
                  <a:gd name="T54" fmla="*/ 1247 w 2465"/>
                  <a:gd name="T55" fmla="*/ 411 h 1000"/>
                  <a:gd name="T56" fmla="*/ 1118 w 2465"/>
                  <a:gd name="T57" fmla="*/ 640 h 1000"/>
                  <a:gd name="T58" fmla="*/ 59 w 2465"/>
                  <a:gd name="T59" fmla="*/ 538 h 1000"/>
                  <a:gd name="T60" fmla="*/ 395 w 2465"/>
                  <a:gd name="T61" fmla="*/ 997 h 1000"/>
                  <a:gd name="T62" fmla="*/ 799 w 2465"/>
                  <a:gd name="T63" fmla="*/ 593 h 1000"/>
                  <a:gd name="T64" fmla="*/ 378 w 2465"/>
                  <a:gd name="T65" fmla="*/ 858 h 1000"/>
                  <a:gd name="T66" fmla="*/ 395 w 2465"/>
                  <a:gd name="T67" fmla="*/ 604 h 1000"/>
                  <a:gd name="T68" fmla="*/ 395 w 2465"/>
                  <a:gd name="T69" fmla="*/ 835 h 1000"/>
                  <a:gd name="T70" fmla="*/ 516 w 2465"/>
                  <a:gd name="T71" fmla="*/ 714 h 1000"/>
                  <a:gd name="T72" fmla="*/ 536 w 2465"/>
                  <a:gd name="T73" fmla="*/ 463 h 1000"/>
                  <a:gd name="T74" fmla="*/ 536 w 2465"/>
                  <a:gd name="T75" fmla="*/ 694 h 1000"/>
                  <a:gd name="T76" fmla="*/ 657 w 2465"/>
                  <a:gd name="T77" fmla="*/ 573 h 1000"/>
                  <a:gd name="T78" fmla="*/ 266 w 2465"/>
                  <a:gd name="T79" fmla="*/ 463 h 1000"/>
                  <a:gd name="T80" fmla="*/ 145 w 2465"/>
                  <a:gd name="T81" fmla="*/ 584 h 1000"/>
                  <a:gd name="T82" fmla="*/ 375 w 2465"/>
                  <a:gd name="T83" fmla="*/ 584 h 1000"/>
                  <a:gd name="T84" fmla="*/ 407 w 2465"/>
                  <a:gd name="T85" fmla="*/ 234 h 1000"/>
                  <a:gd name="T86" fmla="*/ 407 w 2465"/>
                  <a:gd name="T87" fmla="*/ 3 h 1000"/>
                  <a:gd name="T88" fmla="*/ 286 w 2465"/>
                  <a:gd name="T89" fmla="*/ 124 h 1000"/>
                  <a:gd name="T90" fmla="*/ 536 w 2465"/>
                  <a:gd name="T91" fmla="*/ 395 h 1000"/>
                  <a:gd name="T92" fmla="*/ 657 w 2465"/>
                  <a:gd name="T93" fmla="*/ 274 h 1000"/>
                  <a:gd name="T94" fmla="*/ 427 w 2465"/>
                  <a:gd name="T95" fmla="*/ 274 h 1000"/>
                  <a:gd name="T96" fmla="*/ 266 w 2465"/>
                  <a:gd name="T97" fmla="*/ 395 h 1000"/>
                  <a:gd name="T98" fmla="*/ 266 w 2465"/>
                  <a:gd name="T99" fmla="*/ 165 h 1000"/>
                  <a:gd name="T100" fmla="*/ 145 w 2465"/>
                  <a:gd name="T101" fmla="*/ 286 h 1000"/>
                  <a:gd name="T102" fmla="*/ 689 w 2465"/>
                  <a:gd name="T103" fmla="*/ 322 h 1000"/>
                  <a:gd name="T104" fmla="*/ 568 w 2465"/>
                  <a:gd name="T105" fmla="*/ 443 h 1000"/>
                  <a:gd name="T106" fmla="*/ 799 w 2465"/>
                  <a:gd name="T107" fmla="*/ 443 h 1000"/>
                  <a:gd name="T108" fmla="*/ 286 w 2465"/>
                  <a:gd name="T109" fmla="*/ 432 h 1000"/>
                  <a:gd name="T110" fmla="*/ 407 w 2465"/>
                  <a:gd name="T111" fmla="*/ 553 h 1000"/>
                  <a:gd name="T112" fmla="*/ 407 w 2465"/>
                  <a:gd name="T113" fmla="*/ 322 h 1000"/>
                  <a:gd name="T114" fmla="*/ 124 w 2465"/>
                  <a:gd name="T115" fmla="*/ 553 h 1000"/>
                  <a:gd name="T116" fmla="*/ 3 w 2465"/>
                  <a:gd name="T117" fmla="*/ 432 h 1000"/>
                  <a:gd name="T118" fmla="*/ 234 w 2465"/>
                  <a:gd name="T119" fmla="*/ 432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65" h="1000">
                    <a:moveTo>
                      <a:pt x="2431" y="409"/>
                    </a:moveTo>
                    <a:cubicBezTo>
                      <a:pt x="2431" y="414"/>
                      <a:pt x="2433" y="416"/>
                      <a:pt x="2438" y="416"/>
                    </a:cubicBezTo>
                    <a:cubicBezTo>
                      <a:pt x="2455" y="416"/>
                      <a:pt x="2455" y="416"/>
                      <a:pt x="2455" y="416"/>
                    </a:cubicBezTo>
                    <a:cubicBezTo>
                      <a:pt x="2460" y="416"/>
                      <a:pt x="2462" y="414"/>
                      <a:pt x="2462" y="409"/>
                    </a:cubicBezTo>
                    <a:cubicBezTo>
                      <a:pt x="2462" y="380"/>
                      <a:pt x="2462" y="380"/>
                      <a:pt x="2462" y="380"/>
                    </a:cubicBezTo>
                    <a:cubicBezTo>
                      <a:pt x="2462" y="333"/>
                      <a:pt x="2435" y="295"/>
                      <a:pt x="2342" y="295"/>
                    </a:cubicBezTo>
                    <a:cubicBezTo>
                      <a:pt x="2248" y="295"/>
                      <a:pt x="2221" y="333"/>
                      <a:pt x="2221" y="380"/>
                    </a:cubicBezTo>
                    <a:cubicBezTo>
                      <a:pt x="2221" y="412"/>
                      <a:pt x="2221" y="412"/>
                      <a:pt x="2221" y="412"/>
                    </a:cubicBezTo>
                    <a:cubicBezTo>
                      <a:pt x="2221" y="450"/>
                      <a:pt x="2249" y="474"/>
                      <a:pt x="2273" y="483"/>
                    </a:cubicBezTo>
                    <a:cubicBezTo>
                      <a:pt x="2384" y="526"/>
                      <a:pt x="2384" y="526"/>
                      <a:pt x="2384" y="526"/>
                    </a:cubicBezTo>
                    <a:cubicBezTo>
                      <a:pt x="2408" y="535"/>
                      <a:pt x="2434" y="549"/>
                      <a:pt x="2434" y="582"/>
                    </a:cubicBezTo>
                    <a:cubicBezTo>
                      <a:pt x="2434" y="624"/>
                      <a:pt x="2434" y="624"/>
                      <a:pt x="2434" y="624"/>
                    </a:cubicBezTo>
                    <a:cubicBezTo>
                      <a:pt x="2434" y="660"/>
                      <a:pt x="2411" y="685"/>
                      <a:pt x="2341" y="685"/>
                    </a:cubicBezTo>
                    <a:cubicBezTo>
                      <a:pt x="2270" y="685"/>
                      <a:pt x="2248" y="660"/>
                      <a:pt x="2248" y="624"/>
                    </a:cubicBezTo>
                    <a:cubicBezTo>
                      <a:pt x="2248" y="597"/>
                      <a:pt x="2248" y="597"/>
                      <a:pt x="2248" y="597"/>
                    </a:cubicBezTo>
                    <a:cubicBezTo>
                      <a:pt x="2248" y="591"/>
                      <a:pt x="2246" y="589"/>
                      <a:pt x="2241" y="589"/>
                    </a:cubicBezTo>
                    <a:cubicBezTo>
                      <a:pt x="2224" y="589"/>
                      <a:pt x="2224" y="589"/>
                      <a:pt x="2224" y="589"/>
                    </a:cubicBezTo>
                    <a:cubicBezTo>
                      <a:pt x="2219" y="589"/>
                      <a:pt x="2216" y="591"/>
                      <a:pt x="2216" y="597"/>
                    </a:cubicBezTo>
                    <a:cubicBezTo>
                      <a:pt x="2216" y="628"/>
                      <a:pt x="2216" y="628"/>
                      <a:pt x="2216" y="628"/>
                    </a:cubicBezTo>
                    <a:cubicBezTo>
                      <a:pt x="2216" y="675"/>
                      <a:pt x="2246" y="712"/>
                      <a:pt x="2341" y="712"/>
                    </a:cubicBezTo>
                    <a:cubicBezTo>
                      <a:pt x="2436" y="712"/>
                      <a:pt x="2465" y="675"/>
                      <a:pt x="2465" y="628"/>
                    </a:cubicBezTo>
                    <a:cubicBezTo>
                      <a:pt x="2465" y="575"/>
                      <a:pt x="2465" y="575"/>
                      <a:pt x="2465" y="575"/>
                    </a:cubicBezTo>
                    <a:cubicBezTo>
                      <a:pt x="2465" y="534"/>
                      <a:pt x="2435" y="511"/>
                      <a:pt x="2405" y="500"/>
                    </a:cubicBezTo>
                    <a:cubicBezTo>
                      <a:pt x="2290" y="456"/>
                      <a:pt x="2290" y="456"/>
                      <a:pt x="2290" y="456"/>
                    </a:cubicBezTo>
                    <a:cubicBezTo>
                      <a:pt x="2274" y="450"/>
                      <a:pt x="2252" y="436"/>
                      <a:pt x="2252" y="405"/>
                    </a:cubicBezTo>
                    <a:cubicBezTo>
                      <a:pt x="2252" y="383"/>
                      <a:pt x="2252" y="383"/>
                      <a:pt x="2252" y="383"/>
                    </a:cubicBezTo>
                    <a:cubicBezTo>
                      <a:pt x="2252" y="347"/>
                      <a:pt x="2272" y="322"/>
                      <a:pt x="2342" y="322"/>
                    </a:cubicBezTo>
                    <a:cubicBezTo>
                      <a:pt x="2411" y="322"/>
                      <a:pt x="2431" y="347"/>
                      <a:pt x="2431" y="383"/>
                    </a:cubicBezTo>
                    <a:lnTo>
                      <a:pt x="2431" y="409"/>
                    </a:lnTo>
                    <a:close/>
                    <a:moveTo>
                      <a:pt x="1869" y="253"/>
                    </a:moveTo>
                    <a:cubicBezTo>
                      <a:pt x="1871" y="253"/>
                      <a:pt x="1872" y="255"/>
                      <a:pt x="1871" y="257"/>
                    </a:cubicBezTo>
                    <a:cubicBezTo>
                      <a:pt x="1739" y="749"/>
                      <a:pt x="1739" y="749"/>
                      <a:pt x="1739" y="749"/>
                    </a:cubicBezTo>
                    <a:cubicBezTo>
                      <a:pt x="1738" y="751"/>
                      <a:pt x="1736" y="753"/>
                      <a:pt x="1734" y="753"/>
                    </a:cubicBezTo>
                    <a:cubicBezTo>
                      <a:pt x="1711" y="753"/>
                      <a:pt x="1711" y="753"/>
                      <a:pt x="1711" y="753"/>
                    </a:cubicBezTo>
                    <a:cubicBezTo>
                      <a:pt x="1709" y="753"/>
                      <a:pt x="1708" y="751"/>
                      <a:pt x="1708" y="749"/>
                    </a:cubicBezTo>
                    <a:cubicBezTo>
                      <a:pt x="1841" y="257"/>
                      <a:pt x="1841" y="257"/>
                      <a:pt x="1841" y="257"/>
                    </a:cubicBezTo>
                    <a:cubicBezTo>
                      <a:pt x="1842" y="255"/>
                      <a:pt x="1844" y="253"/>
                      <a:pt x="1846" y="253"/>
                    </a:cubicBezTo>
                    <a:lnTo>
                      <a:pt x="1869" y="253"/>
                    </a:lnTo>
                    <a:close/>
                    <a:moveTo>
                      <a:pt x="1913" y="629"/>
                    </a:moveTo>
                    <a:cubicBezTo>
                      <a:pt x="1913" y="676"/>
                      <a:pt x="1942" y="714"/>
                      <a:pt x="2038" y="714"/>
                    </a:cubicBezTo>
                    <a:cubicBezTo>
                      <a:pt x="2134" y="714"/>
                      <a:pt x="2164" y="676"/>
                      <a:pt x="2164" y="629"/>
                    </a:cubicBezTo>
                    <a:cubicBezTo>
                      <a:pt x="2164" y="381"/>
                      <a:pt x="2164" y="381"/>
                      <a:pt x="2164" y="381"/>
                    </a:cubicBezTo>
                    <a:cubicBezTo>
                      <a:pt x="2164" y="334"/>
                      <a:pt x="2134" y="296"/>
                      <a:pt x="2038" y="296"/>
                    </a:cubicBezTo>
                    <a:cubicBezTo>
                      <a:pt x="1942" y="296"/>
                      <a:pt x="1913" y="334"/>
                      <a:pt x="1913" y="381"/>
                    </a:cubicBezTo>
                    <a:lnTo>
                      <a:pt x="1913" y="629"/>
                    </a:lnTo>
                    <a:close/>
                    <a:moveTo>
                      <a:pt x="2131" y="624"/>
                    </a:moveTo>
                    <a:cubicBezTo>
                      <a:pt x="2131" y="661"/>
                      <a:pt x="2108" y="686"/>
                      <a:pt x="2038" y="686"/>
                    </a:cubicBezTo>
                    <a:cubicBezTo>
                      <a:pt x="1968" y="686"/>
                      <a:pt x="1945" y="661"/>
                      <a:pt x="1945" y="624"/>
                    </a:cubicBezTo>
                    <a:cubicBezTo>
                      <a:pt x="1945" y="386"/>
                      <a:pt x="1945" y="386"/>
                      <a:pt x="1945" y="386"/>
                    </a:cubicBezTo>
                    <a:cubicBezTo>
                      <a:pt x="1945" y="349"/>
                      <a:pt x="1968" y="324"/>
                      <a:pt x="2038" y="324"/>
                    </a:cubicBezTo>
                    <a:cubicBezTo>
                      <a:pt x="2108" y="324"/>
                      <a:pt x="2131" y="349"/>
                      <a:pt x="2131" y="386"/>
                    </a:cubicBezTo>
                    <a:lnTo>
                      <a:pt x="2131" y="624"/>
                    </a:lnTo>
                    <a:close/>
                    <a:moveTo>
                      <a:pt x="1666" y="579"/>
                    </a:moveTo>
                    <a:cubicBezTo>
                      <a:pt x="1666" y="568"/>
                      <a:pt x="1663" y="564"/>
                      <a:pt x="1653" y="564"/>
                    </a:cubicBezTo>
                    <a:cubicBezTo>
                      <a:pt x="1603" y="564"/>
                      <a:pt x="1603" y="564"/>
                      <a:pt x="1603" y="564"/>
                    </a:cubicBezTo>
                    <a:cubicBezTo>
                      <a:pt x="1592" y="564"/>
                      <a:pt x="1588" y="568"/>
                      <a:pt x="1588" y="579"/>
                    </a:cubicBezTo>
                    <a:cubicBezTo>
                      <a:pt x="1588" y="601"/>
                      <a:pt x="1588" y="601"/>
                      <a:pt x="1588" y="601"/>
                    </a:cubicBezTo>
                    <a:cubicBezTo>
                      <a:pt x="1588" y="631"/>
                      <a:pt x="1567" y="646"/>
                      <a:pt x="1527" y="646"/>
                    </a:cubicBezTo>
                    <a:cubicBezTo>
                      <a:pt x="1487" y="646"/>
                      <a:pt x="1466" y="631"/>
                      <a:pt x="1466" y="601"/>
                    </a:cubicBezTo>
                    <a:cubicBezTo>
                      <a:pt x="1466" y="408"/>
                      <a:pt x="1466" y="408"/>
                      <a:pt x="1466" y="408"/>
                    </a:cubicBezTo>
                    <a:cubicBezTo>
                      <a:pt x="1466" y="378"/>
                      <a:pt x="1487" y="363"/>
                      <a:pt x="1527" y="363"/>
                    </a:cubicBezTo>
                    <a:cubicBezTo>
                      <a:pt x="1567" y="363"/>
                      <a:pt x="1588" y="378"/>
                      <a:pt x="1588" y="408"/>
                    </a:cubicBezTo>
                    <a:cubicBezTo>
                      <a:pt x="1588" y="423"/>
                      <a:pt x="1588" y="423"/>
                      <a:pt x="1588" y="423"/>
                    </a:cubicBezTo>
                    <a:cubicBezTo>
                      <a:pt x="1588" y="434"/>
                      <a:pt x="1592" y="438"/>
                      <a:pt x="1603" y="438"/>
                    </a:cubicBezTo>
                    <a:cubicBezTo>
                      <a:pt x="1653" y="438"/>
                      <a:pt x="1653" y="438"/>
                      <a:pt x="1653" y="438"/>
                    </a:cubicBezTo>
                    <a:cubicBezTo>
                      <a:pt x="1663" y="438"/>
                      <a:pt x="1666" y="434"/>
                      <a:pt x="1666" y="423"/>
                    </a:cubicBezTo>
                    <a:cubicBezTo>
                      <a:pt x="1666" y="394"/>
                      <a:pt x="1666" y="394"/>
                      <a:pt x="1666" y="394"/>
                    </a:cubicBezTo>
                    <a:cubicBezTo>
                      <a:pt x="1666" y="344"/>
                      <a:pt x="1634" y="296"/>
                      <a:pt x="1525" y="296"/>
                    </a:cubicBezTo>
                    <a:cubicBezTo>
                      <a:pt x="1417" y="296"/>
                      <a:pt x="1385" y="344"/>
                      <a:pt x="1385" y="394"/>
                    </a:cubicBezTo>
                    <a:cubicBezTo>
                      <a:pt x="1385" y="616"/>
                      <a:pt x="1385" y="616"/>
                      <a:pt x="1385" y="616"/>
                    </a:cubicBezTo>
                    <a:cubicBezTo>
                      <a:pt x="1385" y="666"/>
                      <a:pt x="1417" y="714"/>
                      <a:pt x="1525" y="714"/>
                    </a:cubicBezTo>
                    <a:cubicBezTo>
                      <a:pt x="1634" y="714"/>
                      <a:pt x="1666" y="666"/>
                      <a:pt x="1666" y="616"/>
                    </a:cubicBezTo>
                    <a:lnTo>
                      <a:pt x="1666" y="579"/>
                    </a:lnTo>
                    <a:close/>
                    <a:moveTo>
                      <a:pt x="1182" y="707"/>
                    </a:moveTo>
                    <a:cubicBezTo>
                      <a:pt x="1290" y="707"/>
                      <a:pt x="1328" y="660"/>
                      <a:pt x="1328" y="609"/>
                    </a:cubicBezTo>
                    <a:cubicBezTo>
                      <a:pt x="1328" y="397"/>
                      <a:pt x="1328" y="397"/>
                      <a:pt x="1328" y="397"/>
                    </a:cubicBezTo>
                    <a:cubicBezTo>
                      <a:pt x="1328" y="347"/>
                      <a:pt x="1290" y="299"/>
                      <a:pt x="1182" y="299"/>
                    </a:cubicBezTo>
                    <a:cubicBezTo>
                      <a:pt x="1051" y="299"/>
                      <a:pt x="1051" y="299"/>
                      <a:pt x="1051" y="299"/>
                    </a:cubicBezTo>
                    <a:cubicBezTo>
                      <a:pt x="1040" y="299"/>
                      <a:pt x="1037" y="304"/>
                      <a:pt x="1037" y="315"/>
                    </a:cubicBezTo>
                    <a:cubicBezTo>
                      <a:pt x="1037" y="691"/>
                      <a:pt x="1037" y="691"/>
                      <a:pt x="1037" y="691"/>
                    </a:cubicBezTo>
                    <a:cubicBezTo>
                      <a:pt x="1037" y="702"/>
                      <a:pt x="1040" y="707"/>
                      <a:pt x="1049" y="707"/>
                    </a:cubicBezTo>
                    <a:lnTo>
                      <a:pt x="1182" y="707"/>
                    </a:lnTo>
                    <a:close/>
                    <a:moveTo>
                      <a:pt x="1182" y="366"/>
                    </a:moveTo>
                    <a:cubicBezTo>
                      <a:pt x="1223" y="366"/>
                      <a:pt x="1247" y="381"/>
                      <a:pt x="1247" y="411"/>
                    </a:cubicBezTo>
                    <a:cubicBezTo>
                      <a:pt x="1247" y="595"/>
                      <a:pt x="1247" y="595"/>
                      <a:pt x="1247" y="595"/>
                    </a:cubicBezTo>
                    <a:cubicBezTo>
                      <a:pt x="1247" y="625"/>
                      <a:pt x="1223" y="640"/>
                      <a:pt x="1182" y="640"/>
                    </a:cubicBezTo>
                    <a:cubicBezTo>
                      <a:pt x="1118" y="640"/>
                      <a:pt x="1118" y="640"/>
                      <a:pt x="1118" y="640"/>
                    </a:cubicBezTo>
                    <a:cubicBezTo>
                      <a:pt x="1118" y="366"/>
                      <a:pt x="1118" y="366"/>
                      <a:pt x="1118" y="366"/>
                    </a:cubicBezTo>
                    <a:lnTo>
                      <a:pt x="1182" y="366"/>
                    </a:lnTo>
                    <a:close/>
                    <a:moveTo>
                      <a:pt x="59" y="538"/>
                    </a:moveTo>
                    <a:cubicBezTo>
                      <a:pt x="3" y="593"/>
                      <a:pt x="3" y="593"/>
                      <a:pt x="3" y="593"/>
                    </a:cubicBezTo>
                    <a:cubicBezTo>
                      <a:pt x="0" y="596"/>
                      <a:pt x="0" y="602"/>
                      <a:pt x="3" y="605"/>
                    </a:cubicBezTo>
                    <a:cubicBezTo>
                      <a:pt x="395" y="997"/>
                      <a:pt x="395" y="997"/>
                      <a:pt x="395" y="997"/>
                    </a:cubicBezTo>
                    <a:cubicBezTo>
                      <a:pt x="398" y="1000"/>
                      <a:pt x="404" y="1000"/>
                      <a:pt x="407" y="997"/>
                    </a:cubicBezTo>
                    <a:cubicBezTo>
                      <a:pt x="799" y="605"/>
                      <a:pt x="799" y="605"/>
                      <a:pt x="799" y="605"/>
                    </a:cubicBezTo>
                    <a:cubicBezTo>
                      <a:pt x="802" y="602"/>
                      <a:pt x="802" y="596"/>
                      <a:pt x="799" y="593"/>
                    </a:cubicBezTo>
                    <a:cubicBezTo>
                      <a:pt x="743" y="538"/>
                      <a:pt x="743" y="538"/>
                      <a:pt x="743" y="538"/>
                    </a:cubicBezTo>
                    <a:cubicBezTo>
                      <a:pt x="424" y="858"/>
                      <a:pt x="424" y="858"/>
                      <a:pt x="424" y="858"/>
                    </a:cubicBezTo>
                    <a:cubicBezTo>
                      <a:pt x="411" y="870"/>
                      <a:pt x="391" y="870"/>
                      <a:pt x="378" y="858"/>
                    </a:cubicBezTo>
                    <a:cubicBezTo>
                      <a:pt x="59" y="538"/>
                      <a:pt x="59" y="538"/>
                      <a:pt x="59" y="538"/>
                    </a:cubicBezTo>
                    <a:close/>
                    <a:moveTo>
                      <a:pt x="407" y="604"/>
                    </a:moveTo>
                    <a:cubicBezTo>
                      <a:pt x="404" y="601"/>
                      <a:pt x="398" y="601"/>
                      <a:pt x="395" y="604"/>
                    </a:cubicBezTo>
                    <a:cubicBezTo>
                      <a:pt x="286" y="714"/>
                      <a:pt x="286" y="714"/>
                      <a:pt x="286" y="714"/>
                    </a:cubicBezTo>
                    <a:cubicBezTo>
                      <a:pt x="283" y="717"/>
                      <a:pt x="283" y="722"/>
                      <a:pt x="286" y="725"/>
                    </a:cubicBezTo>
                    <a:cubicBezTo>
                      <a:pt x="395" y="835"/>
                      <a:pt x="395" y="835"/>
                      <a:pt x="395" y="835"/>
                    </a:cubicBezTo>
                    <a:cubicBezTo>
                      <a:pt x="398" y="838"/>
                      <a:pt x="404" y="838"/>
                      <a:pt x="407" y="835"/>
                    </a:cubicBezTo>
                    <a:cubicBezTo>
                      <a:pt x="516" y="725"/>
                      <a:pt x="516" y="725"/>
                      <a:pt x="516" y="725"/>
                    </a:cubicBezTo>
                    <a:cubicBezTo>
                      <a:pt x="519" y="722"/>
                      <a:pt x="519" y="717"/>
                      <a:pt x="516" y="714"/>
                    </a:cubicBezTo>
                    <a:lnTo>
                      <a:pt x="407" y="604"/>
                    </a:lnTo>
                    <a:close/>
                    <a:moveTo>
                      <a:pt x="548" y="463"/>
                    </a:moveTo>
                    <a:cubicBezTo>
                      <a:pt x="545" y="460"/>
                      <a:pt x="540" y="460"/>
                      <a:pt x="536" y="463"/>
                    </a:cubicBezTo>
                    <a:cubicBezTo>
                      <a:pt x="427" y="573"/>
                      <a:pt x="427" y="573"/>
                      <a:pt x="427" y="573"/>
                    </a:cubicBezTo>
                    <a:cubicBezTo>
                      <a:pt x="424" y="576"/>
                      <a:pt x="424" y="581"/>
                      <a:pt x="427" y="584"/>
                    </a:cubicBezTo>
                    <a:cubicBezTo>
                      <a:pt x="536" y="694"/>
                      <a:pt x="536" y="694"/>
                      <a:pt x="536" y="694"/>
                    </a:cubicBezTo>
                    <a:cubicBezTo>
                      <a:pt x="540" y="697"/>
                      <a:pt x="545" y="697"/>
                      <a:pt x="548" y="694"/>
                    </a:cubicBezTo>
                    <a:cubicBezTo>
                      <a:pt x="657" y="584"/>
                      <a:pt x="657" y="584"/>
                      <a:pt x="657" y="584"/>
                    </a:cubicBezTo>
                    <a:cubicBezTo>
                      <a:pt x="661" y="581"/>
                      <a:pt x="661" y="576"/>
                      <a:pt x="657" y="573"/>
                    </a:cubicBezTo>
                    <a:lnTo>
                      <a:pt x="548" y="463"/>
                    </a:lnTo>
                    <a:close/>
                    <a:moveTo>
                      <a:pt x="375" y="573"/>
                    </a:moveTo>
                    <a:cubicBezTo>
                      <a:pt x="266" y="463"/>
                      <a:pt x="266" y="463"/>
                      <a:pt x="266" y="463"/>
                    </a:cubicBezTo>
                    <a:cubicBezTo>
                      <a:pt x="262" y="460"/>
                      <a:pt x="257" y="460"/>
                      <a:pt x="254" y="463"/>
                    </a:cubicBezTo>
                    <a:cubicBezTo>
                      <a:pt x="145" y="573"/>
                      <a:pt x="145" y="573"/>
                      <a:pt x="145" y="573"/>
                    </a:cubicBezTo>
                    <a:cubicBezTo>
                      <a:pt x="141" y="576"/>
                      <a:pt x="141" y="581"/>
                      <a:pt x="145" y="584"/>
                    </a:cubicBezTo>
                    <a:cubicBezTo>
                      <a:pt x="254" y="694"/>
                      <a:pt x="254" y="694"/>
                      <a:pt x="254" y="694"/>
                    </a:cubicBezTo>
                    <a:cubicBezTo>
                      <a:pt x="257" y="697"/>
                      <a:pt x="262" y="697"/>
                      <a:pt x="266" y="694"/>
                    </a:cubicBezTo>
                    <a:cubicBezTo>
                      <a:pt x="375" y="584"/>
                      <a:pt x="375" y="584"/>
                      <a:pt x="375" y="584"/>
                    </a:cubicBezTo>
                    <a:cubicBezTo>
                      <a:pt x="378" y="581"/>
                      <a:pt x="378" y="576"/>
                      <a:pt x="375" y="573"/>
                    </a:cubicBezTo>
                    <a:close/>
                    <a:moveTo>
                      <a:pt x="395" y="234"/>
                    </a:moveTo>
                    <a:cubicBezTo>
                      <a:pt x="398" y="237"/>
                      <a:pt x="404" y="237"/>
                      <a:pt x="407" y="234"/>
                    </a:cubicBezTo>
                    <a:cubicBezTo>
                      <a:pt x="516" y="124"/>
                      <a:pt x="516" y="124"/>
                      <a:pt x="516" y="124"/>
                    </a:cubicBezTo>
                    <a:cubicBezTo>
                      <a:pt x="519" y="121"/>
                      <a:pt x="519" y="116"/>
                      <a:pt x="516" y="113"/>
                    </a:cubicBezTo>
                    <a:cubicBezTo>
                      <a:pt x="407" y="3"/>
                      <a:pt x="407" y="3"/>
                      <a:pt x="407" y="3"/>
                    </a:cubicBezTo>
                    <a:cubicBezTo>
                      <a:pt x="404" y="0"/>
                      <a:pt x="398" y="0"/>
                      <a:pt x="395" y="3"/>
                    </a:cubicBezTo>
                    <a:cubicBezTo>
                      <a:pt x="286" y="113"/>
                      <a:pt x="286" y="113"/>
                      <a:pt x="286" y="113"/>
                    </a:cubicBezTo>
                    <a:cubicBezTo>
                      <a:pt x="283" y="116"/>
                      <a:pt x="283" y="121"/>
                      <a:pt x="286" y="124"/>
                    </a:cubicBezTo>
                    <a:lnTo>
                      <a:pt x="395" y="234"/>
                    </a:lnTo>
                    <a:close/>
                    <a:moveTo>
                      <a:pt x="427" y="286"/>
                    </a:moveTo>
                    <a:cubicBezTo>
                      <a:pt x="536" y="395"/>
                      <a:pt x="536" y="395"/>
                      <a:pt x="536" y="395"/>
                    </a:cubicBezTo>
                    <a:cubicBezTo>
                      <a:pt x="540" y="398"/>
                      <a:pt x="545" y="398"/>
                      <a:pt x="548" y="395"/>
                    </a:cubicBezTo>
                    <a:cubicBezTo>
                      <a:pt x="657" y="286"/>
                      <a:pt x="657" y="286"/>
                      <a:pt x="657" y="286"/>
                    </a:cubicBezTo>
                    <a:cubicBezTo>
                      <a:pt x="661" y="283"/>
                      <a:pt x="661" y="277"/>
                      <a:pt x="657" y="274"/>
                    </a:cubicBezTo>
                    <a:cubicBezTo>
                      <a:pt x="548" y="165"/>
                      <a:pt x="548" y="165"/>
                      <a:pt x="548" y="165"/>
                    </a:cubicBezTo>
                    <a:cubicBezTo>
                      <a:pt x="545" y="162"/>
                      <a:pt x="540" y="162"/>
                      <a:pt x="536" y="165"/>
                    </a:cubicBezTo>
                    <a:cubicBezTo>
                      <a:pt x="427" y="274"/>
                      <a:pt x="427" y="274"/>
                      <a:pt x="427" y="274"/>
                    </a:cubicBezTo>
                    <a:cubicBezTo>
                      <a:pt x="424" y="277"/>
                      <a:pt x="424" y="283"/>
                      <a:pt x="427" y="286"/>
                    </a:cubicBezTo>
                    <a:close/>
                    <a:moveTo>
                      <a:pt x="254" y="395"/>
                    </a:moveTo>
                    <a:cubicBezTo>
                      <a:pt x="257" y="398"/>
                      <a:pt x="262" y="398"/>
                      <a:pt x="266" y="395"/>
                    </a:cubicBezTo>
                    <a:cubicBezTo>
                      <a:pt x="375" y="286"/>
                      <a:pt x="375" y="286"/>
                      <a:pt x="375" y="286"/>
                    </a:cubicBezTo>
                    <a:cubicBezTo>
                      <a:pt x="378" y="283"/>
                      <a:pt x="378" y="277"/>
                      <a:pt x="375" y="274"/>
                    </a:cubicBezTo>
                    <a:cubicBezTo>
                      <a:pt x="266" y="165"/>
                      <a:pt x="266" y="165"/>
                      <a:pt x="266" y="165"/>
                    </a:cubicBezTo>
                    <a:cubicBezTo>
                      <a:pt x="262" y="162"/>
                      <a:pt x="257" y="162"/>
                      <a:pt x="254" y="165"/>
                    </a:cubicBezTo>
                    <a:cubicBezTo>
                      <a:pt x="145" y="274"/>
                      <a:pt x="145" y="274"/>
                      <a:pt x="145" y="274"/>
                    </a:cubicBezTo>
                    <a:cubicBezTo>
                      <a:pt x="141" y="277"/>
                      <a:pt x="141" y="283"/>
                      <a:pt x="145" y="286"/>
                    </a:cubicBezTo>
                    <a:lnTo>
                      <a:pt x="254" y="395"/>
                    </a:lnTo>
                    <a:close/>
                    <a:moveTo>
                      <a:pt x="799" y="432"/>
                    </a:moveTo>
                    <a:cubicBezTo>
                      <a:pt x="689" y="322"/>
                      <a:pt x="689" y="322"/>
                      <a:pt x="689" y="322"/>
                    </a:cubicBezTo>
                    <a:cubicBezTo>
                      <a:pt x="686" y="319"/>
                      <a:pt x="681" y="319"/>
                      <a:pt x="678" y="322"/>
                    </a:cubicBezTo>
                    <a:cubicBezTo>
                      <a:pt x="568" y="432"/>
                      <a:pt x="568" y="432"/>
                      <a:pt x="568" y="432"/>
                    </a:cubicBezTo>
                    <a:cubicBezTo>
                      <a:pt x="565" y="435"/>
                      <a:pt x="565" y="440"/>
                      <a:pt x="568" y="443"/>
                    </a:cubicBezTo>
                    <a:cubicBezTo>
                      <a:pt x="678" y="553"/>
                      <a:pt x="678" y="553"/>
                      <a:pt x="678" y="553"/>
                    </a:cubicBezTo>
                    <a:cubicBezTo>
                      <a:pt x="681" y="556"/>
                      <a:pt x="686" y="556"/>
                      <a:pt x="689" y="553"/>
                    </a:cubicBezTo>
                    <a:cubicBezTo>
                      <a:pt x="799" y="443"/>
                      <a:pt x="799" y="443"/>
                      <a:pt x="799" y="443"/>
                    </a:cubicBezTo>
                    <a:cubicBezTo>
                      <a:pt x="802" y="440"/>
                      <a:pt x="802" y="435"/>
                      <a:pt x="799" y="432"/>
                    </a:cubicBezTo>
                    <a:close/>
                    <a:moveTo>
                      <a:pt x="395" y="322"/>
                    </a:moveTo>
                    <a:cubicBezTo>
                      <a:pt x="286" y="432"/>
                      <a:pt x="286" y="432"/>
                      <a:pt x="286" y="432"/>
                    </a:cubicBezTo>
                    <a:cubicBezTo>
                      <a:pt x="283" y="435"/>
                      <a:pt x="283" y="440"/>
                      <a:pt x="286" y="443"/>
                    </a:cubicBezTo>
                    <a:cubicBezTo>
                      <a:pt x="395" y="553"/>
                      <a:pt x="395" y="553"/>
                      <a:pt x="395" y="553"/>
                    </a:cubicBezTo>
                    <a:cubicBezTo>
                      <a:pt x="398" y="556"/>
                      <a:pt x="404" y="556"/>
                      <a:pt x="407" y="553"/>
                    </a:cubicBezTo>
                    <a:cubicBezTo>
                      <a:pt x="516" y="443"/>
                      <a:pt x="516" y="443"/>
                      <a:pt x="516" y="443"/>
                    </a:cubicBezTo>
                    <a:cubicBezTo>
                      <a:pt x="519" y="440"/>
                      <a:pt x="519" y="435"/>
                      <a:pt x="516" y="432"/>
                    </a:cubicBezTo>
                    <a:cubicBezTo>
                      <a:pt x="407" y="322"/>
                      <a:pt x="407" y="322"/>
                      <a:pt x="407" y="322"/>
                    </a:cubicBezTo>
                    <a:cubicBezTo>
                      <a:pt x="404" y="319"/>
                      <a:pt x="398" y="319"/>
                      <a:pt x="395" y="322"/>
                    </a:cubicBezTo>
                    <a:close/>
                    <a:moveTo>
                      <a:pt x="234" y="443"/>
                    </a:moveTo>
                    <a:cubicBezTo>
                      <a:pt x="124" y="553"/>
                      <a:pt x="124" y="553"/>
                      <a:pt x="124" y="553"/>
                    </a:cubicBezTo>
                    <a:cubicBezTo>
                      <a:pt x="121" y="556"/>
                      <a:pt x="116" y="556"/>
                      <a:pt x="113" y="553"/>
                    </a:cubicBezTo>
                    <a:cubicBezTo>
                      <a:pt x="3" y="443"/>
                      <a:pt x="3" y="443"/>
                      <a:pt x="3" y="443"/>
                    </a:cubicBezTo>
                    <a:cubicBezTo>
                      <a:pt x="0" y="440"/>
                      <a:pt x="0" y="435"/>
                      <a:pt x="3" y="432"/>
                    </a:cubicBezTo>
                    <a:cubicBezTo>
                      <a:pt x="113" y="322"/>
                      <a:pt x="113" y="322"/>
                      <a:pt x="113" y="322"/>
                    </a:cubicBezTo>
                    <a:cubicBezTo>
                      <a:pt x="116" y="319"/>
                      <a:pt x="121" y="319"/>
                      <a:pt x="124" y="322"/>
                    </a:cubicBezTo>
                    <a:cubicBezTo>
                      <a:pt x="234" y="432"/>
                      <a:pt x="234" y="432"/>
                      <a:pt x="234" y="432"/>
                    </a:cubicBezTo>
                    <a:cubicBezTo>
                      <a:pt x="237" y="435"/>
                      <a:pt x="237" y="440"/>
                      <a:pt x="234" y="443"/>
                    </a:cubicBezTo>
                    <a:close/>
                  </a:path>
                </a:pathLst>
              </a:custGeom>
              <a:solidFill>
                <a:srgbClr val="323A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p>
            </p:txBody>
          </p:sp>
        </p:grpSp>
        <p:grpSp>
          <p:nvGrpSpPr>
            <p:cNvPr id="24" name="Group 23"/>
            <p:cNvGrpSpPr/>
            <p:nvPr/>
          </p:nvGrpSpPr>
          <p:grpSpPr>
            <a:xfrm>
              <a:off x="274637" y="4632698"/>
              <a:ext cx="8588403" cy="624694"/>
              <a:chOff x="274637" y="4632698"/>
              <a:chExt cx="8588403" cy="624694"/>
            </a:xfrm>
          </p:grpSpPr>
          <p:sp>
            <p:nvSpPr>
              <p:cNvPr id="15" name="Rectangle 14"/>
              <p:cNvSpPr/>
              <p:nvPr/>
            </p:nvSpPr>
            <p:spPr bwMode="auto">
              <a:xfrm>
                <a:off x="274637" y="4632698"/>
                <a:ext cx="3017552" cy="6246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91427" rIns="0" bIns="91427" numCol="1" spcCol="0" rtlCol="0" fromWordArt="0" anchor="ctr" anchorCtr="0" forceAA="0" compatLnSpc="1">
                <a:prstTxWarp prst="textNoShape">
                  <a:avLst/>
                </a:prstTxWarp>
                <a:noAutofit/>
              </a:bodyPr>
              <a:lstStyle/>
              <a:p>
                <a:pPr defTabSz="932293" fontAlgn="base">
                  <a:lnSpc>
                    <a:spcPct val="80000"/>
                  </a:lnSpc>
                  <a:spcBef>
                    <a:spcPct val="0"/>
                  </a:spcBef>
                  <a:spcAft>
                    <a:spcPct val="0"/>
                  </a:spcAft>
                </a:pPr>
                <a:r>
                  <a:rPr lang="en-US" sz="1765" dirty="0">
                    <a:gradFill>
                      <a:gsLst>
                        <a:gs pos="40179">
                          <a:schemeClr val="tx1"/>
                        </a:gs>
                        <a:gs pos="88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Databases &amp; middleware</a:t>
                </a:r>
              </a:p>
            </p:txBody>
          </p:sp>
          <p:pic>
            <p:nvPicPr>
              <p:cNvPr id="52" name="Picture 51"/>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214311" y="4845833"/>
                <a:ext cx="322890" cy="240876"/>
              </a:xfrm>
              <a:prstGeom prst="rect">
                <a:avLst/>
              </a:prstGeom>
            </p:spPr>
          </p:pic>
          <p:pic>
            <p:nvPicPr>
              <p:cNvPr id="1048" name="Picture 24" descr="https://azure.microsoft.com/svghandler/documentdb?width=600&amp;height=315"/>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l="29373" r="29373"/>
              <a:stretch/>
            </p:blipFill>
            <p:spPr bwMode="auto">
              <a:xfrm>
                <a:off x="3441888" y="4802610"/>
                <a:ext cx="217602" cy="276923"/>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91"/>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4102573" y="4876709"/>
                <a:ext cx="688675" cy="200116"/>
              </a:xfrm>
              <a:prstGeom prst="rect">
                <a:avLst/>
              </a:prstGeom>
            </p:spPr>
          </p:pic>
          <p:pic>
            <p:nvPicPr>
              <p:cNvPr id="93" name="Picture 92"/>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5960263" y="4829349"/>
                <a:ext cx="687783" cy="259966"/>
              </a:xfrm>
              <a:prstGeom prst="rect">
                <a:avLst/>
              </a:prstGeom>
            </p:spPr>
          </p:pic>
          <p:pic>
            <p:nvPicPr>
              <p:cNvPr id="1052" name="Picture 28" descr="https://upload.wikimedia.org/wikipedia/commons/thumb/6/68/Mariadb-seal-browntext.svg/2000px-Mariadb-seal-browntext.svg.png"/>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7091129" y="4835642"/>
                <a:ext cx="902254" cy="28060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s://upload.wikimedia.org/wikipedia/commons/thumb/5/5e/Cassandra_logo.svg/1280px-Cassandra_logo.svg.png"/>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8436465" y="4814084"/>
                <a:ext cx="426575" cy="2859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p:cNvGrpSpPr/>
            <p:nvPr/>
          </p:nvGrpSpPr>
          <p:grpSpPr>
            <a:xfrm>
              <a:off x="274637" y="3931666"/>
              <a:ext cx="8142267" cy="624694"/>
              <a:chOff x="274637" y="3931666"/>
              <a:chExt cx="8142267" cy="624694"/>
            </a:xfrm>
          </p:grpSpPr>
          <p:sp>
            <p:nvSpPr>
              <p:cNvPr id="14" name="Rectangle 13"/>
              <p:cNvSpPr/>
              <p:nvPr/>
            </p:nvSpPr>
            <p:spPr bwMode="auto">
              <a:xfrm>
                <a:off x="274637" y="3931666"/>
                <a:ext cx="3017552" cy="6246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91427" rIns="0" bIns="91427" numCol="1" spcCol="0" rtlCol="0" fromWordArt="0" anchor="ctr" anchorCtr="0" forceAA="0" compatLnSpc="1">
                <a:prstTxWarp prst="textNoShape">
                  <a:avLst/>
                </a:prstTxWarp>
                <a:noAutofit/>
              </a:bodyPr>
              <a:lstStyle/>
              <a:p>
                <a:pPr defTabSz="932293" fontAlgn="base">
                  <a:lnSpc>
                    <a:spcPct val="80000"/>
                  </a:lnSpc>
                  <a:spcBef>
                    <a:spcPct val="0"/>
                  </a:spcBef>
                  <a:spcAft>
                    <a:spcPct val="0"/>
                  </a:spcAft>
                </a:pPr>
                <a:r>
                  <a:rPr lang="en-US" sz="1765" dirty="0">
                    <a:gradFill>
                      <a:gsLst>
                        <a:gs pos="40179">
                          <a:schemeClr val="tx1"/>
                        </a:gs>
                        <a:gs pos="88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Frameworks</a:t>
                </a:r>
              </a:p>
            </p:txBody>
          </p:sp>
          <p:pic>
            <p:nvPicPr>
              <p:cNvPr id="43" name="Picture 42" descr="PHP.png"/>
              <p:cNvPicPr>
                <a:picLocks noChangeAspect="1"/>
              </p:cNvPicPr>
              <p:nvPr/>
            </p:nvPicPr>
            <p:blipFill>
              <a:blip r:embed="rId18" cstate="print">
                <a:extLst/>
              </a:blip>
              <a:stretch>
                <a:fillRect/>
              </a:stretch>
            </p:blipFill>
            <p:spPr>
              <a:xfrm>
                <a:off x="7227072" y="4134189"/>
                <a:ext cx="393005" cy="239739"/>
              </a:xfrm>
              <a:prstGeom prst="rect">
                <a:avLst/>
              </a:prstGeom>
            </p:spPr>
          </p:pic>
          <p:pic>
            <p:nvPicPr>
              <p:cNvPr id="46" name="Picture 2"/>
              <p:cNvPicPr>
                <a:picLocks noChangeArrowheads="1"/>
              </p:cNvPicPr>
              <p:nvPr/>
            </p:nvPicPr>
            <p:blipFill>
              <a:blip r:embed="rId19" cstate="print">
                <a:extLst>
                  <a:ext uri="{28A0092B-C50C-407E-A947-70E740481C1C}">
                    <a14:useLocalDpi xmlns:a14="http://schemas.microsoft.com/office/drawing/2010/main"/>
                  </a:ext>
                </a:extLst>
              </a:blip>
              <a:stretch>
                <a:fillRect/>
              </a:stretch>
            </p:blipFill>
            <p:spPr bwMode="auto">
              <a:xfrm>
                <a:off x="3441888" y="4066209"/>
                <a:ext cx="356206" cy="34608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R"/>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8095905" y="4087991"/>
                <a:ext cx="320999" cy="30733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nodeblog.files.wordpress.com/2011/07/nodejs.png"/>
              <p:cNvPicPr>
                <a:picLocks noChangeAspect="1" noChangeArrowheads="1"/>
              </p:cNvPicPr>
              <p:nvPr/>
            </p:nvPicPr>
            <p:blipFill rotWithShape="1">
              <a:blip r:embed="rId21"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153117" y="4095442"/>
                <a:ext cx="806117" cy="223021"/>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janikvonrotz.ch/wp-content/uploads/2015/10/Python-Logo.png"/>
              <p:cNvPicPr>
                <a:picLocks noChangeAspect="1" noChangeArrowheads="1"/>
              </p:cNvPicPr>
              <p:nvPr/>
            </p:nvPicPr>
            <p:blipFill rotWithShape="1">
              <a:blip r:embed="rId22" cstate="hqprint">
                <a:extLst>
                  <a:ext uri="{28A0092B-C50C-407E-A947-70E740481C1C}">
                    <a14:useLocalDpi xmlns:a14="http://schemas.microsoft.com/office/drawing/2010/main"/>
                  </a:ext>
                </a:extLst>
              </a:blip>
              <a:srcRect/>
              <a:stretch/>
            </p:blipFill>
            <p:spPr bwMode="auto">
              <a:xfrm>
                <a:off x="5314257" y="4146403"/>
                <a:ext cx="724792" cy="186802"/>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p:cNvPicPr>
                <a:picLocks noChangeAspect="1"/>
              </p:cNvPicPr>
              <p:nvPr/>
            </p:nvPicPr>
            <p:blipFill>
              <a:blip r:embed="rId23" cstate="hqprint">
                <a:extLst>
                  <a:ext uri="{28A0092B-C50C-407E-A947-70E740481C1C}">
                    <a14:useLocalDpi xmlns:a14="http://schemas.microsoft.com/office/drawing/2010/main"/>
                  </a:ext>
                </a:extLst>
              </a:blip>
              <a:stretch>
                <a:fillRect/>
              </a:stretch>
            </p:blipFill>
            <p:spPr>
              <a:xfrm>
                <a:off x="6514878" y="4023548"/>
                <a:ext cx="236365" cy="440931"/>
              </a:xfrm>
              <a:prstGeom prst="rect">
                <a:avLst/>
              </a:prstGeom>
            </p:spPr>
          </p:pic>
        </p:grpSp>
        <p:grpSp>
          <p:nvGrpSpPr>
            <p:cNvPr id="26" name="Group 25"/>
            <p:cNvGrpSpPr/>
            <p:nvPr/>
          </p:nvGrpSpPr>
          <p:grpSpPr>
            <a:xfrm>
              <a:off x="274637" y="3230634"/>
              <a:ext cx="7787509" cy="624694"/>
              <a:chOff x="274637" y="3230634"/>
              <a:chExt cx="7787509" cy="624694"/>
            </a:xfrm>
          </p:grpSpPr>
          <p:sp>
            <p:nvSpPr>
              <p:cNvPr id="13" name="Rectangle 12"/>
              <p:cNvSpPr/>
              <p:nvPr/>
            </p:nvSpPr>
            <p:spPr bwMode="auto">
              <a:xfrm>
                <a:off x="274637" y="3230634"/>
                <a:ext cx="3017552" cy="6246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91427" rIns="0" bIns="91427" numCol="1" spcCol="0" rtlCol="0" fromWordArt="0" anchor="ctr" anchorCtr="0" forceAA="0" compatLnSpc="1">
                <a:prstTxWarp prst="textNoShape">
                  <a:avLst/>
                </a:prstTxWarp>
                <a:noAutofit/>
              </a:bodyPr>
              <a:lstStyle/>
              <a:p>
                <a:pPr defTabSz="932293" fontAlgn="base">
                  <a:lnSpc>
                    <a:spcPct val="80000"/>
                  </a:lnSpc>
                  <a:spcBef>
                    <a:spcPct val="0"/>
                  </a:spcBef>
                  <a:spcAft>
                    <a:spcPct val="0"/>
                  </a:spcAft>
                </a:pPr>
                <a:r>
                  <a:rPr lang="en-US" sz="1765" dirty="0">
                    <a:gradFill>
                      <a:gsLst>
                        <a:gs pos="40179">
                          <a:schemeClr val="tx1"/>
                        </a:gs>
                        <a:gs pos="88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DevOps</a:t>
                </a:r>
              </a:p>
            </p:txBody>
          </p:sp>
          <p:pic>
            <p:nvPicPr>
              <p:cNvPr id="40" name="Picture 39"/>
              <p:cNvPicPr>
                <a:picLocks noChangeAspect="1"/>
              </p:cNvPicPr>
              <p:nvPr/>
            </p:nvPicPr>
            <p:blipFill rotWithShape="1">
              <a:blip r:embed="rId24">
                <a:clrChange>
                  <a:clrFrom>
                    <a:srgbClr val="FFFFFF"/>
                  </a:clrFrom>
                  <a:clrTo>
                    <a:srgbClr val="FFFFFF">
                      <a:alpha val="0"/>
                    </a:srgbClr>
                  </a:clrTo>
                </a:clrChange>
              </a:blip>
              <a:stretch/>
            </p:blipFill>
            <p:spPr>
              <a:xfrm>
                <a:off x="5950748" y="3379861"/>
                <a:ext cx="333262" cy="337706"/>
              </a:xfrm>
              <a:prstGeom prst="rect">
                <a:avLst/>
              </a:prstGeom>
            </p:spPr>
          </p:pic>
          <p:pic>
            <p:nvPicPr>
              <p:cNvPr id="41" name="Picture 40"/>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7784747" y="3393322"/>
                <a:ext cx="277399" cy="299318"/>
              </a:xfrm>
              <a:prstGeom prst="rect">
                <a:avLst/>
              </a:prstGeom>
            </p:spPr>
          </p:pic>
          <p:pic>
            <p:nvPicPr>
              <p:cNvPr id="104" name="Picture 103"/>
              <p:cNvPicPr>
                <a:picLocks noChangeAspect="1"/>
              </p:cNvPicPr>
              <p:nvPr/>
            </p:nvPicPr>
            <p:blipFill>
              <a:blip r:embed="rId26" cstate="hqprint">
                <a:extLst>
                  <a:ext uri="{28A0092B-C50C-407E-A947-70E740481C1C}">
                    <a14:useLocalDpi xmlns:a14="http://schemas.microsoft.com/office/drawing/2010/main"/>
                  </a:ext>
                </a:extLst>
              </a:blip>
              <a:stretch>
                <a:fillRect/>
              </a:stretch>
            </p:blipFill>
            <p:spPr>
              <a:xfrm>
                <a:off x="3441888" y="3348010"/>
                <a:ext cx="396823" cy="389942"/>
              </a:xfrm>
              <a:prstGeom prst="rect">
                <a:avLst/>
              </a:prstGeom>
            </p:spPr>
          </p:pic>
          <p:pic>
            <p:nvPicPr>
              <p:cNvPr id="1060" name="Picture 36" descr="https://bigpanda.io/images/integrations/ansible.png"/>
              <p:cNvPicPr>
                <a:picLocks noChangeAspect="1" noChangeArrowheads="1"/>
              </p:cNvPicPr>
              <p:nvPr/>
            </p:nvPicPr>
            <p:blipFill>
              <a:blip r:embed="rId27">
                <a:extLst>
                  <a:ext uri="{28A0092B-C50C-407E-A947-70E740481C1C}">
                    <a14:useLocalDpi xmlns:a14="http://schemas.microsoft.com/office/drawing/2010/main"/>
                  </a:ext>
                </a:extLst>
              </a:blip>
              <a:srcRect/>
              <a:stretch>
                <a:fillRect/>
              </a:stretch>
            </p:blipFill>
            <p:spPr bwMode="auto">
              <a:xfrm>
                <a:off x="4219964" y="3337556"/>
                <a:ext cx="1349531" cy="408623"/>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thedailywtf.com/Content/Images/Sponsors/puppetlabs.png"/>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6665263" y="3468339"/>
                <a:ext cx="738232" cy="2138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274637" y="2529602"/>
              <a:ext cx="7856143" cy="624694"/>
              <a:chOff x="274637" y="2529602"/>
              <a:chExt cx="7856143" cy="624694"/>
            </a:xfrm>
          </p:grpSpPr>
          <p:sp>
            <p:nvSpPr>
              <p:cNvPr id="12" name="Rectangle 11"/>
              <p:cNvSpPr/>
              <p:nvPr/>
            </p:nvSpPr>
            <p:spPr bwMode="auto">
              <a:xfrm>
                <a:off x="274637" y="2529602"/>
                <a:ext cx="3017552" cy="62469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281" tIns="91427" rIns="0" bIns="91427" numCol="1" spcCol="0" rtlCol="0" fromWordArt="0" anchor="ctr" anchorCtr="0" forceAA="0" compatLnSpc="1">
                <a:prstTxWarp prst="textNoShape">
                  <a:avLst/>
                </a:prstTxWarp>
                <a:noAutofit/>
              </a:bodyPr>
              <a:lstStyle/>
              <a:p>
                <a:pPr defTabSz="932293" fontAlgn="base">
                  <a:lnSpc>
                    <a:spcPct val="80000"/>
                  </a:lnSpc>
                  <a:spcBef>
                    <a:spcPct val="0"/>
                  </a:spcBef>
                  <a:spcAft>
                    <a:spcPct val="0"/>
                  </a:spcAft>
                </a:pPr>
                <a:r>
                  <a:rPr lang="en-US" sz="1765" dirty="0">
                    <a:gradFill>
                      <a:gsLst>
                        <a:gs pos="40179">
                          <a:schemeClr val="tx1"/>
                        </a:gs>
                        <a:gs pos="88000">
                          <a:schemeClr val="tx1"/>
                        </a:gs>
                      </a:gsLst>
                      <a:lin ang="5400000" scaled="0"/>
                    </a:gradFill>
                    <a:latin typeface="Segoe UI Semilight" panose="020B0402040204020203" pitchFamily="34" charset="0"/>
                    <a:ea typeface="Segoe UI" pitchFamily="34" charset="0"/>
                    <a:cs typeface="Segoe UI Semilight" panose="020B0402040204020203" pitchFamily="34" charset="0"/>
                  </a:rPr>
                  <a:t>Applications</a:t>
                </a:r>
              </a:p>
            </p:txBody>
          </p:sp>
          <p:sp>
            <p:nvSpPr>
              <p:cNvPr id="6" name="Freeform 5"/>
              <p:cNvSpPr>
                <a:spLocks noChangeAspect="1" noEditPoints="1"/>
              </p:cNvSpPr>
              <p:nvPr/>
            </p:nvSpPr>
            <p:spPr bwMode="auto">
              <a:xfrm>
                <a:off x="3441888" y="2711347"/>
                <a:ext cx="1182945" cy="270169"/>
              </a:xfrm>
              <a:custGeom>
                <a:avLst/>
                <a:gdLst>
                  <a:gd name="T0" fmla="*/ 854 w 1539"/>
                  <a:gd name="T1" fmla="*/ 160 h 349"/>
                  <a:gd name="T2" fmla="*/ 779 w 1539"/>
                  <a:gd name="T3" fmla="*/ 190 h 349"/>
                  <a:gd name="T4" fmla="*/ 705 w 1539"/>
                  <a:gd name="T5" fmla="*/ 132 h 349"/>
                  <a:gd name="T6" fmla="*/ 705 w 1539"/>
                  <a:gd name="T7" fmla="*/ 238 h 349"/>
                  <a:gd name="T8" fmla="*/ 751 w 1539"/>
                  <a:gd name="T9" fmla="*/ 191 h 349"/>
                  <a:gd name="T10" fmla="*/ 962 w 1539"/>
                  <a:gd name="T11" fmla="*/ 181 h 349"/>
                  <a:gd name="T12" fmla="*/ 765 w 1539"/>
                  <a:gd name="T13" fmla="*/ 135 h 349"/>
                  <a:gd name="T14" fmla="*/ 894 w 1539"/>
                  <a:gd name="T15" fmla="*/ 228 h 349"/>
                  <a:gd name="T16" fmla="*/ 894 w 1539"/>
                  <a:gd name="T17" fmla="*/ 135 h 349"/>
                  <a:gd name="T18" fmla="*/ 109 w 1539"/>
                  <a:gd name="T19" fmla="*/ 309 h 349"/>
                  <a:gd name="T20" fmla="*/ 263 w 1539"/>
                  <a:gd name="T21" fmla="*/ 126 h 349"/>
                  <a:gd name="T22" fmla="*/ 174 w 1539"/>
                  <a:gd name="T23" fmla="*/ 25 h 349"/>
                  <a:gd name="T24" fmla="*/ 100 w 1539"/>
                  <a:gd name="T25" fmla="*/ 103 h 349"/>
                  <a:gd name="T26" fmla="*/ 147 w 1539"/>
                  <a:gd name="T27" fmla="*/ 104 h 349"/>
                  <a:gd name="T28" fmla="*/ 211 w 1539"/>
                  <a:gd name="T29" fmla="*/ 91 h 349"/>
                  <a:gd name="T30" fmla="*/ 264 w 1539"/>
                  <a:gd name="T31" fmla="*/ 215 h 349"/>
                  <a:gd name="T32" fmla="*/ 174 w 1539"/>
                  <a:gd name="T33" fmla="*/ 324 h 349"/>
                  <a:gd name="T34" fmla="*/ 306 w 1539"/>
                  <a:gd name="T35" fmla="*/ 103 h 349"/>
                  <a:gd name="T36" fmla="*/ 324 w 1539"/>
                  <a:gd name="T37" fmla="*/ 174 h 349"/>
                  <a:gd name="T38" fmla="*/ 349 w 1539"/>
                  <a:gd name="T39" fmla="*/ 174 h 349"/>
                  <a:gd name="T40" fmla="*/ 174 w 1539"/>
                  <a:gd name="T41" fmla="*/ 8 h 349"/>
                  <a:gd name="T42" fmla="*/ 517 w 1539"/>
                  <a:gd name="T43" fmla="*/ 193 h 349"/>
                  <a:gd name="T44" fmla="*/ 586 w 1539"/>
                  <a:gd name="T45" fmla="*/ 91 h 349"/>
                  <a:gd name="T46" fmla="*/ 508 w 1539"/>
                  <a:gd name="T47" fmla="*/ 244 h 349"/>
                  <a:gd name="T48" fmla="*/ 396 w 1539"/>
                  <a:gd name="T49" fmla="*/ 128 h 349"/>
                  <a:gd name="T50" fmla="*/ 438 w 1539"/>
                  <a:gd name="T51" fmla="*/ 98 h 349"/>
                  <a:gd name="T52" fmla="*/ 483 w 1539"/>
                  <a:gd name="T53" fmla="*/ 91 h 349"/>
                  <a:gd name="T54" fmla="*/ 632 w 1539"/>
                  <a:gd name="T55" fmla="*/ 121 h 349"/>
                  <a:gd name="T56" fmla="*/ 590 w 1539"/>
                  <a:gd name="T57" fmla="*/ 181 h 349"/>
                  <a:gd name="T58" fmla="*/ 1046 w 1539"/>
                  <a:gd name="T59" fmla="*/ 231 h 349"/>
                  <a:gd name="T60" fmla="*/ 995 w 1539"/>
                  <a:gd name="T61" fmla="*/ 192 h 349"/>
                  <a:gd name="T62" fmla="*/ 1038 w 1539"/>
                  <a:gd name="T63" fmla="*/ 91 h 349"/>
                  <a:gd name="T64" fmla="*/ 1019 w 1539"/>
                  <a:gd name="T65" fmla="*/ 192 h 349"/>
                  <a:gd name="T66" fmla="*/ 1019 w 1539"/>
                  <a:gd name="T67" fmla="*/ 163 h 349"/>
                  <a:gd name="T68" fmla="*/ 1325 w 1539"/>
                  <a:gd name="T69" fmla="*/ 206 h 349"/>
                  <a:gd name="T70" fmla="*/ 1267 w 1539"/>
                  <a:gd name="T71" fmla="*/ 199 h 349"/>
                  <a:gd name="T72" fmla="*/ 1302 w 1539"/>
                  <a:gd name="T73" fmla="*/ 153 h 349"/>
                  <a:gd name="T74" fmla="*/ 1286 w 1539"/>
                  <a:gd name="T75" fmla="*/ 135 h 349"/>
                  <a:gd name="T76" fmla="*/ 1321 w 1539"/>
                  <a:gd name="T77" fmla="*/ 125 h 349"/>
                  <a:gd name="T78" fmla="*/ 1244 w 1539"/>
                  <a:gd name="T79" fmla="*/ 203 h 349"/>
                  <a:gd name="T80" fmla="*/ 1205 w 1539"/>
                  <a:gd name="T81" fmla="*/ 158 h 349"/>
                  <a:gd name="T82" fmla="*/ 1122 w 1539"/>
                  <a:gd name="T83" fmla="*/ 160 h 349"/>
                  <a:gd name="T84" fmla="*/ 1168 w 1539"/>
                  <a:gd name="T85" fmla="*/ 238 h 349"/>
                  <a:gd name="T86" fmla="*/ 1151 w 1539"/>
                  <a:gd name="T87" fmla="*/ 191 h 349"/>
                  <a:gd name="T88" fmla="*/ 1325 w 1539"/>
                  <a:gd name="T89" fmla="*/ 206 h 349"/>
                  <a:gd name="T90" fmla="*/ 1181 w 1539"/>
                  <a:gd name="T91" fmla="*/ 158 h 349"/>
                  <a:gd name="T92" fmla="*/ 1363 w 1539"/>
                  <a:gd name="T93" fmla="*/ 231 h 349"/>
                  <a:gd name="T94" fmla="*/ 1358 w 1539"/>
                  <a:gd name="T95" fmla="*/ 196 h 349"/>
                  <a:gd name="T96" fmla="*/ 1375 w 1539"/>
                  <a:gd name="T97" fmla="*/ 184 h 349"/>
                  <a:gd name="T98" fmla="*/ 1418 w 1539"/>
                  <a:gd name="T99" fmla="*/ 121 h 349"/>
                  <a:gd name="T100" fmla="*/ 1389 w 1539"/>
                  <a:gd name="T101" fmla="*/ 132 h 349"/>
                  <a:gd name="T102" fmla="*/ 1435 w 1539"/>
                  <a:gd name="T103" fmla="*/ 206 h 349"/>
                  <a:gd name="T104" fmla="*/ 1462 w 1539"/>
                  <a:gd name="T105" fmla="*/ 242 h 349"/>
                  <a:gd name="T106" fmla="*/ 1501 w 1539"/>
                  <a:gd name="T107" fmla="*/ 231 h 349"/>
                  <a:gd name="T108" fmla="*/ 1456 w 1539"/>
                  <a:gd name="T109" fmla="*/ 151 h 349"/>
                  <a:gd name="T110" fmla="*/ 1529 w 1539"/>
                  <a:gd name="T111" fmla="*/ 121 h 349"/>
                  <a:gd name="T112" fmla="*/ 1475 w 1539"/>
                  <a:gd name="T113" fmla="*/ 146 h 349"/>
                  <a:gd name="T114" fmla="*/ 1498 w 1539"/>
                  <a:gd name="T115" fmla="*/ 24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9" h="349">
                    <a:moveTo>
                      <a:pt x="893" y="125"/>
                    </a:moveTo>
                    <a:cubicBezTo>
                      <a:pt x="832" y="125"/>
                      <a:pt x="832" y="125"/>
                      <a:pt x="832" y="125"/>
                    </a:cubicBezTo>
                    <a:cubicBezTo>
                      <a:pt x="832" y="132"/>
                      <a:pt x="832" y="132"/>
                      <a:pt x="832" y="132"/>
                    </a:cubicBezTo>
                    <a:cubicBezTo>
                      <a:pt x="851" y="132"/>
                      <a:pt x="854" y="136"/>
                      <a:pt x="854" y="160"/>
                    </a:cubicBezTo>
                    <a:cubicBezTo>
                      <a:pt x="854" y="203"/>
                      <a:pt x="854" y="203"/>
                      <a:pt x="854" y="203"/>
                    </a:cubicBezTo>
                    <a:cubicBezTo>
                      <a:pt x="854" y="227"/>
                      <a:pt x="851" y="232"/>
                      <a:pt x="832" y="232"/>
                    </a:cubicBezTo>
                    <a:cubicBezTo>
                      <a:pt x="818" y="230"/>
                      <a:pt x="808" y="222"/>
                      <a:pt x="794" y="207"/>
                    </a:cubicBezTo>
                    <a:cubicBezTo>
                      <a:pt x="779" y="190"/>
                      <a:pt x="779" y="190"/>
                      <a:pt x="779" y="190"/>
                    </a:cubicBezTo>
                    <a:cubicBezTo>
                      <a:pt x="800" y="186"/>
                      <a:pt x="811" y="173"/>
                      <a:pt x="811" y="158"/>
                    </a:cubicBezTo>
                    <a:cubicBezTo>
                      <a:pt x="811" y="139"/>
                      <a:pt x="795" y="125"/>
                      <a:pt x="765" y="125"/>
                    </a:cubicBezTo>
                    <a:cubicBezTo>
                      <a:pt x="705" y="125"/>
                      <a:pt x="705" y="125"/>
                      <a:pt x="705" y="125"/>
                    </a:cubicBezTo>
                    <a:cubicBezTo>
                      <a:pt x="705" y="132"/>
                      <a:pt x="705" y="132"/>
                      <a:pt x="705" y="132"/>
                    </a:cubicBezTo>
                    <a:cubicBezTo>
                      <a:pt x="724" y="132"/>
                      <a:pt x="727" y="136"/>
                      <a:pt x="727" y="160"/>
                    </a:cubicBezTo>
                    <a:cubicBezTo>
                      <a:pt x="727" y="203"/>
                      <a:pt x="727" y="203"/>
                      <a:pt x="727" y="203"/>
                    </a:cubicBezTo>
                    <a:cubicBezTo>
                      <a:pt x="727" y="227"/>
                      <a:pt x="724" y="232"/>
                      <a:pt x="705" y="232"/>
                    </a:cubicBezTo>
                    <a:cubicBezTo>
                      <a:pt x="705" y="238"/>
                      <a:pt x="705" y="238"/>
                      <a:pt x="705" y="238"/>
                    </a:cubicBezTo>
                    <a:cubicBezTo>
                      <a:pt x="773" y="238"/>
                      <a:pt x="773" y="238"/>
                      <a:pt x="773" y="238"/>
                    </a:cubicBezTo>
                    <a:cubicBezTo>
                      <a:pt x="773" y="232"/>
                      <a:pt x="773" y="232"/>
                      <a:pt x="773" y="232"/>
                    </a:cubicBezTo>
                    <a:cubicBezTo>
                      <a:pt x="754" y="232"/>
                      <a:pt x="751" y="227"/>
                      <a:pt x="751" y="203"/>
                    </a:cubicBezTo>
                    <a:cubicBezTo>
                      <a:pt x="751" y="191"/>
                      <a:pt x="751" y="191"/>
                      <a:pt x="751" y="191"/>
                    </a:cubicBezTo>
                    <a:cubicBezTo>
                      <a:pt x="757" y="191"/>
                      <a:pt x="757" y="191"/>
                      <a:pt x="757" y="191"/>
                    </a:cubicBezTo>
                    <a:cubicBezTo>
                      <a:pt x="794" y="238"/>
                      <a:pt x="794" y="238"/>
                      <a:pt x="794" y="238"/>
                    </a:cubicBezTo>
                    <a:cubicBezTo>
                      <a:pt x="893" y="238"/>
                      <a:pt x="893" y="238"/>
                      <a:pt x="893" y="238"/>
                    </a:cubicBezTo>
                    <a:cubicBezTo>
                      <a:pt x="941" y="238"/>
                      <a:pt x="962" y="212"/>
                      <a:pt x="962" y="181"/>
                    </a:cubicBezTo>
                    <a:cubicBezTo>
                      <a:pt x="962" y="151"/>
                      <a:pt x="941" y="125"/>
                      <a:pt x="893" y="125"/>
                    </a:cubicBezTo>
                    <a:close/>
                    <a:moveTo>
                      <a:pt x="751" y="180"/>
                    </a:moveTo>
                    <a:cubicBezTo>
                      <a:pt x="751" y="135"/>
                      <a:pt x="751" y="135"/>
                      <a:pt x="751" y="135"/>
                    </a:cubicBezTo>
                    <a:cubicBezTo>
                      <a:pt x="765" y="135"/>
                      <a:pt x="765" y="135"/>
                      <a:pt x="765" y="135"/>
                    </a:cubicBezTo>
                    <a:cubicBezTo>
                      <a:pt x="780" y="135"/>
                      <a:pt x="787" y="146"/>
                      <a:pt x="787" y="158"/>
                    </a:cubicBezTo>
                    <a:cubicBezTo>
                      <a:pt x="787" y="170"/>
                      <a:pt x="780" y="180"/>
                      <a:pt x="765" y="180"/>
                    </a:cubicBezTo>
                    <a:lnTo>
                      <a:pt x="751" y="180"/>
                    </a:lnTo>
                    <a:close/>
                    <a:moveTo>
                      <a:pt x="894" y="228"/>
                    </a:moveTo>
                    <a:cubicBezTo>
                      <a:pt x="891" y="228"/>
                      <a:pt x="891" y="228"/>
                      <a:pt x="891" y="228"/>
                    </a:cubicBezTo>
                    <a:cubicBezTo>
                      <a:pt x="879" y="228"/>
                      <a:pt x="877" y="224"/>
                      <a:pt x="877" y="209"/>
                    </a:cubicBezTo>
                    <a:cubicBezTo>
                      <a:pt x="877" y="135"/>
                      <a:pt x="877" y="135"/>
                      <a:pt x="877" y="135"/>
                    </a:cubicBezTo>
                    <a:cubicBezTo>
                      <a:pt x="877" y="135"/>
                      <a:pt x="892" y="135"/>
                      <a:pt x="894" y="135"/>
                    </a:cubicBezTo>
                    <a:cubicBezTo>
                      <a:pt x="929" y="135"/>
                      <a:pt x="935" y="161"/>
                      <a:pt x="935" y="181"/>
                    </a:cubicBezTo>
                    <a:cubicBezTo>
                      <a:pt x="935" y="202"/>
                      <a:pt x="929" y="228"/>
                      <a:pt x="894" y="228"/>
                    </a:cubicBezTo>
                    <a:close/>
                    <a:moveTo>
                      <a:pt x="25" y="174"/>
                    </a:moveTo>
                    <a:cubicBezTo>
                      <a:pt x="25" y="234"/>
                      <a:pt x="59" y="285"/>
                      <a:pt x="109" y="309"/>
                    </a:cubicBezTo>
                    <a:cubicBezTo>
                      <a:pt x="38" y="114"/>
                      <a:pt x="38" y="114"/>
                      <a:pt x="38" y="114"/>
                    </a:cubicBezTo>
                    <a:cubicBezTo>
                      <a:pt x="29" y="132"/>
                      <a:pt x="25" y="153"/>
                      <a:pt x="25" y="174"/>
                    </a:cubicBezTo>
                    <a:close/>
                    <a:moveTo>
                      <a:pt x="275" y="167"/>
                    </a:moveTo>
                    <a:cubicBezTo>
                      <a:pt x="275" y="148"/>
                      <a:pt x="269" y="136"/>
                      <a:pt x="263" y="126"/>
                    </a:cubicBezTo>
                    <a:cubicBezTo>
                      <a:pt x="256" y="113"/>
                      <a:pt x="248" y="103"/>
                      <a:pt x="248" y="91"/>
                    </a:cubicBezTo>
                    <a:cubicBezTo>
                      <a:pt x="248" y="77"/>
                      <a:pt x="259" y="64"/>
                      <a:pt x="274" y="64"/>
                    </a:cubicBezTo>
                    <a:cubicBezTo>
                      <a:pt x="274" y="64"/>
                      <a:pt x="275" y="64"/>
                      <a:pt x="275" y="64"/>
                    </a:cubicBezTo>
                    <a:cubicBezTo>
                      <a:pt x="249" y="40"/>
                      <a:pt x="213" y="25"/>
                      <a:pt x="174" y="25"/>
                    </a:cubicBezTo>
                    <a:cubicBezTo>
                      <a:pt x="122" y="25"/>
                      <a:pt x="76" y="52"/>
                      <a:pt x="49" y="92"/>
                    </a:cubicBezTo>
                    <a:cubicBezTo>
                      <a:pt x="53" y="92"/>
                      <a:pt x="56" y="92"/>
                      <a:pt x="59" y="92"/>
                    </a:cubicBezTo>
                    <a:cubicBezTo>
                      <a:pt x="75" y="92"/>
                      <a:pt x="99" y="91"/>
                      <a:pt x="99" y="91"/>
                    </a:cubicBezTo>
                    <a:cubicBezTo>
                      <a:pt x="107" y="90"/>
                      <a:pt x="108" y="102"/>
                      <a:pt x="100" y="103"/>
                    </a:cubicBezTo>
                    <a:cubicBezTo>
                      <a:pt x="100" y="103"/>
                      <a:pt x="92" y="104"/>
                      <a:pt x="83" y="104"/>
                    </a:cubicBezTo>
                    <a:cubicBezTo>
                      <a:pt x="137" y="266"/>
                      <a:pt x="137" y="266"/>
                      <a:pt x="137" y="266"/>
                    </a:cubicBezTo>
                    <a:cubicBezTo>
                      <a:pt x="170" y="168"/>
                      <a:pt x="170" y="168"/>
                      <a:pt x="170" y="168"/>
                    </a:cubicBezTo>
                    <a:cubicBezTo>
                      <a:pt x="147" y="104"/>
                      <a:pt x="147" y="104"/>
                      <a:pt x="147" y="104"/>
                    </a:cubicBezTo>
                    <a:cubicBezTo>
                      <a:pt x="139" y="104"/>
                      <a:pt x="131" y="103"/>
                      <a:pt x="131" y="103"/>
                    </a:cubicBezTo>
                    <a:cubicBezTo>
                      <a:pt x="123" y="102"/>
                      <a:pt x="124" y="90"/>
                      <a:pt x="132" y="91"/>
                    </a:cubicBezTo>
                    <a:cubicBezTo>
                      <a:pt x="132" y="91"/>
                      <a:pt x="157" y="92"/>
                      <a:pt x="171" y="92"/>
                    </a:cubicBezTo>
                    <a:cubicBezTo>
                      <a:pt x="187" y="92"/>
                      <a:pt x="211" y="91"/>
                      <a:pt x="211" y="91"/>
                    </a:cubicBezTo>
                    <a:cubicBezTo>
                      <a:pt x="219" y="90"/>
                      <a:pt x="220" y="102"/>
                      <a:pt x="212" y="103"/>
                    </a:cubicBezTo>
                    <a:cubicBezTo>
                      <a:pt x="212" y="103"/>
                      <a:pt x="204" y="104"/>
                      <a:pt x="195" y="104"/>
                    </a:cubicBezTo>
                    <a:cubicBezTo>
                      <a:pt x="249" y="265"/>
                      <a:pt x="249" y="265"/>
                      <a:pt x="249" y="265"/>
                    </a:cubicBezTo>
                    <a:cubicBezTo>
                      <a:pt x="264" y="215"/>
                      <a:pt x="264" y="215"/>
                      <a:pt x="264" y="215"/>
                    </a:cubicBezTo>
                    <a:cubicBezTo>
                      <a:pt x="272" y="196"/>
                      <a:pt x="275" y="180"/>
                      <a:pt x="275" y="167"/>
                    </a:cubicBezTo>
                    <a:close/>
                    <a:moveTo>
                      <a:pt x="177" y="188"/>
                    </a:moveTo>
                    <a:cubicBezTo>
                      <a:pt x="132" y="318"/>
                      <a:pt x="132" y="318"/>
                      <a:pt x="132" y="318"/>
                    </a:cubicBezTo>
                    <a:cubicBezTo>
                      <a:pt x="146" y="322"/>
                      <a:pt x="160" y="324"/>
                      <a:pt x="174" y="324"/>
                    </a:cubicBezTo>
                    <a:cubicBezTo>
                      <a:pt x="192" y="324"/>
                      <a:pt x="209" y="321"/>
                      <a:pt x="224" y="316"/>
                    </a:cubicBezTo>
                    <a:cubicBezTo>
                      <a:pt x="224" y="315"/>
                      <a:pt x="223" y="314"/>
                      <a:pt x="223" y="314"/>
                    </a:cubicBezTo>
                    <a:lnTo>
                      <a:pt x="177" y="188"/>
                    </a:lnTo>
                    <a:close/>
                    <a:moveTo>
                      <a:pt x="306" y="103"/>
                    </a:moveTo>
                    <a:cubicBezTo>
                      <a:pt x="306" y="107"/>
                      <a:pt x="307" y="113"/>
                      <a:pt x="307" y="118"/>
                    </a:cubicBezTo>
                    <a:cubicBezTo>
                      <a:pt x="307" y="133"/>
                      <a:pt x="304" y="150"/>
                      <a:pt x="295" y="172"/>
                    </a:cubicBezTo>
                    <a:cubicBezTo>
                      <a:pt x="250" y="304"/>
                      <a:pt x="250" y="304"/>
                      <a:pt x="250" y="304"/>
                    </a:cubicBezTo>
                    <a:cubicBezTo>
                      <a:pt x="294" y="278"/>
                      <a:pt x="324" y="230"/>
                      <a:pt x="324" y="174"/>
                    </a:cubicBezTo>
                    <a:cubicBezTo>
                      <a:pt x="324" y="148"/>
                      <a:pt x="317" y="124"/>
                      <a:pt x="306" y="103"/>
                    </a:cubicBezTo>
                    <a:close/>
                    <a:moveTo>
                      <a:pt x="0" y="174"/>
                    </a:moveTo>
                    <a:cubicBezTo>
                      <a:pt x="0" y="271"/>
                      <a:pt x="78" y="349"/>
                      <a:pt x="174" y="349"/>
                    </a:cubicBezTo>
                    <a:cubicBezTo>
                      <a:pt x="271" y="349"/>
                      <a:pt x="349" y="271"/>
                      <a:pt x="349" y="174"/>
                    </a:cubicBezTo>
                    <a:cubicBezTo>
                      <a:pt x="349" y="78"/>
                      <a:pt x="271" y="0"/>
                      <a:pt x="174" y="0"/>
                    </a:cubicBezTo>
                    <a:cubicBezTo>
                      <a:pt x="78" y="0"/>
                      <a:pt x="0" y="78"/>
                      <a:pt x="0" y="174"/>
                    </a:cubicBezTo>
                    <a:close/>
                    <a:moveTo>
                      <a:pt x="8" y="174"/>
                    </a:moveTo>
                    <a:cubicBezTo>
                      <a:pt x="8" y="83"/>
                      <a:pt x="83" y="8"/>
                      <a:pt x="174" y="8"/>
                    </a:cubicBezTo>
                    <a:cubicBezTo>
                      <a:pt x="266" y="8"/>
                      <a:pt x="341" y="83"/>
                      <a:pt x="341" y="174"/>
                    </a:cubicBezTo>
                    <a:cubicBezTo>
                      <a:pt x="341" y="266"/>
                      <a:pt x="266" y="341"/>
                      <a:pt x="174" y="341"/>
                    </a:cubicBezTo>
                    <a:cubicBezTo>
                      <a:pt x="83" y="341"/>
                      <a:pt x="8" y="266"/>
                      <a:pt x="8" y="174"/>
                    </a:cubicBezTo>
                    <a:close/>
                    <a:moveTo>
                      <a:pt x="517" y="193"/>
                    </a:moveTo>
                    <a:cubicBezTo>
                      <a:pt x="540" y="124"/>
                      <a:pt x="540" y="124"/>
                      <a:pt x="540" y="124"/>
                    </a:cubicBezTo>
                    <a:cubicBezTo>
                      <a:pt x="547" y="104"/>
                      <a:pt x="544" y="98"/>
                      <a:pt x="522" y="98"/>
                    </a:cubicBezTo>
                    <a:cubicBezTo>
                      <a:pt x="522" y="91"/>
                      <a:pt x="522" y="91"/>
                      <a:pt x="522" y="91"/>
                    </a:cubicBezTo>
                    <a:cubicBezTo>
                      <a:pt x="586" y="91"/>
                      <a:pt x="586" y="91"/>
                      <a:pt x="586" y="91"/>
                    </a:cubicBezTo>
                    <a:cubicBezTo>
                      <a:pt x="586" y="98"/>
                      <a:pt x="586" y="98"/>
                      <a:pt x="586" y="98"/>
                    </a:cubicBezTo>
                    <a:cubicBezTo>
                      <a:pt x="565" y="98"/>
                      <a:pt x="560" y="103"/>
                      <a:pt x="551" y="128"/>
                    </a:cubicBezTo>
                    <a:cubicBezTo>
                      <a:pt x="512" y="244"/>
                      <a:pt x="512" y="244"/>
                      <a:pt x="512" y="244"/>
                    </a:cubicBezTo>
                    <a:cubicBezTo>
                      <a:pt x="508" y="244"/>
                      <a:pt x="508" y="244"/>
                      <a:pt x="508" y="244"/>
                    </a:cubicBezTo>
                    <a:cubicBezTo>
                      <a:pt x="474" y="138"/>
                      <a:pt x="474" y="138"/>
                      <a:pt x="474" y="138"/>
                    </a:cubicBezTo>
                    <a:cubicBezTo>
                      <a:pt x="438" y="244"/>
                      <a:pt x="438" y="244"/>
                      <a:pt x="438" y="244"/>
                    </a:cubicBezTo>
                    <a:cubicBezTo>
                      <a:pt x="434" y="244"/>
                      <a:pt x="434" y="244"/>
                      <a:pt x="434" y="244"/>
                    </a:cubicBezTo>
                    <a:cubicBezTo>
                      <a:pt x="396" y="128"/>
                      <a:pt x="396" y="128"/>
                      <a:pt x="396" y="128"/>
                    </a:cubicBezTo>
                    <a:cubicBezTo>
                      <a:pt x="388" y="103"/>
                      <a:pt x="383" y="98"/>
                      <a:pt x="363" y="98"/>
                    </a:cubicBezTo>
                    <a:cubicBezTo>
                      <a:pt x="363" y="91"/>
                      <a:pt x="363" y="91"/>
                      <a:pt x="363" y="91"/>
                    </a:cubicBezTo>
                    <a:cubicBezTo>
                      <a:pt x="438" y="91"/>
                      <a:pt x="438" y="91"/>
                      <a:pt x="438" y="91"/>
                    </a:cubicBezTo>
                    <a:cubicBezTo>
                      <a:pt x="438" y="98"/>
                      <a:pt x="438" y="98"/>
                      <a:pt x="438" y="98"/>
                    </a:cubicBezTo>
                    <a:cubicBezTo>
                      <a:pt x="418" y="98"/>
                      <a:pt x="413" y="103"/>
                      <a:pt x="420" y="124"/>
                    </a:cubicBezTo>
                    <a:cubicBezTo>
                      <a:pt x="443" y="193"/>
                      <a:pt x="443" y="193"/>
                      <a:pt x="443" y="193"/>
                    </a:cubicBezTo>
                    <a:cubicBezTo>
                      <a:pt x="477" y="91"/>
                      <a:pt x="477" y="91"/>
                      <a:pt x="477" y="91"/>
                    </a:cubicBezTo>
                    <a:cubicBezTo>
                      <a:pt x="483" y="91"/>
                      <a:pt x="483" y="91"/>
                      <a:pt x="483" y="91"/>
                    </a:cubicBezTo>
                    <a:lnTo>
                      <a:pt x="517" y="193"/>
                    </a:lnTo>
                    <a:close/>
                    <a:moveTo>
                      <a:pt x="632" y="242"/>
                    </a:moveTo>
                    <a:cubicBezTo>
                      <a:pt x="595" y="242"/>
                      <a:pt x="564" y="215"/>
                      <a:pt x="564" y="181"/>
                    </a:cubicBezTo>
                    <a:cubicBezTo>
                      <a:pt x="564" y="148"/>
                      <a:pt x="595" y="121"/>
                      <a:pt x="632" y="121"/>
                    </a:cubicBezTo>
                    <a:cubicBezTo>
                      <a:pt x="669" y="121"/>
                      <a:pt x="700" y="148"/>
                      <a:pt x="700" y="181"/>
                    </a:cubicBezTo>
                    <a:cubicBezTo>
                      <a:pt x="700" y="215"/>
                      <a:pt x="669" y="242"/>
                      <a:pt x="632" y="242"/>
                    </a:cubicBezTo>
                    <a:close/>
                    <a:moveTo>
                      <a:pt x="632" y="131"/>
                    </a:moveTo>
                    <a:cubicBezTo>
                      <a:pt x="601" y="131"/>
                      <a:pt x="590" y="159"/>
                      <a:pt x="590" y="181"/>
                    </a:cubicBezTo>
                    <a:cubicBezTo>
                      <a:pt x="590" y="204"/>
                      <a:pt x="601" y="232"/>
                      <a:pt x="632" y="232"/>
                    </a:cubicBezTo>
                    <a:cubicBezTo>
                      <a:pt x="663" y="232"/>
                      <a:pt x="674" y="204"/>
                      <a:pt x="674" y="181"/>
                    </a:cubicBezTo>
                    <a:cubicBezTo>
                      <a:pt x="674" y="159"/>
                      <a:pt x="663" y="131"/>
                      <a:pt x="632" y="131"/>
                    </a:cubicBezTo>
                    <a:close/>
                    <a:moveTo>
                      <a:pt x="1046" y="231"/>
                    </a:moveTo>
                    <a:cubicBezTo>
                      <a:pt x="1046" y="238"/>
                      <a:pt x="1046" y="238"/>
                      <a:pt x="1046" y="238"/>
                    </a:cubicBezTo>
                    <a:cubicBezTo>
                      <a:pt x="968" y="238"/>
                      <a:pt x="968" y="238"/>
                      <a:pt x="968" y="238"/>
                    </a:cubicBezTo>
                    <a:cubicBezTo>
                      <a:pt x="968" y="231"/>
                      <a:pt x="968" y="231"/>
                      <a:pt x="968" y="231"/>
                    </a:cubicBezTo>
                    <a:cubicBezTo>
                      <a:pt x="991" y="231"/>
                      <a:pt x="995" y="225"/>
                      <a:pt x="995" y="192"/>
                    </a:cubicBezTo>
                    <a:cubicBezTo>
                      <a:pt x="995" y="137"/>
                      <a:pt x="995" y="137"/>
                      <a:pt x="995" y="137"/>
                    </a:cubicBezTo>
                    <a:cubicBezTo>
                      <a:pt x="995" y="104"/>
                      <a:pt x="991" y="98"/>
                      <a:pt x="968" y="98"/>
                    </a:cubicBezTo>
                    <a:cubicBezTo>
                      <a:pt x="968" y="91"/>
                      <a:pt x="968" y="91"/>
                      <a:pt x="968" y="91"/>
                    </a:cubicBezTo>
                    <a:cubicBezTo>
                      <a:pt x="1038" y="91"/>
                      <a:pt x="1038" y="91"/>
                      <a:pt x="1038" y="91"/>
                    </a:cubicBezTo>
                    <a:cubicBezTo>
                      <a:pt x="1073" y="91"/>
                      <a:pt x="1092" y="109"/>
                      <a:pt x="1092" y="133"/>
                    </a:cubicBezTo>
                    <a:cubicBezTo>
                      <a:pt x="1092" y="157"/>
                      <a:pt x="1073" y="175"/>
                      <a:pt x="1038" y="175"/>
                    </a:cubicBezTo>
                    <a:cubicBezTo>
                      <a:pt x="1019" y="175"/>
                      <a:pt x="1019" y="175"/>
                      <a:pt x="1019" y="175"/>
                    </a:cubicBezTo>
                    <a:cubicBezTo>
                      <a:pt x="1019" y="192"/>
                      <a:pt x="1019" y="192"/>
                      <a:pt x="1019" y="192"/>
                    </a:cubicBezTo>
                    <a:cubicBezTo>
                      <a:pt x="1019" y="225"/>
                      <a:pt x="1023" y="231"/>
                      <a:pt x="1046" y="231"/>
                    </a:cubicBezTo>
                    <a:close/>
                    <a:moveTo>
                      <a:pt x="1038" y="104"/>
                    </a:moveTo>
                    <a:cubicBezTo>
                      <a:pt x="1019" y="104"/>
                      <a:pt x="1019" y="104"/>
                      <a:pt x="1019" y="104"/>
                    </a:cubicBezTo>
                    <a:cubicBezTo>
                      <a:pt x="1019" y="163"/>
                      <a:pt x="1019" y="163"/>
                      <a:pt x="1019" y="163"/>
                    </a:cubicBezTo>
                    <a:cubicBezTo>
                      <a:pt x="1038" y="163"/>
                      <a:pt x="1038" y="163"/>
                      <a:pt x="1038" y="163"/>
                    </a:cubicBezTo>
                    <a:cubicBezTo>
                      <a:pt x="1057" y="163"/>
                      <a:pt x="1066" y="149"/>
                      <a:pt x="1066" y="133"/>
                    </a:cubicBezTo>
                    <a:cubicBezTo>
                      <a:pt x="1066" y="117"/>
                      <a:pt x="1057" y="104"/>
                      <a:pt x="1038" y="104"/>
                    </a:cubicBezTo>
                    <a:close/>
                    <a:moveTo>
                      <a:pt x="1325" y="206"/>
                    </a:moveTo>
                    <a:cubicBezTo>
                      <a:pt x="1323" y="212"/>
                      <a:pt x="1323" y="212"/>
                      <a:pt x="1323" y="212"/>
                    </a:cubicBezTo>
                    <a:cubicBezTo>
                      <a:pt x="1320" y="223"/>
                      <a:pt x="1317" y="228"/>
                      <a:pt x="1292" y="228"/>
                    </a:cubicBezTo>
                    <a:cubicBezTo>
                      <a:pt x="1288" y="228"/>
                      <a:pt x="1288" y="228"/>
                      <a:pt x="1288" y="228"/>
                    </a:cubicBezTo>
                    <a:cubicBezTo>
                      <a:pt x="1270" y="228"/>
                      <a:pt x="1267" y="223"/>
                      <a:pt x="1267" y="199"/>
                    </a:cubicBezTo>
                    <a:cubicBezTo>
                      <a:pt x="1267" y="184"/>
                      <a:pt x="1267" y="184"/>
                      <a:pt x="1267" y="184"/>
                    </a:cubicBezTo>
                    <a:cubicBezTo>
                      <a:pt x="1294" y="184"/>
                      <a:pt x="1296" y="186"/>
                      <a:pt x="1296" y="204"/>
                    </a:cubicBezTo>
                    <a:cubicBezTo>
                      <a:pt x="1302" y="204"/>
                      <a:pt x="1302" y="204"/>
                      <a:pt x="1302" y="204"/>
                    </a:cubicBezTo>
                    <a:cubicBezTo>
                      <a:pt x="1302" y="153"/>
                      <a:pt x="1302" y="153"/>
                      <a:pt x="1302" y="153"/>
                    </a:cubicBezTo>
                    <a:cubicBezTo>
                      <a:pt x="1296" y="153"/>
                      <a:pt x="1296" y="153"/>
                      <a:pt x="1296" y="153"/>
                    </a:cubicBezTo>
                    <a:cubicBezTo>
                      <a:pt x="1296" y="171"/>
                      <a:pt x="1294" y="173"/>
                      <a:pt x="1267" y="173"/>
                    </a:cubicBezTo>
                    <a:cubicBezTo>
                      <a:pt x="1267" y="135"/>
                      <a:pt x="1267" y="135"/>
                      <a:pt x="1267" y="135"/>
                    </a:cubicBezTo>
                    <a:cubicBezTo>
                      <a:pt x="1286" y="135"/>
                      <a:pt x="1286" y="135"/>
                      <a:pt x="1286" y="135"/>
                    </a:cubicBezTo>
                    <a:cubicBezTo>
                      <a:pt x="1310" y="135"/>
                      <a:pt x="1313" y="139"/>
                      <a:pt x="1317" y="151"/>
                    </a:cubicBezTo>
                    <a:cubicBezTo>
                      <a:pt x="1318" y="157"/>
                      <a:pt x="1318" y="157"/>
                      <a:pt x="1318" y="157"/>
                    </a:cubicBezTo>
                    <a:cubicBezTo>
                      <a:pt x="1324" y="157"/>
                      <a:pt x="1324" y="157"/>
                      <a:pt x="1324" y="157"/>
                    </a:cubicBezTo>
                    <a:cubicBezTo>
                      <a:pt x="1321" y="125"/>
                      <a:pt x="1321" y="125"/>
                      <a:pt x="1321" y="125"/>
                    </a:cubicBezTo>
                    <a:cubicBezTo>
                      <a:pt x="1222" y="125"/>
                      <a:pt x="1222" y="125"/>
                      <a:pt x="1222" y="125"/>
                    </a:cubicBezTo>
                    <a:cubicBezTo>
                      <a:pt x="1222" y="132"/>
                      <a:pt x="1222" y="132"/>
                      <a:pt x="1222" y="132"/>
                    </a:cubicBezTo>
                    <a:cubicBezTo>
                      <a:pt x="1241" y="132"/>
                      <a:pt x="1244" y="136"/>
                      <a:pt x="1244" y="160"/>
                    </a:cubicBezTo>
                    <a:cubicBezTo>
                      <a:pt x="1244" y="203"/>
                      <a:pt x="1244" y="203"/>
                      <a:pt x="1244" y="203"/>
                    </a:cubicBezTo>
                    <a:cubicBezTo>
                      <a:pt x="1244" y="225"/>
                      <a:pt x="1241" y="231"/>
                      <a:pt x="1226" y="231"/>
                    </a:cubicBezTo>
                    <a:cubicBezTo>
                      <a:pt x="1212" y="229"/>
                      <a:pt x="1202" y="222"/>
                      <a:pt x="1189" y="207"/>
                    </a:cubicBezTo>
                    <a:cubicBezTo>
                      <a:pt x="1173" y="190"/>
                      <a:pt x="1173" y="190"/>
                      <a:pt x="1173" y="190"/>
                    </a:cubicBezTo>
                    <a:cubicBezTo>
                      <a:pt x="1194" y="186"/>
                      <a:pt x="1205" y="173"/>
                      <a:pt x="1205" y="158"/>
                    </a:cubicBezTo>
                    <a:cubicBezTo>
                      <a:pt x="1205" y="139"/>
                      <a:pt x="1190" y="125"/>
                      <a:pt x="1160" y="125"/>
                    </a:cubicBezTo>
                    <a:cubicBezTo>
                      <a:pt x="1100" y="125"/>
                      <a:pt x="1100" y="125"/>
                      <a:pt x="1100" y="125"/>
                    </a:cubicBezTo>
                    <a:cubicBezTo>
                      <a:pt x="1100" y="132"/>
                      <a:pt x="1100" y="132"/>
                      <a:pt x="1100" y="132"/>
                    </a:cubicBezTo>
                    <a:cubicBezTo>
                      <a:pt x="1119" y="132"/>
                      <a:pt x="1122" y="136"/>
                      <a:pt x="1122" y="160"/>
                    </a:cubicBezTo>
                    <a:cubicBezTo>
                      <a:pt x="1122" y="203"/>
                      <a:pt x="1122" y="203"/>
                      <a:pt x="1122" y="203"/>
                    </a:cubicBezTo>
                    <a:cubicBezTo>
                      <a:pt x="1122" y="227"/>
                      <a:pt x="1119" y="232"/>
                      <a:pt x="1100" y="232"/>
                    </a:cubicBezTo>
                    <a:cubicBezTo>
                      <a:pt x="1100" y="238"/>
                      <a:pt x="1100" y="238"/>
                      <a:pt x="1100" y="238"/>
                    </a:cubicBezTo>
                    <a:cubicBezTo>
                      <a:pt x="1168" y="238"/>
                      <a:pt x="1168" y="238"/>
                      <a:pt x="1168" y="238"/>
                    </a:cubicBezTo>
                    <a:cubicBezTo>
                      <a:pt x="1168" y="232"/>
                      <a:pt x="1168" y="232"/>
                      <a:pt x="1168" y="232"/>
                    </a:cubicBezTo>
                    <a:cubicBezTo>
                      <a:pt x="1149" y="232"/>
                      <a:pt x="1146" y="227"/>
                      <a:pt x="1146" y="203"/>
                    </a:cubicBezTo>
                    <a:cubicBezTo>
                      <a:pt x="1146" y="191"/>
                      <a:pt x="1146" y="191"/>
                      <a:pt x="1146" y="191"/>
                    </a:cubicBezTo>
                    <a:cubicBezTo>
                      <a:pt x="1151" y="191"/>
                      <a:pt x="1151" y="191"/>
                      <a:pt x="1151" y="191"/>
                    </a:cubicBezTo>
                    <a:cubicBezTo>
                      <a:pt x="1189" y="238"/>
                      <a:pt x="1189" y="238"/>
                      <a:pt x="1189" y="238"/>
                    </a:cubicBezTo>
                    <a:cubicBezTo>
                      <a:pt x="1328" y="238"/>
                      <a:pt x="1328" y="238"/>
                      <a:pt x="1328" y="238"/>
                    </a:cubicBezTo>
                    <a:cubicBezTo>
                      <a:pt x="1330" y="206"/>
                      <a:pt x="1330" y="206"/>
                      <a:pt x="1330" y="206"/>
                    </a:cubicBezTo>
                    <a:lnTo>
                      <a:pt x="1325" y="206"/>
                    </a:lnTo>
                    <a:close/>
                    <a:moveTo>
                      <a:pt x="1146" y="180"/>
                    </a:moveTo>
                    <a:cubicBezTo>
                      <a:pt x="1146" y="135"/>
                      <a:pt x="1146" y="135"/>
                      <a:pt x="1146" y="135"/>
                    </a:cubicBezTo>
                    <a:cubicBezTo>
                      <a:pt x="1159" y="135"/>
                      <a:pt x="1159" y="135"/>
                      <a:pt x="1159" y="135"/>
                    </a:cubicBezTo>
                    <a:cubicBezTo>
                      <a:pt x="1175" y="135"/>
                      <a:pt x="1181" y="146"/>
                      <a:pt x="1181" y="158"/>
                    </a:cubicBezTo>
                    <a:cubicBezTo>
                      <a:pt x="1181" y="170"/>
                      <a:pt x="1175" y="180"/>
                      <a:pt x="1159" y="180"/>
                    </a:cubicBezTo>
                    <a:lnTo>
                      <a:pt x="1146" y="180"/>
                    </a:lnTo>
                    <a:close/>
                    <a:moveTo>
                      <a:pt x="1394" y="242"/>
                    </a:moveTo>
                    <a:cubicBezTo>
                      <a:pt x="1380" y="242"/>
                      <a:pt x="1368" y="235"/>
                      <a:pt x="1363" y="231"/>
                    </a:cubicBezTo>
                    <a:cubicBezTo>
                      <a:pt x="1362" y="233"/>
                      <a:pt x="1359" y="238"/>
                      <a:pt x="1358" y="242"/>
                    </a:cubicBezTo>
                    <a:cubicBezTo>
                      <a:pt x="1351" y="242"/>
                      <a:pt x="1351" y="242"/>
                      <a:pt x="1351" y="242"/>
                    </a:cubicBezTo>
                    <a:cubicBezTo>
                      <a:pt x="1351" y="196"/>
                      <a:pt x="1351" y="196"/>
                      <a:pt x="1351" y="196"/>
                    </a:cubicBezTo>
                    <a:cubicBezTo>
                      <a:pt x="1358" y="196"/>
                      <a:pt x="1358" y="196"/>
                      <a:pt x="1358" y="196"/>
                    </a:cubicBezTo>
                    <a:cubicBezTo>
                      <a:pt x="1361" y="218"/>
                      <a:pt x="1376" y="231"/>
                      <a:pt x="1396" y="231"/>
                    </a:cubicBezTo>
                    <a:cubicBezTo>
                      <a:pt x="1407" y="231"/>
                      <a:pt x="1416" y="225"/>
                      <a:pt x="1416" y="215"/>
                    </a:cubicBezTo>
                    <a:cubicBezTo>
                      <a:pt x="1416" y="206"/>
                      <a:pt x="1408" y="199"/>
                      <a:pt x="1394" y="193"/>
                    </a:cubicBezTo>
                    <a:cubicBezTo>
                      <a:pt x="1375" y="184"/>
                      <a:pt x="1375" y="184"/>
                      <a:pt x="1375" y="184"/>
                    </a:cubicBezTo>
                    <a:cubicBezTo>
                      <a:pt x="1362" y="177"/>
                      <a:pt x="1351" y="166"/>
                      <a:pt x="1351" y="151"/>
                    </a:cubicBezTo>
                    <a:cubicBezTo>
                      <a:pt x="1351" y="135"/>
                      <a:pt x="1367" y="121"/>
                      <a:pt x="1388" y="121"/>
                    </a:cubicBezTo>
                    <a:cubicBezTo>
                      <a:pt x="1399" y="121"/>
                      <a:pt x="1408" y="125"/>
                      <a:pt x="1414" y="130"/>
                    </a:cubicBezTo>
                    <a:cubicBezTo>
                      <a:pt x="1416" y="129"/>
                      <a:pt x="1417" y="125"/>
                      <a:pt x="1418" y="121"/>
                    </a:cubicBezTo>
                    <a:cubicBezTo>
                      <a:pt x="1425" y="121"/>
                      <a:pt x="1425" y="121"/>
                      <a:pt x="1425" y="121"/>
                    </a:cubicBezTo>
                    <a:cubicBezTo>
                      <a:pt x="1425" y="161"/>
                      <a:pt x="1425" y="161"/>
                      <a:pt x="1425" y="161"/>
                    </a:cubicBezTo>
                    <a:cubicBezTo>
                      <a:pt x="1418" y="161"/>
                      <a:pt x="1418" y="161"/>
                      <a:pt x="1418" y="161"/>
                    </a:cubicBezTo>
                    <a:cubicBezTo>
                      <a:pt x="1415" y="145"/>
                      <a:pt x="1407" y="132"/>
                      <a:pt x="1389" y="132"/>
                    </a:cubicBezTo>
                    <a:cubicBezTo>
                      <a:pt x="1379" y="132"/>
                      <a:pt x="1370" y="137"/>
                      <a:pt x="1370" y="146"/>
                    </a:cubicBezTo>
                    <a:cubicBezTo>
                      <a:pt x="1370" y="154"/>
                      <a:pt x="1377" y="159"/>
                      <a:pt x="1394" y="167"/>
                    </a:cubicBezTo>
                    <a:cubicBezTo>
                      <a:pt x="1412" y="176"/>
                      <a:pt x="1412" y="176"/>
                      <a:pt x="1412" y="176"/>
                    </a:cubicBezTo>
                    <a:cubicBezTo>
                      <a:pt x="1429" y="184"/>
                      <a:pt x="1435" y="196"/>
                      <a:pt x="1435" y="206"/>
                    </a:cubicBezTo>
                    <a:cubicBezTo>
                      <a:pt x="1435" y="228"/>
                      <a:pt x="1416" y="242"/>
                      <a:pt x="1394" y="242"/>
                    </a:cubicBezTo>
                    <a:close/>
                    <a:moveTo>
                      <a:pt x="1498" y="242"/>
                    </a:moveTo>
                    <a:cubicBezTo>
                      <a:pt x="1484" y="242"/>
                      <a:pt x="1473" y="235"/>
                      <a:pt x="1468" y="231"/>
                    </a:cubicBezTo>
                    <a:cubicBezTo>
                      <a:pt x="1466" y="233"/>
                      <a:pt x="1463" y="238"/>
                      <a:pt x="1462" y="242"/>
                    </a:cubicBezTo>
                    <a:cubicBezTo>
                      <a:pt x="1456" y="242"/>
                      <a:pt x="1456" y="242"/>
                      <a:pt x="1456" y="242"/>
                    </a:cubicBezTo>
                    <a:cubicBezTo>
                      <a:pt x="1456" y="196"/>
                      <a:pt x="1456" y="196"/>
                      <a:pt x="1456" y="196"/>
                    </a:cubicBezTo>
                    <a:cubicBezTo>
                      <a:pt x="1462" y="196"/>
                      <a:pt x="1462" y="196"/>
                      <a:pt x="1462" y="196"/>
                    </a:cubicBezTo>
                    <a:cubicBezTo>
                      <a:pt x="1465" y="218"/>
                      <a:pt x="1481" y="231"/>
                      <a:pt x="1501" y="231"/>
                    </a:cubicBezTo>
                    <a:cubicBezTo>
                      <a:pt x="1512" y="231"/>
                      <a:pt x="1520" y="225"/>
                      <a:pt x="1520" y="215"/>
                    </a:cubicBezTo>
                    <a:cubicBezTo>
                      <a:pt x="1520" y="206"/>
                      <a:pt x="1513" y="199"/>
                      <a:pt x="1499" y="193"/>
                    </a:cubicBezTo>
                    <a:cubicBezTo>
                      <a:pt x="1479" y="184"/>
                      <a:pt x="1479" y="184"/>
                      <a:pt x="1479" y="184"/>
                    </a:cubicBezTo>
                    <a:cubicBezTo>
                      <a:pt x="1466" y="177"/>
                      <a:pt x="1456" y="166"/>
                      <a:pt x="1456" y="151"/>
                    </a:cubicBezTo>
                    <a:cubicBezTo>
                      <a:pt x="1456" y="135"/>
                      <a:pt x="1471" y="121"/>
                      <a:pt x="1492" y="121"/>
                    </a:cubicBezTo>
                    <a:cubicBezTo>
                      <a:pt x="1503" y="121"/>
                      <a:pt x="1513" y="125"/>
                      <a:pt x="1518" y="130"/>
                    </a:cubicBezTo>
                    <a:cubicBezTo>
                      <a:pt x="1520" y="129"/>
                      <a:pt x="1522" y="125"/>
                      <a:pt x="1523" y="121"/>
                    </a:cubicBezTo>
                    <a:cubicBezTo>
                      <a:pt x="1529" y="121"/>
                      <a:pt x="1529" y="121"/>
                      <a:pt x="1529" y="121"/>
                    </a:cubicBezTo>
                    <a:cubicBezTo>
                      <a:pt x="1529" y="161"/>
                      <a:pt x="1529" y="161"/>
                      <a:pt x="1529" y="161"/>
                    </a:cubicBezTo>
                    <a:cubicBezTo>
                      <a:pt x="1522" y="161"/>
                      <a:pt x="1522" y="161"/>
                      <a:pt x="1522" y="161"/>
                    </a:cubicBezTo>
                    <a:cubicBezTo>
                      <a:pt x="1520" y="145"/>
                      <a:pt x="1511" y="132"/>
                      <a:pt x="1493" y="132"/>
                    </a:cubicBezTo>
                    <a:cubicBezTo>
                      <a:pt x="1483" y="132"/>
                      <a:pt x="1475" y="137"/>
                      <a:pt x="1475" y="146"/>
                    </a:cubicBezTo>
                    <a:cubicBezTo>
                      <a:pt x="1475" y="154"/>
                      <a:pt x="1482" y="159"/>
                      <a:pt x="1498" y="167"/>
                    </a:cubicBezTo>
                    <a:cubicBezTo>
                      <a:pt x="1517" y="176"/>
                      <a:pt x="1517" y="176"/>
                      <a:pt x="1517" y="176"/>
                    </a:cubicBezTo>
                    <a:cubicBezTo>
                      <a:pt x="1533" y="184"/>
                      <a:pt x="1539" y="196"/>
                      <a:pt x="1539" y="206"/>
                    </a:cubicBezTo>
                    <a:cubicBezTo>
                      <a:pt x="1539" y="228"/>
                      <a:pt x="1521" y="242"/>
                      <a:pt x="1498" y="2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endParaRPr lang="en-US" sz="1765" dirty="0"/>
              </a:p>
            </p:txBody>
          </p:sp>
          <p:pic>
            <p:nvPicPr>
              <p:cNvPr id="1031" name="Picture 7" descr="http://yuaner.tw/slide-make-a-website/images/drupal_logo.png"/>
              <p:cNvPicPr>
                <a:picLocks noChangeAspect="1" noChangeArrowheads="1"/>
              </p:cNvPicPr>
              <p:nvPr/>
            </p:nvPicPr>
            <p:blipFill>
              <a:blip r:embed="rId29" cstate="print">
                <a:extLst>
                  <a:ext uri="{28A0092B-C50C-407E-A947-70E740481C1C}">
                    <a14:useLocalDpi xmlns:a14="http://schemas.microsoft.com/office/drawing/2010/main"/>
                  </a:ext>
                </a:extLst>
              </a:blip>
              <a:srcRect/>
              <a:stretch>
                <a:fillRect/>
              </a:stretch>
            </p:blipFill>
            <p:spPr bwMode="auto">
              <a:xfrm>
                <a:off x="5102244" y="2616013"/>
                <a:ext cx="372832" cy="45187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s://www.openshift.com/images/logos/openshift_enterprise_gray.png"/>
              <p:cNvPicPr>
                <a:picLocks noChangeAspect="1" noChangeArrowheads="1"/>
              </p:cNvPicPr>
              <p:nvPr/>
            </p:nvPicPr>
            <p:blipFill>
              <a:blip r:embed="rId30" cstate="print">
                <a:extLst>
                  <a:ext uri="{28A0092B-C50C-407E-A947-70E740481C1C}">
                    <a14:useLocalDpi xmlns:a14="http://schemas.microsoft.com/office/drawing/2010/main"/>
                  </a:ext>
                </a:extLst>
              </a:blip>
              <a:srcRect/>
              <a:stretch>
                <a:fillRect/>
              </a:stretch>
            </p:blipFill>
            <p:spPr bwMode="auto">
              <a:xfrm>
                <a:off x="5952487" y="2688400"/>
                <a:ext cx="1135541" cy="288569"/>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www.altoros.com/blog/wp-content/uploads/2015/06/CloudFoundry-logo-300x300-300x300.png"/>
              <p:cNvPicPr>
                <a:picLocks noChangeAspect="1" noChangeArrowheads="1"/>
              </p:cNvPicPr>
              <p:nvPr/>
            </p:nvPicPr>
            <p:blipFill>
              <a:blip r:embed="rId31" cstate="print">
                <a:extLst>
                  <a:ext uri="{28A0092B-C50C-407E-A947-70E740481C1C}">
                    <a14:useLocalDpi xmlns:a14="http://schemas.microsoft.com/office/drawing/2010/main"/>
                  </a:ext>
                </a:extLst>
              </a:blip>
              <a:srcRect/>
              <a:stretch>
                <a:fillRect/>
              </a:stretch>
            </p:blipFill>
            <p:spPr bwMode="auto">
              <a:xfrm>
                <a:off x="7565439" y="2550013"/>
                <a:ext cx="565341" cy="56534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11234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800" fill="hold"/>
                                        <p:tgtEl>
                                          <p:spTgt spid="29"/>
                                        </p:tgtEl>
                                        <p:attrNameLst>
                                          <p:attrName>ppt_x</p:attrName>
                                        </p:attrNameLst>
                                      </p:cBhvr>
                                      <p:tavLst>
                                        <p:tav tm="0">
                                          <p:val>
                                            <p:strVal val="1+#ppt_w/2"/>
                                          </p:val>
                                        </p:tav>
                                        <p:tav tm="100000">
                                          <p:val>
                                            <p:strVal val="#ppt_x"/>
                                          </p:val>
                                        </p:tav>
                                      </p:tavLst>
                                    </p:anim>
                                    <p:anim calcmode="lin" valueType="num">
                                      <p:cBhvr additive="base">
                                        <p:cTn id="8" dur="8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4090" y="6034046"/>
            <a:ext cx="2272255" cy="61620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47607" y="1829975"/>
            <a:ext cx="989036" cy="130401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43251" y="5238042"/>
            <a:ext cx="1772814" cy="609848"/>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90588" y="4083818"/>
            <a:ext cx="2094609" cy="742634"/>
          </a:xfrm>
          <a:prstGeom prst="rect">
            <a:avLst/>
          </a:prstGeom>
        </p:spPr>
      </p:pic>
      <p:pic>
        <p:nvPicPr>
          <p:cNvPr id="21" name="Picture 20"/>
          <p:cNvPicPr>
            <a:picLocks noChangeAspect="1"/>
          </p:cNvPicPr>
          <p:nvPr/>
        </p:nvPicPr>
        <p:blipFill rotWithShape="1">
          <a:blip r:embed="rId7" cstate="hqprint">
            <a:extLst>
              <a:ext uri="{28A0092B-C50C-407E-A947-70E740481C1C}">
                <a14:useLocalDpi xmlns:a14="http://schemas.microsoft.com/office/drawing/2010/main"/>
              </a:ext>
            </a:extLst>
          </a:blip>
          <a:srcRect r="-102"/>
          <a:stretch/>
        </p:blipFill>
        <p:spPr>
          <a:xfrm>
            <a:off x="10076509" y="5741347"/>
            <a:ext cx="2266654" cy="659398"/>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548084" y="6146441"/>
            <a:ext cx="1862477" cy="480323"/>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078290" y="3228409"/>
            <a:ext cx="828240" cy="828240"/>
          </a:xfrm>
          <a:prstGeom prst="rect">
            <a:avLst/>
          </a:prstGeom>
        </p:spPr>
      </p:pic>
      <p:pic>
        <p:nvPicPr>
          <p:cNvPr id="19" name="Picture 18"/>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8757602" y="1726335"/>
            <a:ext cx="3098655" cy="727209"/>
          </a:xfrm>
          <a:prstGeom prst="rect">
            <a:avLst/>
          </a:prstGeom>
        </p:spPr>
      </p:pic>
      <p:sp>
        <p:nvSpPr>
          <p:cNvPr id="24" name="Title 23"/>
          <p:cNvSpPr>
            <a:spLocks noGrp="1"/>
          </p:cNvSpPr>
          <p:nvPr>
            <p:ph type="title"/>
          </p:nvPr>
        </p:nvSpPr>
        <p:spPr/>
        <p:txBody>
          <a:bodyPr/>
          <a:lstStyle/>
          <a:p>
            <a:r>
              <a:rPr lang="en-US" dirty="0"/>
              <a:t>Open Source on Azure Customers</a:t>
            </a:r>
            <a:br>
              <a:rPr lang="en-US" dirty="0"/>
            </a:br>
            <a:endParaRPr lang="en-US" dirty="0"/>
          </a:p>
        </p:txBody>
      </p:sp>
      <p:sp>
        <p:nvSpPr>
          <p:cNvPr id="12" name="Text Placeholder 11"/>
          <p:cNvSpPr>
            <a:spLocks noGrp="1"/>
          </p:cNvSpPr>
          <p:nvPr>
            <p:ph type="body" sz="quarter" idx="10"/>
          </p:nvPr>
        </p:nvSpPr>
        <p:spPr>
          <a:xfrm>
            <a:off x="271558" y="1024837"/>
            <a:ext cx="11653523" cy="561211"/>
          </a:xfrm>
        </p:spPr>
        <p:txBody>
          <a:bodyPr/>
          <a:lstStyle/>
          <a:p>
            <a:r>
              <a:rPr lang="en-US" sz="2745" dirty="0">
                <a:solidFill>
                  <a:schemeClr val="accent1"/>
                </a:solidFill>
              </a:rPr>
              <a:t>More customer stories at customers.microsoft.com!</a:t>
            </a:r>
          </a:p>
        </p:txBody>
      </p:sp>
      <p:pic>
        <p:nvPicPr>
          <p:cNvPr id="33" name="Picture 32"/>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3340175" y="3369475"/>
            <a:ext cx="2553568" cy="657364"/>
          </a:xfrm>
          <a:prstGeom prst="rect">
            <a:avLst/>
          </a:prstGeom>
        </p:spPr>
      </p:pic>
      <p:pic>
        <p:nvPicPr>
          <p:cNvPr id="35" name="Picture 34"/>
          <p:cNvPicPr>
            <a:picLocks noChangeAspect="1"/>
          </p:cNvPicPr>
          <p:nvPr/>
        </p:nvPicPr>
        <p:blipFill>
          <a:blip r:embed="rId12"/>
          <a:stretch>
            <a:fillRect/>
          </a:stretch>
        </p:blipFill>
        <p:spPr>
          <a:xfrm>
            <a:off x="3546972" y="5024039"/>
            <a:ext cx="1204806" cy="877423"/>
          </a:xfrm>
          <a:prstGeom prst="rect">
            <a:avLst/>
          </a:prstGeom>
        </p:spPr>
      </p:pic>
      <p:pic>
        <p:nvPicPr>
          <p:cNvPr id="36" name="Picture 35"/>
          <p:cNvPicPr>
            <a:picLocks noChangeAspect="1"/>
          </p:cNvPicPr>
          <p:nvPr/>
        </p:nvPicPr>
        <p:blipFill>
          <a:blip r:embed="rId13"/>
          <a:stretch>
            <a:fillRect/>
          </a:stretch>
        </p:blipFill>
        <p:spPr>
          <a:xfrm>
            <a:off x="10527765" y="4896206"/>
            <a:ext cx="1237626" cy="653839"/>
          </a:xfrm>
          <a:prstGeom prst="rect">
            <a:avLst/>
          </a:prstGeom>
        </p:spPr>
      </p:pic>
      <p:pic>
        <p:nvPicPr>
          <p:cNvPr id="37" name="Picture 36"/>
          <p:cNvPicPr>
            <a:picLocks noChangeAspect="1"/>
          </p:cNvPicPr>
          <p:nvPr/>
        </p:nvPicPr>
        <p:blipFill>
          <a:blip r:embed="rId14"/>
          <a:stretch>
            <a:fillRect/>
          </a:stretch>
        </p:blipFill>
        <p:spPr>
          <a:xfrm>
            <a:off x="7665541" y="6146442"/>
            <a:ext cx="2070599" cy="443978"/>
          </a:xfrm>
          <a:prstGeom prst="rect">
            <a:avLst/>
          </a:prstGeom>
        </p:spPr>
      </p:pic>
      <p:pic>
        <p:nvPicPr>
          <p:cNvPr id="38" name="Picture 37"/>
          <p:cNvPicPr>
            <a:picLocks noChangeAspect="1"/>
          </p:cNvPicPr>
          <p:nvPr/>
        </p:nvPicPr>
        <p:blipFill>
          <a:blip r:embed="rId15"/>
          <a:stretch>
            <a:fillRect/>
          </a:stretch>
        </p:blipFill>
        <p:spPr>
          <a:xfrm>
            <a:off x="9815786" y="2584023"/>
            <a:ext cx="1949606" cy="487402"/>
          </a:xfrm>
          <a:prstGeom prst="rect">
            <a:avLst/>
          </a:prstGeom>
        </p:spPr>
      </p:pic>
      <p:pic>
        <p:nvPicPr>
          <p:cNvPr id="39" name="Picture 38"/>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5467970" y="4313218"/>
            <a:ext cx="1406462" cy="612226"/>
          </a:xfrm>
          <a:prstGeom prst="rect">
            <a:avLst/>
          </a:prstGeom>
        </p:spPr>
      </p:pic>
      <p:pic>
        <p:nvPicPr>
          <p:cNvPr id="40" name="Picture 39"/>
          <p:cNvPicPr>
            <a:picLocks noChangeAspect="1"/>
          </p:cNvPicPr>
          <p:nvPr/>
        </p:nvPicPr>
        <p:blipFill>
          <a:blip r:embed="rId17"/>
          <a:stretch>
            <a:fillRect/>
          </a:stretch>
        </p:blipFill>
        <p:spPr>
          <a:xfrm>
            <a:off x="2683517" y="2549151"/>
            <a:ext cx="1650933" cy="745748"/>
          </a:xfrm>
          <a:prstGeom prst="rect">
            <a:avLst/>
          </a:prstGeom>
        </p:spPr>
      </p:pic>
      <p:pic>
        <p:nvPicPr>
          <p:cNvPr id="42" name="Picture 41"/>
          <p:cNvPicPr>
            <a:picLocks noChangeAspect="1"/>
          </p:cNvPicPr>
          <p:nvPr/>
        </p:nvPicPr>
        <p:blipFill rotWithShape="1">
          <a:blip r:embed="rId18" cstate="hqprint">
            <a:extLst>
              <a:ext uri="{28A0092B-C50C-407E-A947-70E740481C1C}">
                <a14:useLocalDpi xmlns:a14="http://schemas.microsoft.com/office/drawing/2010/main"/>
              </a:ext>
            </a:extLst>
          </a:blip>
          <a:srcRect/>
          <a:stretch/>
        </p:blipFill>
        <p:spPr>
          <a:xfrm>
            <a:off x="371574" y="1891173"/>
            <a:ext cx="1938893" cy="459535"/>
          </a:xfrm>
          <a:prstGeom prst="rect">
            <a:avLst/>
          </a:prstGeom>
        </p:spPr>
      </p:pic>
      <p:pic>
        <p:nvPicPr>
          <p:cNvPr id="29" name="Picture 28"/>
          <p:cNvPicPr>
            <a:picLocks noChangeAspect="1"/>
          </p:cNvPicPr>
          <p:nvPr/>
        </p:nvPicPr>
        <p:blipFill>
          <a:blip r:embed="rId19"/>
          <a:stretch>
            <a:fillRect/>
          </a:stretch>
        </p:blipFill>
        <p:spPr>
          <a:xfrm>
            <a:off x="371574" y="6065016"/>
            <a:ext cx="2478760" cy="593277"/>
          </a:xfrm>
          <a:prstGeom prst="rect">
            <a:avLst/>
          </a:prstGeom>
        </p:spPr>
      </p:pic>
      <p:pic>
        <p:nvPicPr>
          <p:cNvPr id="8" name="Picture 7"/>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7216102" y="3285401"/>
            <a:ext cx="1121529" cy="468699"/>
          </a:xfrm>
          <a:prstGeom prst="rect">
            <a:avLst/>
          </a:prstGeom>
        </p:spPr>
      </p:pic>
      <p:pic>
        <p:nvPicPr>
          <p:cNvPr id="43" name="Picture 42"/>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6149801" y="1879984"/>
            <a:ext cx="2459339" cy="371252"/>
          </a:xfrm>
          <a:prstGeom prst="rect">
            <a:avLst/>
          </a:prstGeom>
        </p:spPr>
      </p:pic>
      <p:pic>
        <p:nvPicPr>
          <p:cNvPr id="44" name="Picture 43"/>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7311564" y="4965734"/>
            <a:ext cx="1995619" cy="940185"/>
          </a:xfrm>
          <a:prstGeom prst="rect">
            <a:avLst/>
          </a:prstGeom>
        </p:spPr>
      </p:pic>
      <p:pic>
        <p:nvPicPr>
          <p:cNvPr id="49" name="Picture 48"/>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407631" y="3746206"/>
            <a:ext cx="2594310" cy="1169728"/>
          </a:xfrm>
          <a:prstGeom prst="rect">
            <a:avLst/>
          </a:prstGeom>
        </p:spPr>
      </p:pic>
      <p:pic>
        <p:nvPicPr>
          <p:cNvPr id="6" name="Picture 5"/>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641397" y="3504553"/>
            <a:ext cx="816965" cy="428516"/>
          </a:xfrm>
          <a:prstGeom prst="rect">
            <a:avLst/>
          </a:prstGeom>
        </p:spPr>
      </p:pic>
      <p:pic>
        <p:nvPicPr>
          <p:cNvPr id="9" name="Picture 8"/>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2607973" y="1746617"/>
            <a:ext cx="1777993" cy="762501"/>
          </a:xfrm>
          <a:prstGeom prst="rect">
            <a:avLst/>
          </a:prstGeom>
        </p:spPr>
      </p:pic>
      <p:pic>
        <p:nvPicPr>
          <p:cNvPr id="13" name="Picture 12"/>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8371245" y="2521394"/>
            <a:ext cx="1192110" cy="527405"/>
          </a:xfrm>
          <a:prstGeom prst="rect">
            <a:avLst/>
          </a:prstGeom>
        </p:spPr>
      </p:pic>
      <p:pic>
        <p:nvPicPr>
          <p:cNvPr id="15" name="Picture 14"/>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3590175" y="4008134"/>
            <a:ext cx="1574306" cy="779466"/>
          </a:xfrm>
          <a:prstGeom prst="rect">
            <a:avLst/>
          </a:prstGeom>
        </p:spPr>
      </p:pic>
      <p:pic>
        <p:nvPicPr>
          <p:cNvPr id="16" name="Picture 15"/>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8672318" y="3334050"/>
            <a:ext cx="1963654" cy="431263"/>
          </a:xfrm>
          <a:prstGeom prst="rect">
            <a:avLst/>
          </a:prstGeom>
        </p:spPr>
      </p:pic>
      <p:pic>
        <p:nvPicPr>
          <p:cNvPr id="18" name="Picture 17"/>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18718276" y="3204996"/>
            <a:ext cx="237244" cy="103370"/>
          </a:xfrm>
          <a:prstGeom prst="rect">
            <a:avLst/>
          </a:prstGeom>
        </p:spPr>
      </p:pic>
      <p:pic>
        <p:nvPicPr>
          <p:cNvPr id="20" name="Picture 19"/>
          <p:cNvPicPr>
            <a:picLocks noChangeAspect="1"/>
          </p:cNvPicPr>
          <p:nvPr/>
        </p:nvPicPr>
        <p:blipFill>
          <a:blip r:embed="rId30">
            <a:extLst>
              <a:ext uri="{28A0092B-C50C-407E-A947-70E740481C1C}">
                <a14:useLocalDpi xmlns:a14="http://schemas.microsoft.com/office/drawing/2010/main"/>
              </a:ext>
            </a:extLst>
          </a:blip>
          <a:stretch>
            <a:fillRect/>
          </a:stretch>
        </p:blipFill>
        <p:spPr>
          <a:xfrm>
            <a:off x="6223910" y="2420323"/>
            <a:ext cx="2051613" cy="615970"/>
          </a:xfrm>
          <a:prstGeom prst="rect">
            <a:avLst/>
          </a:prstGeom>
        </p:spPr>
      </p:pic>
      <p:pic>
        <p:nvPicPr>
          <p:cNvPr id="22" name="Picture 21"/>
          <p:cNvPicPr>
            <a:picLocks noChangeAspect="1"/>
          </p:cNvPicPr>
          <p:nvPr/>
        </p:nvPicPr>
        <p:blipFill rotWithShape="1">
          <a:blip r:embed="rId31" cstate="hqprint">
            <a:extLst>
              <a:ext uri="{28A0092B-C50C-407E-A947-70E740481C1C}">
                <a14:useLocalDpi xmlns:a14="http://schemas.microsoft.com/office/drawing/2010/main"/>
              </a:ext>
            </a:extLst>
          </a:blip>
          <a:srcRect l="-114"/>
          <a:stretch/>
        </p:blipFill>
        <p:spPr>
          <a:xfrm>
            <a:off x="421710" y="2551358"/>
            <a:ext cx="1896178" cy="764795"/>
          </a:xfrm>
          <a:prstGeom prst="rect">
            <a:avLst/>
          </a:prstGeom>
        </p:spPr>
      </p:pic>
      <p:pic>
        <p:nvPicPr>
          <p:cNvPr id="31" name="Picture 30"/>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10855549" y="3338778"/>
            <a:ext cx="877624" cy="877624"/>
          </a:xfrm>
          <a:prstGeom prst="rect">
            <a:avLst/>
          </a:prstGeom>
        </p:spPr>
      </p:pic>
      <p:pic>
        <p:nvPicPr>
          <p:cNvPr id="32" name="Picture 31"/>
          <p:cNvPicPr>
            <a:picLocks noChangeAspect="1"/>
          </p:cNvPicPr>
          <p:nvPr/>
        </p:nvPicPr>
        <p:blipFill>
          <a:blip r:embed="rId33">
            <a:extLst>
              <a:ext uri="{28A0092B-C50C-407E-A947-70E740481C1C}">
                <a14:useLocalDpi xmlns:a14="http://schemas.microsoft.com/office/drawing/2010/main"/>
              </a:ext>
            </a:extLst>
          </a:blip>
          <a:stretch>
            <a:fillRect/>
          </a:stretch>
        </p:blipFill>
        <p:spPr>
          <a:xfrm>
            <a:off x="7177920" y="4037299"/>
            <a:ext cx="1992764" cy="719610"/>
          </a:xfrm>
          <a:prstGeom prst="rect">
            <a:avLst/>
          </a:prstGeom>
        </p:spPr>
      </p:pic>
      <p:grpSp>
        <p:nvGrpSpPr>
          <p:cNvPr id="34" name="Group 33"/>
          <p:cNvGrpSpPr/>
          <p:nvPr/>
        </p:nvGrpSpPr>
        <p:grpSpPr>
          <a:xfrm>
            <a:off x="529620" y="5269877"/>
            <a:ext cx="2464468" cy="582511"/>
            <a:chOff x="9439598" y="331850"/>
            <a:chExt cx="2514600" cy="594360"/>
          </a:xfrm>
        </p:grpSpPr>
        <p:sp>
          <p:nvSpPr>
            <p:cNvPr id="41" name="Rectangle 40"/>
            <p:cNvSpPr/>
            <p:nvPr/>
          </p:nvSpPr>
          <p:spPr bwMode="auto">
            <a:xfrm>
              <a:off x="9439598" y="331850"/>
              <a:ext cx="2514600" cy="594360"/>
            </a:xfrm>
            <a:prstGeom prst="rect">
              <a:avLst/>
            </a:prstGeom>
            <a:solidFill>
              <a:srgbClr val="000000"/>
            </a:solidFill>
            <a:ln w="9525" cap="flat" cmpd="sng" algn="ctr">
              <a:noFill/>
              <a:prstDash val="solid"/>
              <a:headEnd type="none" w="med" len="med"/>
              <a:tailEnd type="none" w="med" len="med"/>
            </a:ln>
            <a:effectLst/>
          </p:spPr>
          <p:txBody>
            <a:bodyPr rot="0" spcFirstLastPara="0" vertOverflow="overflow" horzOverflow="overflow" vert="horz" wrap="square" lIns="179234" tIns="143387" rIns="179234" bIns="143387"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353" kern="0"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5" name="Picture 44"/>
            <p:cNvPicPr>
              <a:picLocks noChangeAspect="1"/>
            </p:cNvPicPr>
            <p:nvPr/>
          </p:nvPicPr>
          <p:blipFill>
            <a:blip r:embed="rId34">
              <a:extLst>
                <a:ext uri="{28A0092B-C50C-407E-A947-70E740481C1C}">
                  <a14:useLocalDpi xmlns:a14="http://schemas.microsoft.com/office/drawing/2010/main"/>
                </a:ext>
              </a:extLst>
            </a:blip>
            <a:stretch>
              <a:fillRect/>
            </a:stretch>
          </p:blipFill>
          <p:spPr>
            <a:xfrm>
              <a:off x="9486894" y="419350"/>
              <a:ext cx="2305050" cy="428625"/>
            </a:xfrm>
            <a:prstGeom prst="rect">
              <a:avLst/>
            </a:prstGeom>
          </p:spPr>
        </p:pic>
      </p:grpSp>
    </p:spTree>
    <p:extLst>
      <p:ext uri="{BB962C8B-B14F-4D97-AF65-F5344CB8AC3E}">
        <p14:creationId xmlns:p14="http://schemas.microsoft.com/office/powerpoint/2010/main" val="18408646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322" y="2632443"/>
            <a:ext cx="11597952" cy="1619252"/>
            <a:chOff x="564835" y="2632443"/>
            <a:chExt cx="11597952" cy="1619252"/>
          </a:xfrm>
        </p:grpSpPr>
        <p:sp>
          <p:nvSpPr>
            <p:cNvPr id="4" name="Rectangle 3"/>
            <p:cNvSpPr/>
            <p:nvPr/>
          </p:nvSpPr>
          <p:spPr bwMode="auto">
            <a:xfrm>
              <a:off x="8177841" y="2692400"/>
              <a:ext cx="3816351"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5400" dirty="0">
                  <a:gradFill>
                    <a:gsLst>
                      <a:gs pos="0">
                        <a:srgbClr val="FFFFFF"/>
                      </a:gs>
                      <a:gs pos="100000">
                        <a:srgbClr val="FFFFFF"/>
                      </a:gs>
                    </a:gsLst>
                    <a:lin ang="5400000" scaled="0"/>
                  </a:gradFill>
                  <a:ea typeface="Segoe UI" pitchFamily="34" charset="0"/>
                  <a:cs typeface="Segoe UI" pitchFamily="34" charset="0"/>
                </a:rPr>
                <a:t>Docker</a:t>
              </a:r>
            </a:p>
          </p:txBody>
        </p:sp>
        <p:grpSp>
          <p:nvGrpSpPr>
            <p:cNvPr id="6" name="Group 5"/>
            <p:cNvGrpSpPr/>
            <p:nvPr/>
          </p:nvGrpSpPr>
          <p:grpSpPr>
            <a:xfrm>
              <a:off x="564835" y="2632443"/>
              <a:ext cx="11597952" cy="1619252"/>
              <a:chOff x="457200" y="2632443"/>
              <a:chExt cx="11597952" cy="1619252"/>
            </a:xfrm>
          </p:grpSpPr>
          <p:sp>
            <p:nvSpPr>
              <p:cNvPr id="2" name="TextBox 1"/>
              <p:cNvSpPr txBox="1"/>
              <p:nvPr/>
            </p:nvSpPr>
            <p:spPr>
              <a:xfrm>
                <a:off x="457200" y="2632443"/>
                <a:ext cx="5196203" cy="1619252"/>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9600" kern="0" dirty="0">
                    <a:gradFill>
                      <a:gsLst>
                        <a:gs pos="2917">
                          <a:srgbClr val="FFFFFF"/>
                        </a:gs>
                        <a:gs pos="30000">
                          <a:srgbClr val="FFFFFF"/>
                        </a:gs>
                      </a:gsLst>
                      <a:lin ang="5400000" scaled="0"/>
                    </a:gradFill>
                    <a:latin typeface="Segoe UI Light"/>
                  </a:rPr>
                  <a:t>Microsoft</a:t>
                </a:r>
              </a:p>
            </p:txBody>
          </p:sp>
          <p:sp>
            <p:nvSpPr>
              <p:cNvPr id="3" name="Heart 2"/>
              <p:cNvSpPr/>
              <p:nvPr/>
            </p:nvSpPr>
            <p:spPr bwMode="auto">
              <a:xfrm>
                <a:off x="5780911" y="2756637"/>
                <a:ext cx="1568743" cy="1344637"/>
              </a:xfrm>
              <a:prstGeom prst="heart">
                <a:avLst/>
              </a:prstGeom>
              <a:solidFill>
                <a:srgbClr val="E8112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solidFill>
                    <a:srgbClr val="FF0000"/>
                  </a:solidFill>
                </a:endParaRPr>
              </a:p>
            </p:txBody>
          </p:sp>
          <p:sp>
            <p:nvSpPr>
              <p:cNvPr id="5" name="Rectangle 4"/>
              <p:cNvSpPr/>
              <p:nvPr/>
            </p:nvSpPr>
            <p:spPr bwMode="auto">
              <a:xfrm>
                <a:off x="7589837" y="2692356"/>
                <a:ext cx="4465315"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9600" dirty="0">
                    <a:gradFill>
                      <a:gsLst>
                        <a:gs pos="0">
                          <a:srgbClr val="FFFFFF"/>
                        </a:gs>
                        <a:gs pos="100000">
                          <a:srgbClr val="FFFFFF"/>
                        </a:gs>
                      </a:gsLst>
                      <a:lin ang="5400000" scaled="0"/>
                    </a:gradFill>
                    <a:latin typeface="+mj-lt"/>
                    <a:ea typeface="Segoe UI" pitchFamily="34" charset="0"/>
                    <a:cs typeface="Segoe UI" pitchFamily="34" charset="0"/>
                  </a:rPr>
                  <a:t>DevOps</a:t>
                </a:r>
              </a:p>
            </p:txBody>
          </p:sp>
        </p:grpSp>
      </p:grpSp>
    </p:spTree>
    <p:extLst>
      <p:ext uri="{BB962C8B-B14F-4D97-AF65-F5344CB8AC3E}">
        <p14:creationId xmlns:p14="http://schemas.microsoft.com/office/powerpoint/2010/main" val="16404745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2314" y="2878309"/>
            <a:ext cx="2970445" cy="1298505"/>
          </a:xfrm>
          <a:prstGeom prst="rect">
            <a:avLst/>
          </a:prstGeom>
        </p:spPr>
        <p:txBody>
          <a:bodyPr wrap="square">
            <a:spAutoFit/>
          </a:bodyPr>
          <a:lstStyle/>
          <a:p>
            <a:pPr algn="ctr" defTabSz="913026"/>
            <a:r>
              <a:rPr lang="en-US" sz="3920" b="1" dirty="0">
                <a:solidFill>
                  <a:srgbClr val="FFFFFF"/>
                </a:solidFill>
                <a:latin typeface="Segoe UI"/>
                <a:ea typeface="Calibri" panose="020F0502020204030204" pitchFamily="34" charset="0"/>
                <a:cs typeface="Times New Roman" panose="02020603050405020304" pitchFamily="18" charset="0"/>
              </a:rPr>
              <a:t>65</a:t>
            </a:r>
            <a:endParaRPr lang="en-US" sz="4394" b="1" dirty="0">
              <a:solidFill>
                <a:srgbClr val="FFFFFF"/>
              </a:solidFill>
              <a:latin typeface="Segoe UI"/>
              <a:ea typeface="Calibri" panose="020F0502020204030204" pitchFamily="34" charset="0"/>
              <a:cs typeface="Times New Roman" panose="02020603050405020304" pitchFamily="18" charset="0"/>
            </a:endParaRPr>
          </a:p>
          <a:p>
            <a:pPr algn="ctr" defTabSz="913026">
              <a:lnSpc>
                <a:spcPct val="80000"/>
              </a:lnSpc>
            </a:pPr>
            <a:r>
              <a:rPr lang="en-US" sz="2353"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t>Visual Studio Code Extensions</a:t>
            </a:r>
          </a:p>
        </p:txBody>
      </p:sp>
      <p:sp>
        <p:nvSpPr>
          <p:cNvPr id="4" name="Rectangle 3"/>
          <p:cNvSpPr/>
          <p:nvPr/>
        </p:nvSpPr>
        <p:spPr>
          <a:xfrm>
            <a:off x="3263991" y="2878309"/>
            <a:ext cx="2923411" cy="1298505"/>
          </a:xfrm>
          <a:prstGeom prst="rect">
            <a:avLst/>
          </a:prstGeom>
        </p:spPr>
        <p:txBody>
          <a:bodyPr wrap="square">
            <a:spAutoFit/>
          </a:bodyPr>
          <a:lstStyle/>
          <a:p>
            <a:pPr algn="ctr" defTabSz="913026"/>
            <a:r>
              <a:rPr lang="en-US" sz="3920" b="1" dirty="0">
                <a:solidFill>
                  <a:srgbClr val="FFFFFF"/>
                </a:solidFill>
                <a:latin typeface="Segoe UI"/>
                <a:ea typeface="Calibri" panose="020F0502020204030204" pitchFamily="34" charset="0"/>
                <a:cs typeface="Times New Roman" panose="02020603050405020304" pitchFamily="18" charset="0"/>
              </a:rPr>
              <a:t>5,910</a:t>
            </a:r>
            <a:endParaRPr lang="en-US" sz="4394" b="1" dirty="0">
              <a:solidFill>
                <a:srgbClr val="FFFFFF"/>
              </a:solidFill>
              <a:latin typeface="Segoe UI"/>
              <a:ea typeface="Calibri" panose="020F0502020204030204" pitchFamily="34" charset="0"/>
              <a:cs typeface="Times New Roman" panose="02020603050405020304" pitchFamily="18" charset="0"/>
            </a:endParaRPr>
          </a:p>
          <a:p>
            <a:pPr algn="ctr" defTabSz="913026">
              <a:lnSpc>
                <a:spcPct val="80000"/>
              </a:lnSpc>
            </a:pPr>
            <a:r>
              <a:rPr lang="en-US" sz="2353" spc="-98"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t>Visual Studio</a:t>
            </a:r>
            <a:br>
              <a:rPr lang="en-US" sz="2353" spc="-98"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br>
            <a:r>
              <a:rPr lang="en-US" sz="2353" spc="-98"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t>Gallery Extensions</a:t>
            </a:r>
          </a:p>
        </p:txBody>
      </p:sp>
      <p:sp>
        <p:nvSpPr>
          <p:cNvPr id="5" name="Rectangle 4"/>
          <p:cNvSpPr/>
          <p:nvPr/>
        </p:nvSpPr>
        <p:spPr>
          <a:xfrm>
            <a:off x="6432766" y="2878309"/>
            <a:ext cx="2950308" cy="1298505"/>
          </a:xfrm>
          <a:prstGeom prst="rect">
            <a:avLst/>
          </a:prstGeom>
        </p:spPr>
        <p:txBody>
          <a:bodyPr wrap="square">
            <a:spAutoFit/>
          </a:bodyPr>
          <a:lstStyle/>
          <a:p>
            <a:pPr algn="ctr" defTabSz="913026"/>
            <a:r>
              <a:rPr lang="en-US" sz="3920" b="1" dirty="0">
                <a:solidFill>
                  <a:srgbClr val="FFFFFF"/>
                </a:solidFill>
                <a:latin typeface="Segoe UI"/>
                <a:ea typeface="Calibri" panose="020F0502020204030204" pitchFamily="34" charset="0"/>
                <a:cs typeface="Times New Roman" panose="02020603050405020304" pitchFamily="18" charset="0"/>
              </a:rPr>
              <a:t>90</a:t>
            </a:r>
          </a:p>
          <a:p>
            <a:pPr algn="ctr" defTabSz="913026">
              <a:lnSpc>
                <a:spcPct val="80000"/>
              </a:lnSpc>
            </a:pPr>
            <a:r>
              <a:rPr lang="en-US" sz="2353"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t>Visual Studio</a:t>
            </a:r>
            <a:br>
              <a:rPr lang="en-US" sz="2353"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br>
            <a:r>
              <a:rPr lang="en-US" sz="2353"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t>Sim-Ship Partners</a:t>
            </a:r>
          </a:p>
        </p:txBody>
      </p:sp>
      <p:sp>
        <p:nvSpPr>
          <p:cNvPr id="6" name="Rectangle 5"/>
          <p:cNvSpPr/>
          <p:nvPr/>
        </p:nvSpPr>
        <p:spPr>
          <a:xfrm>
            <a:off x="9605595" y="2878309"/>
            <a:ext cx="2327847" cy="1298505"/>
          </a:xfrm>
          <a:prstGeom prst="rect">
            <a:avLst/>
          </a:prstGeom>
        </p:spPr>
        <p:txBody>
          <a:bodyPr wrap="square">
            <a:spAutoFit/>
          </a:bodyPr>
          <a:lstStyle/>
          <a:p>
            <a:pPr algn="ctr" defTabSz="913026"/>
            <a:r>
              <a:rPr lang="en-US" sz="3920" b="1" dirty="0">
                <a:solidFill>
                  <a:srgbClr val="FFFFFF"/>
                </a:solidFill>
                <a:latin typeface="Segoe UI"/>
                <a:ea typeface="Calibri" panose="020F0502020204030204" pitchFamily="34" charset="0"/>
                <a:cs typeface="Times New Roman" panose="02020603050405020304" pitchFamily="18" charset="0"/>
              </a:rPr>
              <a:t>48</a:t>
            </a:r>
          </a:p>
          <a:p>
            <a:pPr algn="ctr" defTabSz="913026">
              <a:lnSpc>
                <a:spcPct val="80000"/>
              </a:lnSpc>
            </a:pPr>
            <a:r>
              <a:rPr lang="en-US" sz="2353" spc="-98" dirty="0">
                <a:solidFill>
                  <a:srgbClr val="FFFFFF"/>
                </a:solidFill>
                <a:latin typeface="Segoe UI Semilight" panose="020B0402040204020203" pitchFamily="34" charset="0"/>
                <a:ea typeface="Calibri" panose="020F0502020204030204" pitchFamily="34" charset="0"/>
                <a:cs typeface="Segoe UI Semilight" panose="020B0402040204020203" pitchFamily="34" charset="0"/>
              </a:rPr>
              <a:t>VS Team Services Extensions</a:t>
            </a: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62505" y="5536580"/>
            <a:ext cx="2093429" cy="44814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6240" y="2106653"/>
            <a:ext cx="1882225" cy="485614"/>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85313" y="461793"/>
            <a:ext cx="1596098" cy="450102"/>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095375" y="5835034"/>
            <a:ext cx="1583958" cy="646254"/>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95641" y="1597830"/>
            <a:ext cx="1821142" cy="353305"/>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44395" y="4231399"/>
            <a:ext cx="1882225" cy="470556"/>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81166" y="4948065"/>
            <a:ext cx="2151115" cy="443127"/>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039324" y="4952723"/>
            <a:ext cx="1792596" cy="433809"/>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435053" y="1802170"/>
            <a:ext cx="1375643" cy="319149"/>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656423" y="846152"/>
            <a:ext cx="1882225" cy="53666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352230" y="173795"/>
            <a:ext cx="2277773" cy="553813"/>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3741061" y="5679313"/>
            <a:ext cx="2147380" cy="933644"/>
          </a:xfrm>
          <a:prstGeom prst="rect">
            <a:avLst/>
          </a:prstGeom>
        </p:spPr>
      </p:pic>
      <p:pic>
        <p:nvPicPr>
          <p:cNvPr id="19" name="Picture 18"/>
          <p:cNvPicPr>
            <a:picLocks noChangeAspect="1"/>
          </p:cNvPicPr>
          <p:nvPr/>
        </p:nvPicPr>
        <p:blipFill>
          <a:blip r:embed="rId15"/>
          <a:stretch>
            <a:fillRect/>
          </a:stretch>
        </p:blipFill>
        <p:spPr>
          <a:xfrm>
            <a:off x="9991056" y="1011014"/>
            <a:ext cx="1792596" cy="622535"/>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8054207" y="6257929"/>
            <a:ext cx="1662639" cy="313705"/>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5199582" y="5273572"/>
            <a:ext cx="2151115" cy="419730"/>
          </a:xfrm>
          <a:prstGeom prst="rect">
            <a:avLst/>
          </a:prstGeom>
        </p:spPr>
      </p:pic>
      <p:pic>
        <p:nvPicPr>
          <p:cNvPr id="22" name="Picture 21"/>
          <p:cNvPicPr>
            <a:picLocks noChangeAspect="1"/>
          </p:cNvPicPr>
          <p:nvPr/>
        </p:nvPicPr>
        <p:blipFill>
          <a:blip r:embed="rId18"/>
          <a:stretch>
            <a:fillRect/>
          </a:stretch>
        </p:blipFill>
        <p:spPr>
          <a:xfrm>
            <a:off x="10474871" y="3215484"/>
            <a:ext cx="1523706" cy="467036"/>
          </a:xfrm>
          <a:prstGeom prst="rect">
            <a:avLst/>
          </a:prstGeom>
        </p:spPr>
      </p:pic>
      <p:pic>
        <p:nvPicPr>
          <p:cNvPr id="23" name="Picture 22"/>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10003597" y="1985357"/>
            <a:ext cx="1971855" cy="456410"/>
          </a:xfrm>
          <a:prstGeom prst="rect">
            <a:avLst/>
          </a:prstGeom>
        </p:spPr>
      </p:pic>
      <p:pic>
        <p:nvPicPr>
          <p:cNvPr id="24" name="Picture 23"/>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76759" y="3081656"/>
            <a:ext cx="896297" cy="358519"/>
          </a:xfrm>
          <a:prstGeom prst="rect">
            <a:avLst/>
          </a:prstGeom>
        </p:spPr>
      </p:pic>
      <p:pic>
        <p:nvPicPr>
          <p:cNvPr id="25" name="Picture 24"/>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56830" y="367891"/>
            <a:ext cx="1165187" cy="314599"/>
          </a:xfrm>
          <a:prstGeom prst="rect">
            <a:avLst/>
          </a:prstGeom>
        </p:spPr>
      </p:pic>
      <p:pic>
        <p:nvPicPr>
          <p:cNvPr id="26" name="Picture 25"/>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7971384" y="194973"/>
            <a:ext cx="1254817" cy="627408"/>
          </a:xfrm>
          <a:prstGeom prst="rect">
            <a:avLst/>
          </a:prstGeom>
        </p:spPr>
      </p:pic>
      <p:pic>
        <p:nvPicPr>
          <p:cNvPr id="27" name="Picture 26"/>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2389098" y="4259428"/>
            <a:ext cx="1254817" cy="648865"/>
          </a:xfrm>
          <a:prstGeom prst="rect">
            <a:avLst/>
          </a:prstGeom>
        </p:spPr>
      </p:pic>
      <p:pic>
        <p:nvPicPr>
          <p:cNvPr id="28" name="Picture 27"/>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1918993" y="278708"/>
            <a:ext cx="1369344" cy="492964"/>
          </a:xfrm>
          <a:prstGeom prst="rect">
            <a:avLst/>
          </a:prstGeom>
        </p:spPr>
      </p:pic>
      <p:pic>
        <p:nvPicPr>
          <p:cNvPr id="29" name="Picture 28"/>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6424835" y="5929605"/>
            <a:ext cx="1523706" cy="457111"/>
          </a:xfrm>
          <a:prstGeom prst="rect">
            <a:avLst/>
          </a:prstGeom>
        </p:spPr>
      </p:pic>
      <p:pic>
        <p:nvPicPr>
          <p:cNvPr id="30" name="Picture 29"/>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606019" y="4907017"/>
            <a:ext cx="2061485" cy="322108"/>
          </a:xfrm>
          <a:prstGeom prst="rect">
            <a:avLst/>
          </a:prstGeom>
        </p:spPr>
      </p:pic>
      <p:grpSp>
        <p:nvGrpSpPr>
          <p:cNvPr id="31" name="Group 30"/>
          <p:cNvGrpSpPr/>
          <p:nvPr/>
        </p:nvGrpSpPr>
        <p:grpSpPr>
          <a:xfrm>
            <a:off x="55391" y="3815747"/>
            <a:ext cx="2084663" cy="632009"/>
            <a:chOff x="3410097" y="7695335"/>
            <a:chExt cx="2126767" cy="644774"/>
          </a:xfrm>
        </p:grpSpPr>
        <p:pic>
          <p:nvPicPr>
            <p:cNvPr id="32" name="Picture 31"/>
            <p:cNvPicPr>
              <a:picLocks noChangeAspect="1"/>
            </p:cNvPicPr>
            <p:nvPr/>
          </p:nvPicPr>
          <p:blipFill rotWithShape="1">
            <a:blip r:embed="rId27" cstate="hqprint">
              <a:extLst>
                <a:ext uri="{28A0092B-C50C-407E-A947-70E740481C1C}">
                  <a14:useLocalDpi xmlns:a14="http://schemas.microsoft.com/office/drawing/2010/main"/>
                </a:ext>
              </a:extLst>
            </a:blip>
            <a:srcRect/>
            <a:stretch/>
          </p:blipFill>
          <p:spPr>
            <a:xfrm>
              <a:off x="3410097" y="7695335"/>
              <a:ext cx="640080" cy="644774"/>
            </a:xfrm>
            <a:prstGeom prst="rect">
              <a:avLst/>
            </a:prstGeom>
          </p:spPr>
        </p:pic>
        <p:pic>
          <p:nvPicPr>
            <p:cNvPr id="33" name="Picture 32"/>
            <p:cNvPicPr>
              <a:picLocks noChangeAspect="1"/>
            </p:cNvPicPr>
            <p:nvPr/>
          </p:nvPicPr>
          <p:blipFill rotWithShape="1">
            <a:blip r:embed="rId28" cstate="hqprint">
              <a:extLst>
                <a:ext uri="{28A0092B-C50C-407E-A947-70E740481C1C}">
                  <a14:useLocalDpi xmlns:a14="http://schemas.microsoft.com/office/drawing/2010/main"/>
                </a:ext>
              </a:extLst>
            </a:blip>
            <a:srcRect/>
            <a:stretch/>
          </p:blipFill>
          <p:spPr>
            <a:xfrm>
              <a:off x="3890944" y="7844589"/>
              <a:ext cx="1645920" cy="431352"/>
            </a:xfrm>
            <a:prstGeom prst="rect">
              <a:avLst/>
            </a:prstGeom>
          </p:spPr>
        </p:pic>
      </p:grpSp>
      <p:pic>
        <p:nvPicPr>
          <p:cNvPr id="34" name="Picture 33"/>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8249565" y="4127082"/>
            <a:ext cx="1523706" cy="287981"/>
          </a:xfrm>
          <a:prstGeom prst="rect">
            <a:avLst/>
          </a:prstGeom>
        </p:spPr>
      </p:pic>
      <p:pic>
        <p:nvPicPr>
          <p:cNvPr id="35" name="Picture 34"/>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5888440" y="1697426"/>
            <a:ext cx="1272923" cy="541195"/>
          </a:xfrm>
          <a:prstGeom prst="rect">
            <a:avLst/>
          </a:prstGeom>
        </p:spPr>
      </p:pic>
      <p:pic>
        <p:nvPicPr>
          <p:cNvPr id="36" name="Picture 35"/>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5416516" y="872606"/>
            <a:ext cx="2201619" cy="707821"/>
          </a:xfrm>
          <a:prstGeom prst="rect">
            <a:avLst/>
          </a:prstGeom>
        </p:spPr>
      </p:pic>
      <p:pic>
        <p:nvPicPr>
          <p:cNvPr id="37" name="Picture 36"/>
          <p:cNvPicPr>
            <a:picLocks noChangeAspect="1"/>
          </p:cNvPicPr>
          <p:nvPr/>
        </p:nvPicPr>
        <p:blipFill>
          <a:blip r:embed="rId32">
            <a:extLst>
              <a:ext uri="{28A0092B-C50C-407E-A947-70E740481C1C}">
                <a14:useLocalDpi xmlns:a14="http://schemas.microsoft.com/office/drawing/2010/main"/>
              </a:ext>
            </a:extLst>
          </a:blip>
          <a:stretch>
            <a:fillRect/>
          </a:stretch>
        </p:blipFill>
        <p:spPr>
          <a:xfrm>
            <a:off x="2936043" y="1123914"/>
            <a:ext cx="1610034" cy="501030"/>
          </a:xfrm>
          <a:prstGeom prst="rect">
            <a:avLst/>
          </a:prstGeom>
        </p:spPr>
      </p:pic>
      <p:pic>
        <p:nvPicPr>
          <p:cNvPr id="38" name="Picture 37"/>
          <p:cNvPicPr>
            <a:picLocks noChangeAspect="1"/>
          </p:cNvPicPr>
          <p:nvPr/>
        </p:nvPicPr>
        <p:blipFill rotWithShape="1">
          <a:blip r:embed="rId33" cstate="hqprint">
            <a:extLst>
              <a:ext uri="{28A0092B-C50C-407E-A947-70E740481C1C}">
                <a14:useLocalDpi xmlns:a14="http://schemas.microsoft.com/office/drawing/2010/main"/>
              </a:ext>
            </a:extLst>
          </a:blip>
          <a:srcRect t="15361"/>
          <a:stretch/>
        </p:blipFill>
        <p:spPr>
          <a:xfrm>
            <a:off x="9367839" y="193912"/>
            <a:ext cx="2415814" cy="531033"/>
          </a:xfrm>
          <a:prstGeom prst="rect">
            <a:avLst/>
          </a:prstGeom>
        </p:spPr>
      </p:pic>
      <p:pic>
        <p:nvPicPr>
          <p:cNvPr id="39" name="Picture 38"/>
          <p:cNvPicPr>
            <a:picLocks noChangeAspect="1"/>
          </p:cNvPicPr>
          <p:nvPr/>
        </p:nvPicPr>
        <p:blipFill>
          <a:blip r:embed="rId34"/>
          <a:stretch>
            <a:fillRect/>
          </a:stretch>
        </p:blipFill>
        <p:spPr>
          <a:xfrm>
            <a:off x="8563269" y="922861"/>
            <a:ext cx="896297" cy="650883"/>
          </a:xfrm>
          <a:prstGeom prst="rect">
            <a:avLst/>
          </a:prstGeom>
        </p:spPr>
      </p:pic>
      <p:pic>
        <p:nvPicPr>
          <p:cNvPr id="40" name="Picture 39"/>
          <p:cNvPicPr>
            <a:picLocks noChangeAspect="1"/>
          </p:cNvPicPr>
          <p:nvPr/>
        </p:nvPicPr>
        <p:blipFill>
          <a:blip r:embed="rId35"/>
          <a:stretch>
            <a:fillRect/>
          </a:stretch>
        </p:blipFill>
        <p:spPr>
          <a:xfrm>
            <a:off x="9830465" y="4090831"/>
            <a:ext cx="1971855" cy="510697"/>
          </a:xfrm>
          <a:prstGeom prst="rect">
            <a:avLst/>
          </a:prstGeom>
        </p:spPr>
      </p:pic>
      <p:pic>
        <p:nvPicPr>
          <p:cNvPr id="41" name="Picture 40"/>
          <p:cNvPicPr>
            <a:picLocks noChangeAspect="1"/>
          </p:cNvPicPr>
          <p:nvPr/>
        </p:nvPicPr>
        <p:blipFill>
          <a:blip r:embed="rId36" cstate="print">
            <a:extLst>
              <a:ext uri="{28A0092B-C50C-407E-A947-70E740481C1C}">
                <a14:useLocalDpi xmlns:a14="http://schemas.microsoft.com/office/drawing/2010/main"/>
              </a:ext>
            </a:extLst>
          </a:blip>
          <a:stretch>
            <a:fillRect/>
          </a:stretch>
        </p:blipFill>
        <p:spPr>
          <a:xfrm>
            <a:off x="2517466" y="5564768"/>
            <a:ext cx="964271" cy="1054694"/>
          </a:xfrm>
          <a:prstGeom prst="rect">
            <a:avLst/>
          </a:prstGeom>
        </p:spPr>
      </p:pic>
      <p:pic>
        <p:nvPicPr>
          <p:cNvPr id="42" name="Picture 41"/>
          <p:cNvPicPr>
            <a:picLocks noChangeAspect="1"/>
          </p:cNvPicPr>
          <p:nvPr/>
        </p:nvPicPr>
        <p:blipFill>
          <a:blip r:embed="rId37" cstate="print">
            <a:extLst>
              <a:ext uri="{28A0092B-C50C-407E-A947-70E740481C1C}">
                <a14:useLocalDpi xmlns:a14="http://schemas.microsoft.com/office/drawing/2010/main"/>
              </a:ext>
            </a:extLst>
          </a:blip>
          <a:stretch>
            <a:fillRect/>
          </a:stretch>
        </p:blipFill>
        <p:spPr>
          <a:xfrm>
            <a:off x="10170745" y="4781309"/>
            <a:ext cx="1702965" cy="898004"/>
          </a:xfrm>
          <a:prstGeom prst="rect">
            <a:avLst/>
          </a:prstGeom>
        </p:spPr>
      </p:pic>
      <p:pic>
        <p:nvPicPr>
          <p:cNvPr id="43" name="Picture 42"/>
          <p:cNvPicPr>
            <a:picLocks noChangeAspect="1"/>
          </p:cNvPicPr>
          <p:nvPr/>
        </p:nvPicPr>
        <p:blipFill>
          <a:blip r:embed="rId38" cstate="print">
            <a:extLst>
              <a:ext uri="{28A0092B-C50C-407E-A947-70E740481C1C}">
                <a14:useLocalDpi xmlns:a14="http://schemas.microsoft.com/office/drawing/2010/main"/>
              </a:ext>
            </a:extLst>
          </a:blip>
          <a:stretch>
            <a:fillRect/>
          </a:stretch>
        </p:blipFill>
        <p:spPr>
          <a:xfrm>
            <a:off x="7532386" y="1790068"/>
            <a:ext cx="2093787" cy="389445"/>
          </a:xfrm>
          <a:prstGeom prst="rect">
            <a:avLst/>
          </a:prstGeom>
        </p:spPr>
      </p:pic>
      <p:pic>
        <p:nvPicPr>
          <p:cNvPr id="44" name="Picture 43"/>
          <p:cNvPicPr>
            <a:picLocks noChangeAspect="1"/>
          </p:cNvPicPr>
          <p:nvPr/>
        </p:nvPicPr>
        <p:blipFill rotWithShape="1">
          <a:blip r:embed="rId39" cstate="hqprint">
            <a:extLst>
              <a:ext uri="{28A0092B-C50C-407E-A947-70E740481C1C}">
                <a14:useLocalDpi xmlns:a14="http://schemas.microsoft.com/office/drawing/2010/main"/>
              </a:ext>
            </a:extLst>
          </a:blip>
          <a:srcRect/>
          <a:stretch/>
        </p:blipFill>
        <p:spPr>
          <a:xfrm>
            <a:off x="3845992" y="1928150"/>
            <a:ext cx="1971855" cy="317785"/>
          </a:xfrm>
          <a:prstGeom prst="rect">
            <a:avLst/>
          </a:prstGeom>
        </p:spPr>
      </p:pic>
      <p:pic>
        <p:nvPicPr>
          <p:cNvPr id="45" name="Picture 44"/>
          <p:cNvPicPr>
            <a:picLocks noChangeAspect="1"/>
          </p:cNvPicPr>
          <p:nvPr/>
        </p:nvPicPr>
        <p:blipFill>
          <a:blip r:embed="rId40"/>
          <a:stretch>
            <a:fillRect/>
          </a:stretch>
        </p:blipFill>
        <p:spPr>
          <a:xfrm>
            <a:off x="332030" y="5735561"/>
            <a:ext cx="1272049" cy="632075"/>
          </a:xfrm>
          <a:prstGeom prst="rect">
            <a:avLst/>
          </a:prstGeom>
        </p:spPr>
      </p:pic>
      <p:pic>
        <p:nvPicPr>
          <p:cNvPr id="46" name="Picture 45"/>
          <p:cNvPicPr>
            <a:picLocks noChangeAspect="1"/>
          </p:cNvPicPr>
          <p:nvPr/>
        </p:nvPicPr>
        <p:blipFill>
          <a:blip r:embed="rId41">
            <a:extLst>
              <a:ext uri="{28A0092B-C50C-407E-A947-70E740481C1C}">
                <a14:useLocalDpi xmlns:a14="http://schemas.microsoft.com/office/drawing/2010/main"/>
              </a:ext>
            </a:extLst>
          </a:blip>
          <a:stretch>
            <a:fillRect/>
          </a:stretch>
        </p:blipFill>
        <p:spPr>
          <a:xfrm>
            <a:off x="3936268" y="4401439"/>
            <a:ext cx="1783259" cy="317439"/>
          </a:xfrm>
          <a:prstGeom prst="rect">
            <a:avLst/>
          </a:prstGeom>
        </p:spPr>
      </p:pic>
      <p:grpSp>
        <p:nvGrpSpPr>
          <p:cNvPr id="55" name="Group 54"/>
          <p:cNvGrpSpPr/>
          <p:nvPr/>
        </p:nvGrpSpPr>
        <p:grpSpPr>
          <a:xfrm>
            <a:off x="1974824" y="2533938"/>
            <a:ext cx="8269681" cy="1432766"/>
            <a:chOff x="2139493" y="2533811"/>
            <a:chExt cx="8270854" cy="1432969"/>
          </a:xfrm>
        </p:grpSpPr>
        <p:sp>
          <p:nvSpPr>
            <p:cNvPr id="48" name="Rectangle 47"/>
            <p:cNvSpPr/>
            <p:nvPr/>
          </p:nvSpPr>
          <p:spPr>
            <a:xfrm>
              <a:off x="2139493" y="2533811"/>
              <a:ext cx="8270854" cy="1428309"/>
            </a:xfrm>
            <a:prstGeom prst="rect">
              <a:avLst/>
            </a:prstGeom>
            <a:solidFill>
              <a:srgbClr val="5C2D9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latin typeface="Segoe UI Light" panose="020B0502040204020203" pitchFamily="34" charset="0"/>
                  <a:cs typeface="Segoe UI Light" panose="020B0502040204020203" pitchFamily="34" charset="0"/>
                </a:rPr>
                <a:t>Open + Flexible Tool Chain</a:t>
              </a:r>
            </a:p>
          </p:txBody>
        </p:sp>
        <p:sp>
          <p:nvSpPr>
            <p:cNvPr id="50" name="Rectangle 49"/>
            <p:cNvSpPr/>
            <p:nvPr/>
          </p:nvSpPr>
          <p:spPr>
            <a:xfrm>
              <a:off x="2144009" y="2882889"/>
              <a:ext cx="1844095" cy="1083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r>
                <a:rPr lang="en-US" sz="2400" b="1" dirty="0">
                  <a:latin typeface="Segoe UI" panose="020B0502040204020203" pitchFamily="34" charset="0"/>
                  <a:cs typeface="Segoe UI" panose="020B0502040204020203" pitchFamily="34" charset="0"/>
                </a:rPr>
                <a:t>1,177</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Visual Studio Code Extensions</a:t>
              </a:r>
            </a:p>
          </p:txBody>
        </p:sp>
        <p:sp>
          <p:nvSpPr>
            <p:cNvPr id="51" name="Rectangle 50"/>
            <p:cNvSpPr/>
            <p:nvPr/>
          </p:nvSpPr>
          <p:spPr>
            <a:xfrm>
              <a:off x="4283879" y="2885850"/>
              <a:ext cx="1844095" cy="1077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latin typeface="Segoe UI" panose="020B0502040204020203" pitchFamily="34" charset="0"/>
                  <a:cs typeface="Segoe UI" panose="020B0502040204020203" pitchFamily="34" charset="0"/>
                </a:rPr>
                <a:t>6,538</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Visual Studio Gallery Extensions</a:t>
              </a:r>
            </a:p>
          </p:txBody>
        </p:sp>
        <p:sp>
          <p:nvSpPr>
            <p:cNvPr id="52" name="Rectangle 51"/>
            <p:cNvSpPr/>
            <p:nvPr/>
          </p:nvSpPr>
          <p:spPr>
            <a:xfrm>
              <a:off x="6423749" y="2888811"/>
              <a:ext cx="1844095" cy="10720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latin typeface="Segoe UI" panose="020B0502040204020203" pitchFamily="34" charset="0"/>
                  <a:cs typeface="Segoe UI" panose="020B0502040204020203" pitchFamily="34" charset="0"/>
                </a:rPr>
                <a:t>90</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Visual Studio </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Sim-Ship Partners</a:t>
              </a:r>
            </a:p>
          </p:txBody>
        </p:sp>
        <p:sp>
          <p:nvSpPr>
            <p:cNvPr id="53" name="Rectangle 52"/>
            <p:cNvSpPr/>
            <p:nvPr/>
          </p:nvSpPr>
          <p:spPr>
            <a:xfrm>
              <a:off x="8563618" y="2887113"/>
              <a:ext cx="1844095" cy="1075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latin typeface="Segoe UI" panose="020B0502040204020203" pitchFamily="34" charset="0"/>
                  <a:cs typeface="Segoe UI" panose="020B0502040204020203" pitchFamily="34" charset="0"/>
                </a:rPr>
                <a:t>171</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VS Team Services Extensions</a:t>
              </a:r>
            </a:p>
          </p:txBody>
        </p:sp>
      </p:grpSp>
    </p:spTree>
    <p:extLst>
      <p:ext uri="{BB962C8B-B14F-4D97-AF65-F5344CB8AC3E}">
        <p14:creationId xmlns:p14="http://schemas.microsoft.com/office/powerpoint/2010/main" val="2452889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decel="10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8086064" y="1636146"/>
            <a:ext cx="3854627" cy="4930307"/>
            <a:chOff x="8248206" y="1668457"/>
            <a:chExt cx="3931920" cy="5029170"/>
          </a:xfrm>
        </p:grpSpPr>
        <p:sp>
          <p:nvSpPr>
            <p:cNvPr id="10" name="Rectangle 9"/>
            <p:cNvSpPr/>
            <p:nvPr/>
          </p:nvSpPr>
          <p:spPr bwMode="auto">
            <a:xfrm>
              <a:off x="8248206" y="1668457"/>
              <a:ext cx="3931920" cy="5029170"/>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Azure </a:t>
              </a:r>
              <a:b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br>
              <a: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Marketplace</a:t>
              </a:r>
            </a:p>
          </p:txBody>
        </p:sp>
        <p:grpSp>
          <p:nvGrpSpPr>
            <p:cNvPr id="34" name="Group 33"/>
            <p:cNvGrpSpPr/>
            <p:nvPr/>
          </p:nvGrpSpPr>
          <p:grpSpPr>
            <a:xfrm>
              <a:off x="8690413" y="3446121"/>
              <a:ext cx="3047507" cy="2030554"/>
              <a:chOff x="4426824" y="1869032"/>
              <a:chExt cx="3324602" cy="2215183"/>
            </a:xfrm>
          </p:grpSpPr>
          <p:pic>
            <p:nvPicPr>
              <p:cNvPr id="13" name="Picture 1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604301" y="2063712"/>
                <a:ext cx="2973004" cy="1710856"/>
              </a:xfrm>
              <a:prstGeom prst="rect">
                <a:avLst/>
              </a:prstGeom>
            </p:spPr>
          </p:pic>
          <p:sp>
            <p:nvSpPr>
              <p:cNvPr id="24" name="Oval 12"/>
              <p:cNvSpPr>
                <a:spLocks noChangeArrowheads="1"/>
              </p:cNvSpPr>
              <p:nvPr/>
            </p:nvSpPr>
            <p:spPr bwMode="auto">
              <a:xfrm flipH="1">
                <a:off x="6059897" y="1975607"/>
                <a:ext cx="60890" cy="60890"/>
              </a:xfrm>
              <a:prstGeom prst="ellipse">
                <a:avLst/>
              </a:prstGeom>
              <a:noFill/>
              <a:ln w="79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endParaRPr lang="en-US" sz="1836" dirty="0">
                  <a:gradFill>
                    <a:gsLst>
                      <a:gs pos="83772">
                        <a:schemeClr val="tx1"/>
                      </a:gs>
                      <a:gs pos="42857">
                        <a:schemeClr val="tx1"/>
                      </a:gs>
                    </a:gsLst>
                    <a:lin ang="5400000" scaled="0"/>
                  </a:gradFill>
                  <a:latin typeface="+mj-lt"/>
                </a:endParaRPr>
              </a:p>
            </p:txBody>
          </p:sp>
          <p:sp>
            <p:nvSpPr>
              <p:cNvPr id="32" name="Freeform 31"/>
              <p:cNvSpPr>
                <a:spLocks/>
              </p:cNvSpPr>
              <p:nvPr/>
            </p:nvSpPr>
            <p:spPr bwMode="auto">
              <a:xfrm flipH="1">
                <a:off x="4426824" y="1869032"/>
                <a:ext cx="3324602" cy="2215183"/>
              </a:xfrm>
              <a:custGeom>
                <a:avLst/>
                <a:gdLst>
                  <a:gd name="connsiteX0" fmla="*/ 3144928 w 3324602"/>
                  <a:gd name="connsiteY0" fmla="*/ 192735 h 2215183"/>
                  <a:gd name="connsiteX1" fmla="*/ 3144928 w 3324602"/>
                  <a:gd name="connsiteY1" fmla="*/ 1868111 h 2215183"/>
                  <a:gd name="connsiteX2" fmla="*/ 179673 w 3324602"/>
                  <a:gd name="connsiteY2" fmla="*/ 1868111 h 2215183"/>
                  <a:gd name="connsiteX3" fmla="*/ 179673 w 3324602"/>
                  <a:gd name="connsiteY3" fmla="*/ 192735 h 2215183"/>
                  <a:gd name="connsiteX4" fmla="*/ 3191157 w 3324602"/>
                  <a:gd name="connsiteY4" fmla="*/ 0 h 2215183"/>
                  <a:gd name="connsiteX5" fmla="*/ 133446 w 3324602"/>
                  <a:gd name="connsiteY5" fmla="*/ 0 h 2215183"/>
                  <a:gd name="connsiteX6" fmla="*/ 0 w 3324602"/>
                  <a:gd name="connsiteY6" fmla="*/ 133207 h 2215183"/>
                  <a:gd name="connsiteX7" fmla="*/ 0 w 3324602"/>
                  <a:gd name="connsiteY7" fmla="*/ 2080332 h 2215183"/>
                  <a:gd name="connsiteX8" fmla="*/ 133446 w 3324602"/>
                  <a:gd name="connsiteY8" fmla="*/ 2215183 h 2215183"/>
                  <a:gd name="connsiteX9" fmla="*/ 3191157 w 3324602"/>
                  <a:gd name="connsiteY9" fmla="*/ 2215183 h 2215183"/>
                  <a:gd name="connsiteX10" fmla="*/ 3324602 w 3324602"/>
                  <a:gd name="connsiteY10" fmla="*/ 2080332 h 2215183"/>
                  <a:gd name="connsiteX11" fmla="*/ 3324602 w 3324602"/>
                  <a:gd name="connsiteY11" fmla="*/ 133207 h 2215183"/>
                  <a:gd name="connsiteX12" fmla="*/ 3191157 w 3324602"/>
                  <a:gd name="connsiteY12" fmla="*/ 0 h 221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4602" h="2215183">
                    <a:moveTo>
                      <a:pt x="3144928" y="192735"/>
                    </a:moveTo>
                    <a:lnTo>
                      <a:pt x="3144928" y="1868111"/>
                    </a:lnTo>
                    <a:lnTo>
                      <a:pt x="179673" y="1868111"/>
                    </a:lnTo>
                    <a:lnTo>
                      <a:pt x="179673" y="192735"/>
                    </a:lnTo>
                    <a:close/>
                    <a:moveTo>
                      <a:pt x="3191157" y="0"/>
                    </a:moveTo>
                    <a:cubicBezTo>
                      <a:pt x="133446" y="0"/>
                      <a:pt x="133446" y="0"/>
                      <a:pt x="133446" y="0"/>
                    </a:cubicBezTo>
                    <a:cubicBezTo>
                      <a:pt x="59309" y="0"/>
                      <a:pt x="0" y="59203"/>
                      <a:pt x="0" y="133207"/>
                    </a:cubicBezTo>
                    <a:cubicBezTo>
                      <a:pt x="0" y="2080332"/>
                      <a:pt x="0" y="2080332"/>
                      <a:pt x="0" y="2080332"/>
                    </a:cubicBezTo>
                    <a:cubicBezTo>
                      <a:pt x="0" y="2154335"/>
                      <a:pt x="59309" y="2215183"/>
                      <a:pt x="133446" y="2215183"/>
                    </a:cubicBezTo>
                    <a:cubicBezTo>
                      <a:pt x="3191157" y="2215183"/>
                      <a:pt x="3191157" y="2215183"/>
                      <a:pt x="3191157" y="2215183"/>
                    </a:cubicBezTo>
                    <a:cubicBezTo>
                      <a:pt x="3265293" y="2215183"/>
                      <a:pt x="3324602" y="2154335"/>
                      <a:pt x="3324602" y="2080332"/>
                    </a:cubicBezTo>
                    <a:cubicBezTo>
                      <a:pt x="3324602" y="133207"/>
                      <a:pt x="3324602" y="133207"/>
                      <a:pt x="3324602" y="133207"/>
                    </a:cubicBezTo>
                    <a:cubicBezTo>
                      <a:pt x="3324602" y="59203"/>
                      <a:pt x="3265293" y="0"/>
                      <a:pt x="3191157" y="0"/>
                    </a:cubicBezTo>
                    <a:close/>
                  </a:path>
                </a:pathLst>
              </a:custGeom>
              <a:solidFill>
                <a:schemeClr val="tx1"/>
              </a:solidFill>
              <a:ln w="12700" cap="flat">
                <a:noFill/>
                <a:prstDash val="solid"/>
                <a:miter lim="800000"/>
                <a:headEnd/>
                <a:tailEnd/>
              </a:ln>
              <a:extLst/>
            </p:spPr>
            <p:txBody>
              <a:bodyPr vert="horz" wrap="square" lIns="91427" tIns="45713" rIns="91427" bIns="45713" numCol="1" anchor="t" anchorCtr="0" compatLnSpc="1">
                <a:prstTxWarp prst="textNoShape">
                  <a:avLst/>
                </a:prstTxWarp>
                <a:noAutofit/>
              </a:bodyPr>
              <a:lstStyle/>
              <a:p>
                <a:endParaRPr lang="en-US" sz="1836" dirty="0">
                  <a:gradFill>
                    <a:gsLst>
                      <a:gs pos="83772">
                        <a:schemeClr val="tx1"/>
                      </a:gs>
                      <a:gs pos="42857">
                        <a:schemeClr val="tx1"/>
                      </a:gs>
                    </a:gsLst>
                    <a:lin ang="5400000" scaled="0"/>
                  </a:gradFill>
                  <a:latin typeface="+mj-lt"/>
                </a:endParaRPr>
              </a:p>
            </p:txBody>
          </p:sp>
        </p:grpSp>
      </p:grpSp>
      <p:grpSp>
        <p:nvGrpSpPr>
          <p:cNvPr id="5" name="Group 4"/>
          <p:cNvGrpSpPr/>
          <p:nvPr/>
        </p:nvGrpSpPr>
        <p:grpSpPr>
          <a:xfrm>
            <a:off x="4177652" y="1636146"/>
            <a:ext cx="3854627" cy="4930307"/>
            <a:chOff x="4261422" y="1668457"/>
            <a:chExt cx="3931920" cy="5029170"/>
          </a:xfrm>
        </p:grpSpPr>
        <p:sp>
          <p:nvSpPr>
            <p:cNvPr id="11" name="Rectangle 10"/>
            <p:cNvSpPr/>
            <p:nvPr/>
          </p:nvSpPr>
          <p:spPr bwMode="auto">
            <a:xfrm>
              <a:off x="4261422" y="1668457"/>
              <a:ext cx="3931920" cy="5029170"/>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Azure </a:t>
              </a:r>
            </a:p>
            <a:p>
              <a:pPr>
                <a:lnSpc>
                  <a:spcPct val="90000"/>
                </a:lnSpc>
              </a:pPr>
              <a: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Internet of Things</a:t>
              </a:r>
            </a:p>
          </p:txBody>
        </p:sp>
        <p:grpSp>
          <p:nvGrpSpPr>
            <p:cNvPr id="8" name="Group 7"/>
            <p:cNvGrpSpPr>
              <a:grpSpLocks noChangeAspect="1"/>
            </p:cNvGrpSpPr>
            <p:nvPr/>
          </p:nvGrpSpPr>
          <p:grpSpPr>
            <a:xfrm>
              <a:off x="4703629" y="3446121"/>
              <a:ext cx="3047507" cy="2030554"/>
              <a:chOff x="4249249" y="2654326"/>
              <a:chExt cx="3698678" cy="2464429"/>
            </a:xfrm>
          </p:grpSpPr>
          <p:pic>
            <p:nvPicPr>
              <p:cNvPr id="3" name="Picture 2"/>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446489" y="2868985"/>
                <a:ext cx="3329860" cy="1871093"/>
              </a:xfrm>
              <a:prstGeom prst="rect">
                <a:avLst/>
              </a:prstGeom>
            </p:spPr>
          </p:pic>
          <p:sp>
            <p:nvSpPr>
              <p:cNvPr id="39" name="Freeform 38"/>
              <p:cNvSpPr>
                <a:spLocks/>
              </p:cNvSpPr>
              <p:nvPr/>
            </p:nvSpPr>
            <p:spPr bwMode="auto">
              <a:xfrm flipH="1">
                <a:off x="4249249" y="2654326"/>
                <a:ext cx="3698678" cy="2464429"/>
              </a:xfrm>
              <a:custGeom>
                <a:avLst/>
                <a:gdLst>
                  <a:gd name="connsiteX0" fmla="*/ 3144928 w 3324602"/>
                  <a:gd name="connsiteY0" fmla="*/ 192735 h 2215183"/>
                  <a:gd name="connsiteX1" fmla="*/ 3144928 w 3324602"/>
                  <a:gd name="connsiteY1" fmla="*/ 1868111 h 2215183"/>
                  <a:gd name="connsiteX2" fmla="*/ 179673 w 3324602"/>
                  <a:gd name="connsiteY2" fmla="*/ 1868111 h 2215183"/>
                  <a:gd name="connsiteX3" fmla="*/ 179673 w 3324602"/>
                  <a:gd name="connsiteY3" fmla="*/ 192735 h 2215183"/>
                  <a:gd name="connsiteX4" fmla="*/ 3191157 w 3324602"/>
                  <a:gd name="connsiteY4" fmla="*/ 0 h 2215183"/>
                  <a:gd name="connsiteX5" fmla="*/ 133446 w 3324602"/>
                  <a:gd name="connsiteY5" fmla="*/ 0 h 2215183"/>
                  <a:gd name="connsiteX6" fmla="*/ 0 w 3324602"/>
                  <a:gd name="connsiteY6" fmla="*/ 133207 h 2215183"/>
                  <a:gd name="connsiteX7" fmla="*/ 0 w 3324602"/>
                  <a:gd name="connsiteY7" fmla="*/ 2080332 h 2215183"/>
                  <a:gd name="connsiteX8" fmla="*/ 133446 w 3324602"/>
                  <a:gd name="connsiteY8" fmla="*/ 2215183 h 2215183"/>
                  <a:gd name="connsiteX9" fmla="*/ 3191157 w 3324602"/>
                  <a:gd name="connsiteY9" fmla="*/ 2215183 h 2215183"/>
                  <a:gd name="connsiteX10" fmla="*/ 3324602 w 3324602"/>
                  <a:gd name="connsiteY10" fmla="*/ 2080332 h 2215183"/>
                  <a:gd name="connsiteX11" fmla="*/ 3324602 w 3324602"/>
                  <a:gd name="connsiteY11" fmla="*/ 133207 h 2215183"/>
                  <a:gd name="connsiteX12" fmla="*/ 3191157 w 3324602"/>
                  <a:gd name="connsiteY12" fmla="*/ 0 h 221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24602" h="2215183">
                    <a:moveTo>
                      <a:pt x="3144928" y="192735"/>
                    </a:moveTo>
                    <a:lnTo>
                      <a:pt x="3144928" y="1868111"/>
                    </a:lnTo>
                    <a:lnTo>
                      <a:pt x="179673" y="1868111"/>
                    </a:lnTo>
                    <a:lnTo>
                      <a:pt x="179673" y="192735"/>
                    </a:lnTo>
                    <a:close/>
                    <a:moveTo>
                      <a:pt x="3191157" y="0"/>
                    </a:moveTo>
                    <a:cubicBezTo>
                      <a:pt x="133446" y="0"/>
                      <a:pt x="133446" y="0"/>
                      <a:pt x="133446" y="0"/>
                    </a:cubicBezTo>
                    <a:cubicBezTo>
                      <a:pt x="59309" y="0"/>
                      <a:pt x="0" y="59203"/>
                      <a:pt x="0" y="133207"/>
                    </a:cubicBezTo>
                    <a:cubicBezTo>
                      <a:pt x="0" y="2080332"/>
                      <a:pt x="0" y="2080332"/>
                      <a:pt x="0" y="2080332"/>
                    </a:cubicBezTo>
                    <a:cubicBezTo>
                      <a:pt x="0" y="2154335"/>
                      <a:pt x="59309" y="2215183"/>
                      <a:pt x="133446" y="2215183"/>
                    </a:cubicBezTo>
                    <a:cubicBezTo>
                      <a:pt x="3191157" y="2215183"/>
                      <a:pt x="3191157" y="2215183"/>
                      <a:pt x="3191157" y="2215183"/>
                    </a:cubicBezTo>
                    <a:cubicBezTo>
                      <a:pt x="3265293" y="2215183"/>
                      <a:pt x="3324602" y="2154335"/>
                      <a:pt x="3324602" y="2080332"/>
                    </a:cubicBezTo>
                    <a:cubicBezTo>
                      <a:pt x="3324602" y="133207"/>
                      <a:pt x="3324602" y="133207"/>
                      <a:pt x="3324602" y="133207"/>
                    </a:cubicBezTo>
                    <a:cubicBezTo>
                      <a:pt x="3324602" y="59203"/>
                      <a:pt x="3265293" y="0"/>
                      <a:pt x="3191157" y="0"/>
                    </a:cubicBezTo>
                    <a:close/>
                  </a:path>
                </a:pathLst>
              </a:custGeom>
              <a:solidFill>
                <a:schemeClr val="tx1"/>
              </a:solidFill>
              <a:ln w="12700" cap="flat">
                <a:noFill/>
                <a:prstDash val="solid"/>
                <a:miter lim="800000"/>
                <a:headEnd/>
                <a:tailEnd/>
              </a:ln>
              <a:extLst/>
            </p:spPr>
            <p:txBody>
              <a:bodyPr vert="horz" wrap="square" lIns="91427" tIns="45713" rIns="91427" bIns="45713" numCol="1" anchor="t" anchorCtr="0" compatLnSpc="1">
                <a:prstTxWarp prst="textNoShape">
                  <a:avLst/>
                </a:prstTxWarp>
                <a:noAutofit/>
              </a:bodyPr>
              <a:lstStyle/>
              <a:p>
                <a:endParaRPr lang="en-US" sz="1836" dirty="0">
                  <a:gradFill>
                    <a:gsLst>
                      <a:gs pos="83772">
                        <a:schemeClr val="tx1"/>
                      </a:gs>
                      <a:gs pos="42857">
                        <a:schemeClr val="tx1"/>
                      </a:gs>
                    </a:gsLst>
                    <a:lin ang="5400000" scaled="0"/>
                  </a:gradFill>
                  <a:latin typeface="+mj-lt"/>
                </a:endParaRPr>
              </a:p>
            </p:txBody>
          </p:sp>
        </p:grpSp>
      </p:grpSp>
      <p:sp>
        <p:nvSpPr>
          <p:cNvPr id="2" name="Title 1"/>
          <p:cNvSpPr>
            <a:spLocks noGrp="1"/>
          </p:cNvSpPr>
          <p:nvPr>
            <p:ph type="title"/>
          </p:nvPr>
        </p:nvSpPr>
        <p:spPr/>
        <p:txBody>
          <a:bodyPr/>
          <a:lstStyle/>
          <a:p>
            <a:r>
              <a:rPr lang="en-US" dirty="0"/>
              <a:t>Build apps faster and easier</a:t>
            </a:r>
          </a:p>
        </p:txBody>
      </p:sp>
      <p:grpSp>
        <p:nvGrpSpPr>
          <p:cNvPr id="14" name="Group 13"/>
          <p:cNvGrpSpPr/>
          <p:nvPr/>
        </p:nvGrpSpPr>
        <p:grpSpPr>
          <a:xfrm>
            <a:off x="-113336" y="4683981"/>
            <a:ext cx="5009234" cy="1882472"/>
            <a:chOff x="-115609" y="4777408"/>
            <a:chExt cx="5109680" cy="1920219"/>
          </a:xfrm>
        </p:grpSpPr>
        <p:sp>
          <p:nvSpPr>
            <p:cNvPr id="140" name="Rectangle 139"/>
            <p:cNvSpPr/>
            <p:nvPr/>
          </p:nvSpPr>
          <p:spPr bwMode="auto">
            <a:xfrm>
              <a:off x="274636" y="4777408"/>
              <a:ext cx="3931920" cy="1920219"/>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Build on IaaS</a:t>
              </a:r>
            </a:p>
          </p:txBody>
        </p:sp>
        <p:sp>
          <p:nvSpPr>
            <p:cNvPr id="116" name="TextBox 115"/>
            <p:cNvSpPr txBox="1"/>
            <p:nvPr/>
          </p:nvSpPr>
          <p:spPr>
            <a:xfrm>
              <a:off x="721531" y="5863708"/>
              <a:ext cx="2377478" cy="738664"/>
            </a:xfrm>
            <a:prstGeom prst="rect">
              <a:avLst/>
            </a:prstGeom>
            <a:noFill/>
          </p:spPr>
          <p:txBody>
            <a:bodyPr wrap="square" lIns="627497" tIns="143428" rIns="179285" bIns="143428" rtlCol="0">
              <a:spAutoFit/>
            </a:bodyPr>
            <a:lstStyle/>
            <a:p>
              <a:pPr algn="ct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Virtual </a:t>
              </a:r>
              <a:b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b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machines</a:t>
              </a:r>
            </a:p>
          </p:txBody>
        </p:sp>
        <p:sp>
          <p:nvSpPr>
            <p:cNvPr id="128" name="Freeform 30"/>
            <p:cNvSpPr>
              <a:spLocks noChangeAspect="1" noEditPoints="1"/>
            </p:cNvSpPr>
            <p:nvPr/>
          </p:nvSpPr>
          <p:spPr bwMode="auto">
            <a:xfrm>
              <a:off x="1959336" y="5610535"/>
              <a:ext cx="376411" cy="211769"/>
            </a:xfrm>
            <a:custGeom>
              <a:avLst/>
              <a:gdLst>
                <a:gd name="T0" fmla="*/ 155 w 259"/>
                <a:gd name="T1" fmla="*/ 53 h 143"/>
                <a:gd name="T2" fmla="*/ 146 w 259"/>
                <a:gd name="T3" fmla="*/ 56 h 143"/>
                <a:gd name="T4" fmla="*/ 146 w 259"/>
                <a:gd name="T5" fmla="*/ 55 h 143"/>
                <a:gd name="T6" fmla="*/ 130 w 259"/>
                <a:gd name="T7" fmla="*/ 44 h 143"/>
                <a:gd name="T8" fmla="*/ 113 w 259"/>
                <a:gd name="T9" fmla="*/ 58 h 143"/>
                <a:gd name="T10" fmla="*/ 113 w 259"/>
                <a:gd name="T11" fmla="*/ 60 h 143"/>
                <a:gd name="T12" fmla="*/ 112 w 259"/>
                <a:gd name="T13" fmla="*/ 60 h 143"/>
                <a:gd name="T14" fmla="*/ 102 w 259"/>
                <a:gd name="T15" fmla="*/ 69 h 143"/>
                <a:gd name="T16" fmla="*/ 110 w 259"/>
                <a:gd name="T17" fmla="*/ 79 h 143"/>
                <a:gd name="T18" fmla="*/ 112 w 259"/>
                <a:gd name="T19" fmla="*/ 79 h 143"/>
                <a:gd name="T20" fmla="*/ 155 w 259"/>
                <a:gd name="T21" fmla="*/ 79 h 143"/>
                <a:gd name="T22" fmla="*/ 168 w 259"/>
                <a:gd name="T23" fmla="*/ 66 h 143"/>
                <a:gd name="T24" fmla="*/ 155 w 259"/>
                <a:gd name="T25" fmla="*/ 53 h 143"/>
                <a:gd name="T26" fmla="*/ 34 w 259"/>
                <a:gd name="T27" fmla="*/ 0 h 143"/>
                <a:gd name="T28" fmla="*/ 34 w 259"/>
                <a:gd name="T29" fmla="*/ 126 h 143"/>
                <a:gd name="T30" fmla="*/ 230 w 259"/>
                <a:gd name="T31" fmla="*/ 126 h 143"/>
                <a:gd name="T32" fmla="*/ 230 w 259"/>
                <a:gd name="T33" fmla="*/ 0 h 143"/>
                <a:gd name="T34" fmla="*/ 34 w 259"/>
                <a:gd name="T35" fmla="*/ 0 h 143"/>
                <a:gd name="T36" fmla="*/ 221 w 259"/>
                <a:gd name="T37" fmla="*/ 118 h 143"/>
                <a:gd name="T38" fmla="*/ 42 w 259"/>
                <a:gd name="T39" fmla="*/ 118 h 143"/>
                <a:gd name="T40" fmla="*/ 42 w 259"/>
                <a:gd name="T41" fmla="*/ 8 h 143"/>
                <a:gd name="T42" fmla="*/ 221 w 259"/>
                <a:gd name="T43" fmla="*/ 8 h 143"/>
                <a:gd name="T44" fmla="*/ 221 w 259"/>
                <a:gd name="T45" fmla="*/ 118 h 143"/>
                <a:gd name="T46" fmla="*/ 150 w 259"/>
                <a:gd name="T47" fmla="*/ 132 h 143"/>
                <a:gd name="T48" fmla="*/ 150 w 259"/>
                <a:gd name="T49" fmla="*/ 135 h 143"/>
                <a:gd name="T50" fmla="*/ 114 w 259"/>
                <a:gd name="T51" fmla="*/ 135 h 143"/>
                <a:gd name="T52" fmla="*/ 114 w 259"/>
                <a:gd name="T53" fmla="*/ 132 h 143"/>
                <a:gd name="T54" fmla="*/ 4 w 259"/>
                <a:gd name="T55" fmla="*/ 132 h 143"/>
                <a:gd name="T56" fmla="*/ 12 w 259"/>
                <a:gd name="T57" fmla="*/ 143 h 143"/>
                <a:gd name="T58" fmla="*/ 251 w 259"/>
                <a:gd name="T59" fmla="*/ 143 h 143"/>
                <a:gd name="T60" fmla="*/ 259 w 259"/>
                <a:gd name="T61" fmla="*/ 132 h 143"/>
                <a:gd name="T62" fmla="*/ 150 w 259"/>
                <a:gd name="T63" fmla="*/ 132 h 143"/>
                <a:gd name="T64" fmla="*/ 150 w 259"/>
                <a:gd name="T65" fmla="*/ 13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9" h="143">
                  <a:moveTo>
                    <a:pt x="155" y="53"/>
                  </a:moveTo>
                  <a:cubicBezTo>
                    <a:pt x="152" y="53"/>
                    <a:pt x="149" y="54"/>
                    <a:pt x="146" y="56"/>
                  </a:cubicBezTo>
                  <a:cubicBezTo>
                    <a:pt x="146" y="55"/>
                    <a:pt x="146" y="55"/>
                    <a:pt x="146" y="55"/>
                  </a:cubicBezTo>
                  <a:cubicBezTo>
                    <a:pt x="143" y="49"/>
                    <a:pt x="137" y="44"/>
                    <a:pt x="130" y="44"/>
                  </a:cubicBezTo>
                  <a:cubicBezTo>
                    <a:pt x="122" y="44"/>
                    <a:pt x="115" y="50"/>
                    <a:pt x="113" y="58"/>
                  </a:cubicBezTo>
                  <a:cubicBezTo>
                    <a:pt x="113" y="60"/>
                    <a:pt x="113" y="60"/>
                    <a:pt x="113" y="60"/>
                  </a:cubicBezTo>
                  <a:cubicBezTo>
                    <a:pt x="112" y="60"/>
                    <a:pt x="112" y="60"/>
                    <a:pt x="112" y="60"/>
                  </a:cubicBezTo>
                  <a:cubicBezTo>
                    <a:pt x="107" y="60"/>
                    <a:pt x="102" y="64"/>
                    <a:pt x="102" y="69"/>
                  </a:cubicBezTo>
                  <a:cubicBezTo>
                    <a:pt x="102" y="74"/>
                    <a:pt x="106" y="78"/>
                    <a:pt x="110" y="79"/>
                  </a:cubicBezTo>
                  <a:cubicBezTo>
                    <a:pt x="112" y="79"/>
                    <a:pt x="112" y="79"/>
                    <a:pt x="112" y="79"/>
                  </a:cubicBezTo>
                  <a:cubicBezTo>
                    <a:pt x="155" y="79"/>
                    <a:pt x="155" y="79"/>
                    <a:pt x="155" y="79"/>
                  </a:cubicBezTo>
                  <a:cubicBezTo>
                    <a:pt x="162" y="79"/>
                    <a:pt x="168" y="73"/>
                    <a:pt x="168" y="66"/>
                  </a:cubicBezTo>
                  <a:cubicBezTo>
                    <a:pt x="168" y="59"/>
                    <a:pt x="162" y="53"/>
                    <a:pt x="155" y="53"/>
                  </a:cubicBezTo>
                  <a:close/>
                  <a:moveTo>
                    <a:pt x="34" y="0"/>
                  </a:moveTo>
                  <a:cubicBezTo>
                    <a:pt x="34" y="126"/>
                    <a:pt x="34" y="126"/>
                    <a:pt x="34" y="126"/>
                  </a:cubicBezTo>
                  <a:cubicBezTo>
                    <a:pt x="230" y="126"/>
                    <a:pt x="230" y="126"/>
                    <a:pt x="230" y="126"/>
                  </a:cubicBezTo>
                  <a:cubicBezTo>
                    <a:pt x="230" y="0"/>
                    <a:pt x="230" y="0"/>
                    <a:pt x="230" y="0"/>
                  </a:cubicBezTo>
                  <a:lnTo>
                    <a:pt x="34" y="0"/>
                  </a:lnTo>
                  <a:close/>
                  <a:moveTo>
                    <a:pt x="221" y="118"/>
                  </a:moveTo>
                  <a:cubicBezTo>
                    <a:pt x="42" y="118"/>
                    <a:pt x="42" y="118"/>
                    <a:pt x="42" y="118"/>
                  </a:cubicBezTo>
                  <a:cubicBezTo>
                    <a:pt x="42" y="8"/>
                    <a:pt x="42" y="8"/>
                    <a:pt x="42" y="8"/>
                  </a:cubicBezTo>
                  <a:cubicBezTo>
                    <a:pt x="221" y="8"/>
                    <a:pt x="221" y="8"/>
                    <a:pt x="221" y="8"/>
                  </a:cubicBezTo>
                  <a:cubicBezTo>
                    <a:pt x="221" y="118"/>
                    <a:pt x="221" y="118"/>
                    <a:pt x="221" y="118"/>
                  </a:cubicBezTo>
                  <a:close/>
                  <a:moveTo>
                    <a:pt x="150" y="132"/>
                  </a:moveTo>
                  <a:cubicBezTo>
                    <a:pt x="150" y="133"/>
                    <a:pt x="150" y="135"/>
                    <a:pt x="150" y="135"/>
                  </a:cubicBezTo>
                  <a:cubicBezTo>
                    <a:pt x="114" y="135"/>
                    <a:pt x="114" y="135"/>
                    <a:pt x="114" y="135"/>
                  </a:cubicBezTo>
                  <a:cubicBezTo>
                    <a:pt x="114" y="132"/>
                    <a:pt x="114" y="132"/>
                    <a:pt x="114" y="132"/>
                  </a:cubicBezTo>
                  <a:cubicBezTo>
                    <a:pt x="0" y="132"/>
                    <a:pt x="4" y="132"/>
                    <a:pt x="4" y="132"/>
                  </a:cubicBezTo>
                  <a:cubicBezTo>
                    <a:pt x="12" y="143"/>
                    <a:pt x="12" y="143"/>
                    <a:pt x="12" y="143"/>
                  </a:cubicBezTo>
                  <a:cubicBezTo>
                    <a:pt x="251" y="143"/>
                    <a:pt x="251" y="143"/>
                    <a:pt x="251" y="143"/>
                  </a:cubicBezTo>
                  <a:cubicBezTo>
                    <a:pt x="259" y="132"/>
                    <a:pt x="259" y="132"/>
                    <a:pt x="259" y="132"/>
                  </a:cubicBezTo>
                  <a:cubicBezTo>
                    <a:pt x="150" y="132"/>
                    <a:pt x="150" y="132"/>
                    <a:pt x="150" y="132"/>
                  </a:cubicBezTo>
                  <a:cubicBezTo>
                    <a:pt x="150" y="132"/>
                    <a:pt x="150" y="132"/>
                    <a:pt x="150" y="132"/>
                  </a:cubicBezTo>
                  <a:close/>
                </a:path>
              </a:pathLst>
            </a:custGeom>
            <a:solidFill>
              <a:schemeClr val="tx1"/>
            </a:solidFill>
            <a:ln>
              <a:noFill/>
            </a:ln>
          </p:spPr>
          <p:txBody>
            <a:bodyPr vert="horz" wrap="square" lIns="89642" tIns="44821" rIns="89642" bIns="44821" numCol="1" anchor="t" anchorCtr="0" compatLnSpc="1">
              <a:prstTxWarp prst="textNoShape">
                <a:avLst/>
              </a:prstTxWarp>
            </a:bodyPr>
            <a:lstStyle/>
            <a:p>
              <a:endParaRPr lang="en-US" sz="1765" dirty="0">
                <a:gradFill>
                  <a:gsLst>
                    <a:gs pos="83772">
                      <a:schemeClr val="tx1"/>
                    </a:gs>
                    <a:gs pos="42857">
                      <a:schemeClr val="tx1"/>
                    </a:gs>
                  </a:gsLst>
                  <a:lin ang="5400000" scaled="0"/>
                </a:gradFill>
              </a:endParaRPr>
            </a:p>
          </p:txBody>
        </p:sp>
        <p:sp>
          <p:nvSpPr>
            <p:cNvPr id="129" name="Freeform 21"/>
            <p:cNvSpPr>
              <a:spLocks noChangeAspect="1" noEditPoints="1"/>
            </p:cNvSpPr>
            <p:nvPr/>
          </p:nvSpPr>
          <p:spPr bwMode="auto">
            <a:xfrm>
              <a:off x="778484" y="5645815"/>
              <a:ext cx="223280" cy="192269"/>
            </a:xfrm>
            <a:custGeom>
              <a:avLst/>
              <a:gdLst>
                <a:gd name="T0" fmla="*/ 143 w 288"/>
                <a:gd name="T1" fmla="*/ 175 h 248"/>
                <a:gd name="T2" fmla="*/ 3 w 288"/>
                <a:gd name="T3" fmla="*/ 139 h 248"/>
                <a:gd name="T4" fmla="*/ 3 w 288"/>
                <a:gd name="T5" fmla="*/ 117 h 248"/>
                <a:gd name="T6" fmla="*/ 141 w 288"/>
                <a:gd name="T7" fmla="*/ 151 h 248"/>
                <a:gd name="T8" fmla="*/ 143 w 288"/>
                <a:gd name="T9" fmla="*/ 151 h 248"/>
                <a:gd name="T10" fmla="*/ 145 w 288"/>
                <a:gd name="T11" fmla="*/ 151 h 248"/>
                <a:gd name="T12" fmla="*/ 283 w 288"/>
                <a:gd name="T13" fmla="*/ 117 h 248"/>
                <a:gd name="T14" fmla="*/ 283 w 288"/>
                <a:gd name="T15" fmla="*/ 139 h 248"/>
                <a:gd name="T16" fmla="*/ 143 w 288"/>
                <a:gd name="T17" fmla="*/ 175 h 248"/>
                <a:gd name="T18" fmla="*/ 283 w 288"/>
                <a:gd name="T19" fmla="*/ 214 h 248"/>
                <a:gd name="T20" fmla="*/ 283 w 288"/>
                <a:gd name="T21" fmla="*/ 190 h 248"/>
                <a:gd name="T22" fmla="*/ 145 w 288"/>
                <a:gd name="T23" fmla="*/ 227 h 248"/>
                <a:gd name="T24" fmla="*/ 143 w 288"/>
                <a:gd name="T25" fmla="*/ 227 h 248"/>
                <a:gd name="T26" fmla="*/ 141 w 288"/>
                <a:gd name="T27" fmla="*/ 227 h 248"/>
                <a:gd name="T28" fmla="*/ 3 w 288"/>
                <a:gd name="T29" fmla="*/ 190 h 248"/>
                <a:gd name="T30" fmla="*/ 3 w 288"/>
                <a:gd name="T31" fmla="*/ 214 h 248"/>
                <a:gd name="T32" fmla="*/ 143 w 288"/>
                <a:gd name="T33" fmla="*/ 248 h 248"/>
                <a:gd name="T34" fmla="*/ 283 w 288"/>
                <a:gd name="T35" fmla="*/ 214 h 248"/>
                <a:gd name="T36" fmla="*/ 288 w 288"/>
                <a:gd name="T37" fmla="*/ 68 h 248"/>
                <a:gd name="T38" fmla="*/ 288 w 288"/>
                <a:gd name="T39" fmla="*/ 37 h 248"/>
                <a:gd name="T40" fmla="*/ 143 w 288"/>
                <a:gd name="T41" fmla="*/ 0 h 248"/>
                <a:gd name="T42" fmla="*/ 0 w 288"/>
                <a:gd name="T43" fmla="*/ 37 h 248"/>
                <a:gd name="T44" fmla="*/ 0 w 288"/>
                <a:gd name="T45" fmla="*/ 68 h 248"/>
                <a:gd name="T46" fmla="*/ 143 w 288"/>
                <a:gd name="T47" fmla="*/ 103 h 248"/>
                <a:gd name="T48" fmla="*/ 288 w 288"/>
                <a:gd name="T49" fmla="*/ 6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48">
                  <a:moveTo>
                    <a:pt x="143" y="175"/>
                  </a:moveTo>
                  <a:lnTo>
                    <a:pt x="3" y="139"/>
                  </a:lnTo>
                  <a:lnTo>
                    <a:pt x="3" y="117"/>
                  </a:lnTo>
                  <a:lnTo>
                    <a:pt x="141" y="151"/>
                  </a:lnTo>
                  <a:lnTo>
                    <a:pt x="143" y="151"/>
                  </a:lnTo>
                  <a:lnTo>
                    <a:pt x="145" y="151"/>
                  </a:lnTo>
                  <a:lnTo>
                    <a:pt x="283" y="117"/>
                  </a:lnTo>
                  <a:lnTo>
                    <a:pt x="283" y="139"/>
                  </a:lnTo>
                  <a:lnTo>
                    <a:pt x="143" y="175"/>
                  </a:lnTo>
                  <a:close/>
                  <a:moveTo>
                    <a:pt x="283" y="214"/>
                  </a:moveTo>
                  <a:lnTo>
                    <a:pt x="283" y="190"/>
                  </a:lnTo>
                  <a:lnTo>
                    <a:pt x="145" y="227"/>
                  </a:lnTo>
                  <a:lnTo>
                    <a:pt x="143" y="227"/>
                  </a:lnTo>
                  <a:lnTo>
                    <a:pt x="141" y="227"/>
                  </a:lnTo>
                  <a:lnTo>
                    <a:pt x="3" y="190"/>
                  </a:lnTo>
                  <a:lnTo>
                    <a:pt x="3" y="214"/>
                  </a:lnTo>
                  <a:lnTo>
                    <a:pt x="143" y="248"/>
                  </a:lnTo>
                  <a:lnTo>
                    <a:pt x="283" y="214"/>
                  </a:lnTo>
                  <a:close/>
                  <a:moveTo>
                    <a:pt x="288" y="68"/>
                  </a:moveTo>
                  <a:lnTo>
                    <a:pt x="288" y="37"/>
                  </a:lnTo>
                  <a:lnTo>
                    <a:pt x="143" y="0"/>
                  </a:lnTo>
                  <a:lnTo>
                    <a:pt x="0" y="37"/>
                  </a:lnTo>
                  <a:lnTo>
                    <a:pt x="0" y="68"/>
                  </a:lnTo>
                  <a:lnTo>
                    <a:pt x="143" y="103"/>
                  </a:lnTo>
                  <a:lnTo>
                    <a:pt x="288" y="68"/>
                  </a:lnTo>
                  <a:close/>
                </a:path>
              </a:pathLst>
            </a:custGeom>
            <a:solidFill>
              <a:schemeClr val="tx1"/>
            </a:solidFill>
            <a:ln>
              <a:noFill/>
            </a:ln>
          </p:spPr>
          <p:txBody>
            <a:bodyPr vert="horz" wrap="square" lIns="89642" tIns="44821" rIns="89642" bIns="44821" numCol="1" anchor="t" anchorCtr="0" compatLnSpc="1">
              <a:prstTxWarp prst="textNoShape">
                <a:avLst/>
              </a:prstTxWarp>
            </a:bodyPr>
            <a:lstStyle/>
            <a:p>
              <a:endParaRPr lang="en-US" sz="1765" dirty="0">
                <a:gradFill>
                  <a:gsLst>
                    <a:gs pos="83772">
                      <a:schemeClr val="tx1"/>
                    </a:gs>
                    <a:gs pos="42857">
                      <a:schemeClr val="tx1"/>
                    </a:gs>
                  </a:gsLst>
                  <a:lin ang="5400000" scaled="0"/>
                </a:gradFill>
              </a:endParaRPr>
            </a:p>
          </p:txBody>
        </p:sp>
        <p:sp>
          <p:nvSpPr>
            <p:cNvPr id="130" name="Freeform 21"/>
            <p:cNvSpPr>
              <a:spLocks noChangeAspect="1" noEditPoints="1"/>
            </p:cNvSpPr>
            <p:nvPr/>
          </p:nvSpPr>
          <p:spPr bwMode="auto">
            <a:xfrm>
              <a:off x="3290594" y="5601233"/>
              <a:ext cx="330626" cy="230372"/>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 name="T44" fmla="*/ 78 w 128"/>
                <a:gd name="T45" fmla="*/ 57 h 88"/>
                <a:gd name="T46" fmla="*/ 72 w 128"/>
                <a:gd name="T47" fmla="*/ 60 h 88"/>
                <a:gd name="T48" fmla="*/ 56 w 128"/>
                <a:gd name="T49" fmla="*/ 54 h 88"/>
                <a:gd name="T50" fmla="*/ 56 w 128"/>
                <a:gd name="T51" fmla="*/ 52 h 88"/>
                <a:gd name="T52" fmla="*/ 56 w 128"/>
                <a:gd name="T53" fmla="*/ 51 h 88"/>
                <a:gd name="T54" fmla="*/ 72 w 128"/>
                <a:gd name="T55" fmla="*/ 41 h 88"/>
                <a:gd name="T56" fmla="*/ 78 w 128"/>
                <a:gd name="T57" fmla="*/ 44 h 88"/>
                <a:gd name="T58" fmla="*/ 84 w 128"/>
                <a:gd name="T59" fmla="*/ 38 h 88"/>
                <a:gd name="T60" fmla="*/ 78 w 128"/>
                <a:gd name="T61" fmla="*/ 31 h 88"/>
                <a:gd name="T62" fmla="*/ 71 w 128"/>
                <a:gd name="T63" fmla="*/ 36 h 88"/>
                <a:gd name="T64" fmla="*/ 53 w 128"/>
                <a:gd name="T65" fmla="*/ 47 h 88"/>
                <a:gd name="T66" fmla="*/ 50 w 128"/>
                <a:gd name="T67" fmla="*/ 46 h 88"/>
                <a:gd name="T68" fmla="*/ 43 w 128"/>
                <a:gd name="T69" fmla="*/ 52 h 88"/>
                <a:gd name="T70" fmla="*/ 50 w 128"/>
                <a:gd name="T71" fmla="*/ 59 h 88"/>
                <a:gd name="T72" fmla="*/ 53 w 128"/>
                <a:gd name="T73" fmla="*/ 58 h 88"/>
                <a:gd name="T74" fmla="*/ 71 w 128"/>
                <a:gd name="T75" fmla="*/ 65 h 88"/>
                <a:gd name="T76" fmla="*/ 78 w 128"/>
                <a:gd name="T77" fmla="*/ 70 h 88"/>
                <a:gd name="T78" fmla="*/ 84 w 128"/>
                <a:gd name="T79" fmla="*/ 64 h 88"/>
                <a:gd name="T80" fmla="*/ 78 w 128"/>
                <a:gd name="T81" fmla="*/ 5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 h="88">
                  <a:moveTo>
                    <a:pt x="28" y="88"/>
                  </a:moveTo>
                  <a:cubicBezTo>
                    <a:pt x="94" y="88"/>
                    <a:pt x="94" y="88"/>
                    <a:pt x="94" y="88"/>
                  </a:cubicBezTo>
                  <a:cubicBezTo>
                    <a:pt x="112" y="88"/>
                    <a:pt x="128" y="73"/>
                    <a:pt x="128" y="54"/>
                  </a:cubicBezTo>
                  <a:cubicBezTo>
                    <a:pt x="128" y="36"/>
                    <a:pt x="114" y="21"/>
                    <a:pt x="96" y="20"/>
                  </a:cubicBezTo>
                  <a:cubicBezTo>
                    <a:pt x="90" y="8"/>
                    <a:pt x="77" y="0"/>
                    <a:pt x="64" y="0"/>
                  </a:cubicBezTo>
                  <a:cubicBezTo>
                    <a:pt x="45" y="0"/>
                    <a:pt x="30" y="14"/>
                    <a:pt x="28" y="32"/>
                  </a:cubicBezTo>
                  <a:cubicBezTo>
                    <a:pt x="28" y="32"/>
                    <a:pt x="28" y="32"/>
                    <a:pt x="28" y="32"/>
                  </a:cubicBezTo>
                  <a:cubicBezTo>
                    <a:pt x="12" y="32"/>
                    <a:pt x="0" y="45"/>
                    <a:pt x="0" y="60"/>
                  </a:cubicBezTo>
                  <a:cubicBezTo>
                    <a:pt x="0" y="76"/>
                    <a:pt x="12" y="88"/>
                    <a:pt x="28" y="88"/>
                  </a:cubicBezTo>
                  <a:close/>
                  <a:moveTo>
                    <a:pt x="28" y="40"/>
                  </a:moveTo>
                  <a:cubicBezTo>
                    <a:pt x="29" y="40"/>
                    <a:pt x="30" y="40"/>
                    <a:pt x="31" y="41"/>
                  </a:cubicBezTo>
                  <a:cubicBezTo>
                    <a:pt x="36" y="41"/>
                    <a:pt x="36" y="41"/>
                    <a:pt x="36" y="41"/>
                  </a:cubicBezTo>
                  <a:cubicBezTo>
                    <a:pt x="36" y="36"/>
                    <a:pt x="36" y="36"/>
                    <a:pt x="36" y="36"/>
                  </a:cubicBezTo>
                  <a:cubicBezTo>
                    <a:pt x="36" y="21"/>
                    <a:pt x="48" y="8"/>
                    <a:pt x="64" y="8"/>
                  </a:cubicBezTo>
                  <a:cubicBezTo>
                    <a:pt x="75" y="8"/>
                    <a:pt x="85"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moveTo>
                    <a:pt x="78" y="57"/>
                  </a:moveTo>
                  <a:cubicBezTo>
                    <a:pt x="75" y="57"/>
                    <a:pt x="73" y="58"/>
                    <a:pt x="72" y="60"/>
                  </a:cubicBezTo>
                  <a:cubicBezTo>
                    <a:pt x="56" y="54"/>
                    <a:pt x="56" y="54"/>
                    <a:pt x="56" y="54"/>
                  </a:cubicBezTo>
                  <a:cubicBezTo>
                    <a:pt x="56" y="54"/>
                    <a:pt x="56" y="53"/>
                    <a:pt x="56" y="52"/>
                  </a:cubicBezTo>
                  <a:cubicBezTo>
                    <a:pt x="56" y="52"/>
                    <a:pt x="56" y="51"/>
                    <a:pt x="56" y="51"/>
                  </a:cubicBezTo>
                  <a:cubicBezTo>
                    <a:pt x="72" y="41"/>
                    <a:pt x="72" y="41"/>
                    <a:pt x="72" y="41"/>
                  </a:cubicBezTo>
                  <a:cubicBezTo>
                    <a:pt x="73" y="43"/>
                    <a:pt x="75" y="44"/>
                    <a:pt x="78" y="44"/>
                  </a:cubicBezTo>
                  <a:cubicBezTo>
                    <a:pt x="81" y="44"/>
                    <a:pt x="84" y="41"/>
                    <a:pt x="84" y="38"/>
                  </a:cubicBezTo>
                  <a:cubicBezTo>
                    <a:pt x="84" y="34"/>
                    <a:pt x="81" y="31"/>
                    <a:pt x="78" y="31"/>
                  </a:cubicBezTo>
                  <a:cubicBezTo>
                    <a:pt x="75" y="31"/>
                    <a:pt x="72" y="33"/>
                    <a:pt x="71" y="36"/>
                  </a:cubicBezTo>
                  <a:cubicBezTo>
                    <a:pt x="53" y="47"/>
                    <a:pt x="53" y="47"/>
                    <a:pt x="53" y="47"/>
                  </a:cubicBezTo>
                  <a:cubicBezTo>
                    <a:pt x="52" y="46"/>
                    <a:pt x="51" y="46"/>
                    <a:pt x="50" y="46"/>
                  </a:cubicBezTo>
                  <a:cubicBezTo>
                    <a:pt x="46" y="46"/>
                    <a:pt x="43" y="49"/>
                    <a:pt x="43" y="52"/>
                  </a:cubicBezTo>
                  <a:cubicBezTo>
                    <a:pt x="43" y="56"/>
                    <a:pt x="46" y="59"/>
                    <a:pt x="50" y="59"/>
                  </a:cubicBezTo>
                  <a:cubicBezTo>
                    <a:pt x="51" y="59"/>
                    <a:pt x="52" y="59"/>
                    <a:pt x="53" y="58"/>
                  </a:cubicBezTo>
                  <a:cubicBezTo>
                    <a:pt x="71" y="65"/>
                    <a:pt x="71" y="65"/>
                    <a:pt x="71" y="65"/>
                  </a:cubicBezTo>
                  <a:cubicBezTo>
                    <a:pt x="72" y="68"/>
                    <a:pt x="75" y="70"/>
                    <a:pt x="78" y="70"/>
                  </a:cubicBezTo>
                  <a:cubicBezTo>
                    <a:pt x="81" y="70"/>
                    <a:pt x="84" y="67"/>
                    <a:pt x="84" y="64"/>
                  </a:cubicBezTo>
                  <a:cubicBezTo>
                    <a:pt x="84" y="60"/>
                    <a:pt x="81" y="57"/>
                    <a:pt x="78" y="57"/>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endParaRPr lang="en-US" sz="2353" dirty="0">
                <a:ln w="3175">
                  <a:noFill/>
                </a:ln>
                <a:gradFill>
                  <a:gsLst>
                    <a:gs pos="83772">
                      <a:schemeClr val="tx1"/>
                    </a:gs>
                    <a:gs pos="42857">
                      <a:schemeClr val="tx1"/>
                    </a:gs>
                  </a:gsLst>
                  <a:lin ang="5400000" scaled="0"/>
                </a:gradFill>
                <a:cs typeface="Segoe UI" pitchFamily="34" charset="0"/>
              </a:endParaRPr>
            </a:p>
          </p:txBody>
        </p:sp>
        <p:sp>
          <p:nvSpPr>
            <p:cNvPr id="41" name="TextBox 40"/>
            <p:cNvSpPr txBox="1"/>
            <p:nvPr/>
          </p:nvSpPr>
          <p:spPr>
            <a:xfrm>
              <a:off x="-115609" y="5990186"/>
              <a:ext cx="1718364" cy="517065"/>
            </a:xfrm>
            <a:prstGeom prst="rect">
              <a:avLst/>
            </a:prstGeom>
            <a:noFill/>
          </p:spPr>
          <p:txBody>
            <a:bodyPr wrap="square" lIns="627497" tIns="143428" rIns="179285" bIns="143428" rtlCol="0">
              <a:spAutoFit/>
            </a:bodyPr>
            <a:lstStyle/>
            <a:p>
              <a:pP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Storage</a:t>
              </a:r>
            </a:p>
          </p:txBody>
        </p:sp>
        <p:sp>
          <p:nvSpPr>
            <p:cNvPr id="117" name="TextBox 116"/>
            <p:cNvSpPr txBox="1"/>
            <p:nvPr/>
          </p:nvSpPr>
          <p:spPr>
            <a:xfrm>
              <a:off x="2273752" y="5990186"/>
              <a:ext cx="2720319" cy="517065"/>
            </a:xfrm>
            <a:prstGeom prst="rect">
              <a:avLst/>
            </a:prstGeom>
            <a:noFill/>
          </p:spPr>
          <p:txBody>
            <a:bodyPr wrap="square" lIns="627497" tIns="143428" rIns="179285" bIns="143428" rtlCol="0">
              <a:spAutoFit/>
            </a:bodyPr>
            <a:lstStyle/>
            <a:p>
              <a:pP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Networking</a:t>
              </a:r>
            </a:p>
          </p:txBody>
        </p:sp>
      </p:grpSp>
      <p:grpSp>
        <p:nvGrpSpPr>
          <p:cNvPr id="12" name="Group 11"/>
          <p:cNvGrpSpPr/>
          <p:nvPr/>
        </p:nvGrpSpPr>
        <p:grpSpPr>
          <a:xfrm>
            <a:off x="269238" y="1636145"/>
            <a:ext cx="4452154" cy="3007246"/>
            <a:chOff x="274636" y="1668456"/>
            <a:chExt cx="4541429" cy="3067548"/>
          </a:xfrm>
        </p:grpSpPr>
        <p:sp>
          <p:nvSpPr>
            <p:cNvPr id="9" name="Rectangle 8"/>
            <p:cNvSpPr/>
            <p:nvPr/>
          </p:nvSpPr>
          <p:spPr bwMode="auto">
            <a:xfrm>
              <a:off x="274638" y="1668456"/>
              <a:ext cx="3931920" cy="3067548"/>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nSpc>
                  <a:spcPct val="90000"/>
                </a:lnSpc>
              </a:pPr>
              <a:r>
                <a:rPr lang="en-US" sz="2745" b="1" spc="-29" dirty="0">
                  <a:ln w="3175">
                    <a:noFill/>
                  </a:ln>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Build on PaaS</a:t>
              </a:r>
            </a:p>
          </p:txBody>
        </p:sp>
        <p:sp>
          <p:nvSpPr>
            <p:cNvPr id="88" name="TextBox 87"/>
            <p:cNvSpPr txBox="1"/>
            <p:nvPr/>
          </p:nvSpPr>
          <p:spPr>
            <a:xfrm>
              <a:off x="274636" y="2581550"/>
              <a:ext cx="2720319" cy="738664"/>
            </a:xfrm>
            <a:prstGeom prst="rect">
              <a:avLst/>
            </a:prstGeom>
            <a:noFill/>
          </p:spPr>
          <p:txBody>
            <a:bodyPr wrap="square" lIns="627497" tIns="143428" rIns="179285" bIns="143428" rtlCol="0">
              <a:spAutoFit/>
            </a:bodyPr>
            <a:lstStyle/>
            <a:p>
              <a:pP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Existing </a:t>
              </a:r>
              <a:b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b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frameworks</a:t>
              </a:r>
            </a:p>
          </p:txBody>
        </p:sp>
        <p:sp>
          <p:nvSpPr>
            <p:cNvPr id="112" name="TextBox 111"/>
            <p:cNvSpPr txBox="1"/>
            <p:nvPr/>
          </p:nvSpPr>
          <p:spPr>
            <a:xfrm>
              <a:off x="2095746" y="3411653"/>
              <a:ext cx="2720319" cy="738664"/>
            </a:xfrm>
            <a:prstGeom prst="rect">
              <a:avLst/>
            </a:prstGeom>
            <a:noFill/>
          </p:spPr>
          <p:txBody>
            <a:bodyPr wrap="square" lIns="627497" tIns="143428" rIns="179285" bIns="143428" rtlCol="0">
              <a:spAutoFit/>
            </a:bodyPr>
            <a:lstStyle/>
            <a:p>
              <a:pP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Serverless </a:t>
              </a:r>
              <a:b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b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Compute</a:t>
              </a:r>
            </a:p>
          </p:txBody>
        </p:sp>
        <p:grpSp>
          <p:nvGrpSpPr>
            <p:cNvPr id="72" name="Group 71"/>
            <p:cNvGrpSpPr>
              <a:grpSpLocks noChangeAspect="1"/>
            </p:cNvGrpSpPr>
            <p:nvPr/>
          </p:nvGrpSpPr>
          <p:grpSpPr>
            <a:xfrm>
              <a:off x="2307606" y="2780894"/>
              <a:ext cx="253224" cy="254837"/>
              <a:chOff x="6512990" y="1747047"/>
              <a:chExt cx="1235956" cy="1270956"/>
            </a:xfrm>
            <a:solidFill>
              <a:schemeClr val="tx1"/>
            </a:solidFill>
          </p:grpSpPr>
          <p:sp>
            <p:nvSpPr>
              <p:cNvPr id="73" name="Rectangle 33"/>
              <p:cNvSpPr>
                <a:spLocks noChangeArrowheads="1"/>
              </p:cNvSpPr>
              <p:nvPr/>
            </p:nvSpPr>
            <p:spPr bwMode="auto">
              <a:xfrm>
                <a:off x="6512990" y="1747047"/>
                <a:ext cx="522386" cy="554698"/>
              </a:xfrm>
              <a:prstGeom prst="rect">
                <a:avLst/>
              </a:prstGeom>
              <a:noFill/>
              <a:ln w="19050" cap="flat">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1200" dirty="0">
                  <a:gradFill>
                    <a:gsLst>
                      <a:gs pos="83772">
                        <a:schemeClr val="tx1"/>
                      </a:gs>
                      <a:gs pos="42857">
                        <a:schemeClr val="tx1"/>
                      </a:gs>
                    </a:gsLst>
                    <a:lin ang="5400000" scaled="0"/>
                  </a:gradFill>
                  <a:latin typeface="+mj-lt"/>
                </a:endParaRPr>
              </a:p>
            </p:txBody>
          </p:sp>
          <p:sp>
            <p:nvSpPr>
              <p:cNvPr id="74" name="Rectangle 34"/>
              <p:cNvSpPr>
                <a:spLocks noChangeArrowheads="1"/>
              </p:cNvSpPr>
              <p:nvPr/>
            </p:nvSpPr>
            <p:spPr bwMode="auto">
              <a:xfrm>
                <a:off x="7210403" y="1747047"/>
                <a:ext cx="538542" cy="554698"/>
              </a:xfrm>
              <a:prstGeom prst="rect">
                <a:avLst/>
              </a:prstGeom>
              <a:noFill/>
              <a:ln w="19050" cap="flat">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1200" dirty="0">
                  <a:gradFill>
                    <a:gsLst>
                      <a:gs pos="83772">
                        <a:schemeClr val="tx1"/>
                      </a:gs>
                      <a:gs pos="42857">
                        <a:schemeClr val="tx1"/>
                      </a:gs>
                    </a:gsLst>
                    <a:lin ang="5400000" scaled="0"/>
                  </a:gradFill>
                  <a:latin typeface="+mj-lt"/>
                </a:endParaRPr>
              </a:p>
            </p:txBody>
          </p:sp>
          <p:sp>
            <p:nvSpPr>
              <p:cNvPr id="75" name="Rectangle 35"/>
              <p:cNvSpPr>
                <a:spLocks noChangeArrowheads="1"/>
              </p:cNvSpPr>
              <p:nvPr/>
            </p:nvSpPr>
            <p:spPr bwMode="auto">
              <a:xfrm>
                <a:off x="6512990" y="2463304"/>
                <a:ext cx="522385" cy="554698"/>
              </a:xfrm>
              <a:prstGeom prst="rect">
                <a:avLst/>
              </a:prstGeom>
              <a:noFill/>
              <a:ln w="19050" cap="flat">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1200" dirty="0">
                  <a:gradFill>
                    <a:gsLst>
                      <a:gs pos="83772">
                        <a:schemeClr val="tx1"/>
                      </a:gs>
                      <a:gs pos="42857">
                        <a:schemeClr val="tx1"/>
                      </a:gs>
                    </a:gsLst>
                    <a:lin ang="5400000" scaled="0"/>
                  </a:gradFill>
                  <a:latin typeface="+mj-lt"/>
                </a:endParaRPr>
              </a:p>
            </p:txBody>
          </p:sp>
          <p:sp>
            <p:nvSpPr>
              <p:cNvPr id="76" name="Rectangle 36"/>
              <p:cNvSpPr>
                <a:spLocks noChangeArrowheads="1"/>
              </p:cNvSpPr>
              <p:nvPr/>
            </p:nvSpPr>
            <p:spPr bwMode="auto">
              <a:xfrm>
                <a:off x="7210404" y="2463304"/>
                <a:ext cx="538542" cy="554699"/>
              </a:xfrm>
              <a:prstGeom prst="rect">
                <a:avLst/>
              </a:prstGeom>
              <a:noFill/>
              <a:ln w="19050" cap="flat">
                <a:solidFill>
                  <a:schemeClr val="tx1"/>
                </a:solidFill>
                <a:prstDash val="solid"/>
                <a:miter lim="800000"/>
                <a:headEnd/>
                <a:tailEnd/>
              </a:ln>
            </p:spPr>
            <p:txBody>
              <a:bodyPr vert="horz" wrap="square" lIns="91427" tIns="45713" rIns="91427" bIns="45713" numCol="1" anchor="t" anchorCtr="0" compatLnSpc="1">
                <a:prstTxWarp prst="textNoShape">
                  <a:avLst/>
                </a:prstTxWarp>
              </a:bodyPr>
              <a:lstStyle/>
              <a:p>
                <a:endParaRPr lang="en-US" sz="1200" dirty="0">
                  <a:gradFill>
                    <a:gsLst>
                      <a:gs pos="83772">
                        <a:schemeClr val="tx1"/>
                      </a:gs>
                      <a:gs pos="42857">
                        <a:schemeClr val="tx1"/>
                      </a:gs>
                    </a:gsLst>
                    <a:lin ang="5400000" scaled="0"/>
                  </a:gradFill>
                  <a:latin typeface="+mj-lt"/>
                </a:endParaRPr>
              </a:p>
            </p:txBody>
          </p:sp>
          <p:sp>
            <p:nvSpPr>
              <p:cNvPr id="77" name="Freeform 37"/>
              <p:cNvSpPr>
                <a:spLocks/>
              </p:cNvSpPr>
              <p:nvPr/>
            </p:nvSpPr>
            <p:spPr bwMode="auto">
              <a:xfrm>
                <a:off x="6635507" y="2094629"/>
                <a:ext cx="974766" cy="552007"/>
              </a:xfrm>
              <a:custGeom>
                <a:avLst/>
                <a:gdLst>
                  <a:gd name="T0" fmla="*/ 48 w 268"/>
                  <a:gd name="T1" fmla="*/ 41 h 151"/>
                  <a:gd name="T2" fmla="*/ 73 w 268"/>
                  <a:gd name="T3" fmla="*/ 49 h 151"/>
                  <a:gd name="T4" fmla="*/ 141 w 268"/>
                  <a:gd name="T5" fmla="*/ 0 h 151"/>
                  <a:gd name="T6" fmla="*/ 214 w 268"/>
                  <a:gd name="T7" fmla="*/ 67 h 151"/>
                  <a:gd name="T8" fmla="*/ 229 w 268"/>
                  <a:gd name="T9" fmla="*/ 63 h 151"/>
                  <a:gd name="T10" fmla="*/ 268 w 268"/>
                  <a:gd name="T11" fmla="*/ 107 h 151"/>
                  <a:gd name="T12" fmla="*/ 229 w 268"/>
                  <a:gd name="T13" fmla="*/ 151 h 151"/>
                  <a:gd name="T14" fmla="*/ 48 w 268"/>
                  <a:gd name="T15" fmla="*/ 151 h 151"/>
                  <a:gd name="T16" fmla="*/ 0 w 268"/>
                  <a:gd name="T17" fmla="*/ 96 h 151"/>
                  <a:gd name="T18" fmla="*/ 48 w 268"/>
                  <a:gd name="T19" fmla="*/ 4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151">
                    <a:moveTo>
                      <a:pt x="48" y="41"/>
                    </a:moveTo>
                    <a:cubicBezTo>
                      <a:pt x="57" y="41"/>
                      <a:pt x="66" y="44"/>
                      <a:pt x="73" y="49"/>
                    </a:cubicBezTo>
                    <a:cubicBezTo>
                      <a:pt x="85" y="20"/>
                      <a:pt x="111" y="0"/>
                      <a:pt x="141" y="0"/>
                    </a:cubicBezTo>
                    <a:cubicBezTo>
                      <a:pt x="177" y="0"/>
                      <a:pt x="207" y="29"/>
                      <a:pt x="214" y="67"/>
                    </a:cubicBezTo>
                    <a:cubicBezTo>
                      <a:pt x="219" y="65"/>
                      <a:pt x="224" y="63"/>
                      <a:pt x="229" y="63"/>
                    </a:cubicBezTo>
                    <a:cubicBezTo>
                      <a:pt x="251" y="63"/>
                      <a:pt x="268" y="83"/>
                      <a:pt x="268" y="107"/>
                    </a:cubicBezTo>
                    <a:cubicBezTo>
                      <a:pt x="268" y="131"/>
                      <a:pt x="251" y="151"/>
                      <a:pt x="229" y="151"/>
                    </a:cubicBezTo>
                    <a:cubicBezTo>
                      <a:pt x="48" y="151"/>
                      <a:pt x="48" y="151"/>
                      <a:pt x="48" y="151"/>
                    </a:cubicBezTo>
                    <a:cubicBezTo>
                      <a:pt x="21" y="151"/>
                      <a:pt x="0" y="126"/>
                      <a:pt x="0" y="96"/>
                    </a:cubicBezTo>
                    <a:cubicBezTo>
                      <a:pt x="0" y="66"/>
                      <a:pt x="21" y="41"/>
                      <a:pt x="48" y="41"/>
                    </a:cubicBezTo>
                    <a:close/>
                  </a:path>
                </a:pathLst>
              </a:custGeom>
              <a:solidFill>
                <a:srgbClr val="EAEAEA"/>
              </a:solidFill>
              <a:ln w="19050">
                <a:solidFill>
                  <a:schemeClr val="tx1"/>
                </a:solidFill>
                <a:round/>
                <a:headEnd/>
                <a:tailEnd/>
              </a:ln>
            </p:spPr>
            <p:txBody>
              <a:bodyPr vert="horz" wrap="square" lIns="91427" tIns="45713" rIns="91427" bIns="45713" numCol="1" anchor="t" anchorCtr="0" compatLnSpc="1">
                <a:prstTxWarp prst="textNoShape">
                  <a:avLst/>
                </a:prstTxWarp>
              </a:bodyPr>
              <a:lstStyle/>
              <a:p>
                <a:endParaRPr lang="en-US" sz="1200" dirty="0">
                  <a:gradFill>
                    <a:gsLst>
                      <a:gs pos="83772">
                        <a:schemeClr val="tx1"/>
                      </a:gs>
                      <a:gs pos="42857">
                        <a:schemeClr val="tx1"/>
                      </a:gs>
                    </a:gsLst>
                    <a:lin ang="5400000" scaled="0"/>
                  </a:gradFill>
                  <a:latin typeface="+mj-lt"/>
                </a:endParaRPr>
              </a:p>
            </p:txBody>
          </p:sp>
        </p:grpSp>
        <p:sp>
          <p:nvSpPr>
            <p:cNvPr id="113" name="Freeform 699"/>
            <p:cNvSpPr>
              <a:spLocks noChangeAspect="1" noEditPoints="1"/>
            </p:cNvSpPr>
            <p:nvPr/>
          </p:nvSpPr>
          <p:spPr bwMode="auto">
            <a:xfrm>
              <a:off x="456445" y="2775906"/>
              <a:ext cx="271980" cy="271980"/>
            </a:xfrm>
            <a:custGeom>
              <a:avLst/>
              <a:gdLst>
                <a:gd name="T0" fmla="*/ 149 w 194"/>
                <a:gd name="T1" fmla="*/ 132 h 194"/>
                <a:gd name="T2" fmla="*/ 142 w 194"/>
                <a:gd name="T3" fmla="*/ 147 h 194"/>
                <a:gd name="T4" fmla="*/ 149 w 194"/>
                <a:gd name="T5" fmla="*/ 163 h 194"/>
                <a:gd name="T6" fmla="*/ 167 w 194"/>
                <a:gd name="T7" fmla="*/ 167 h 194"/>
                <a:gd name="T8" fmla="*/ 180 w 194"/>
                <a:gd name="T9" fmla="*/ 153 h 194"/>
                <a:gd name="T10" fmla="*/ 176 w 194"/>
                <a:gd name="T11" fmla="*/ 136 h 194"/>
                <a:gd name="T12" fmla="*/ 161 w 194"/>
                <a:gd name="T13" fmla="*/ 128 h 194"/>
                <a:gd name="T14" fmla="*/ 21 w 194"/>
                <a:gd name="T15" fmla="*/ 132 h 194"/>
                <a:gd name="T16" fmla="*/ 13 w 194"/>
                <a:gd name="T17" fmla="*/ 147 h 194"/>
                <a:gd name="T18" fmla="*/ 21 w 194"/>
                <a:gd name="T19" fmla="*/ 163 h 194"/>
                <a:gd name="T20" fmla="*/ 38 w 194"/>
                <a:gd name="T21" fmla="*/ 167 h 194"/>
                <a:gd name="T22" fmla="*/ 50 w 194"/>
                <a:gd name="T23" fmla="*/ 153 h 194"/>
                <a:gd name="T24" fmla="*/ 48 w 194"/>
                <a:gd name="T25" fmla="*/ 136 h 194"/>
                <a:gd name="T26" fmla="*/ 32 w 194"/>
                <a:gd name="T27" fmla="*/ 128 h 194"/>
                <a:gd name="T28" fmla="*/ 30 w 194"/>
                <a:gd name="T29" fmla="*/ 82 h 194"/>
                <a:gd name="T30" fmla="*/ 32 w 194"/>
                <a:gd name="T31" fmla="*/ 115 h 194"/>
                <a:gd name="T32" fmla="*/ 65 w 194"/>
                <a:gd name="T33" fmla="*/ 147 h 194"/>
                <a:gd name="T34" fmla="*/ 57 w 194"/>
                <a:gd name="T35" fmla="*/ 169 h 194"/>
                <a:gd name="T36" fmla="*/ 117 w 194"/>
                <a:gd name="T37" fmla="*/ 176 h 194"/>
                <a:gd name="T38" fmla="*/ 130 w 194"/>
                <a:gd name="T39" fmla="*/ 155 h 194"/>
                <a:gd name="T40" fmla="*/ 146 w 194"/>
                <a:gd name="T41" fmla="*/ 121 h 194"/>
                <a:gd name="T42" fmla="*/ 167 w 194"/>
                <a:gd name="T43" fmla="*/ 109 h 194"/>
                <a:gd name="T44" fmla="*/ 126 w 194"/>
                <a:gd name="T45" fmla="*/ 44 h 194"/>
                <a:gd name="T46" fmla="*/ 105 w 194"/>
                <a:gd name="T47" fmla="*/ 63 h 194"/>
                <a:gd name="T48" fmla="*/ 78 w 194"/>
                <a:gd name="T49" fmla="*/ 57 h 194"/>
                <a:gd name="T50" fmla="*/ 96 w 194"/>
                <a:gd name="T51" fmla="*/ 11 h 194"/>
                <a:gd name="T52" fmla="*/ 80 w 194"/>
                <a:gd name="T53" fmla="*/ 19 h 194"/>
                <a:gd name="T54" fmla="*/ 78 w 194"/>
                <a:gd name="T55" fmla="*/ 38 h 194"/>
                <a:gd name="T56" fmla="*/ 90 w 194"/>
                <a:gd name="T57" fmla="*/ 49 h 194"/>
                <a:gd name="T58" fmla="*/ 107 w 194"/>
                <a:gd name="T59" fmla="*/ 48 h 194"/>
                <a:gd name="T60" fmla="*/ 117 w 194"/>
                <a:gd name="T61" fmla="*/ 30 h 194"/>
                <a:gd name="T62" fmla="*/ 107 w 194"/>
                <a:gd name="T63" fmla="*/ 15 h 194"/>
                <a:gd name="T64" fmla="*/ 96 w 194"/>
                <a:gd name="T65" fmla="*/ 0 h 194"/>
                <a:gd name="T66" fmla="*/ 128 w 194"/>
                <a:gd name="T67" fmla="*/ 30 h 194"/>
                <a:gd name="T68" fmla="*/ 167 w 194"/>
                <a:gd name="T69" fmla="*/ 61 h 194"/>
                <a:gd name="T70" fmla="*/ 180 w 194"/>
                <a:gd name="T71" fmla="*/ 121 h 194"/>
                <a:gd name="T72" fmla="*/ 192 w 194"/>
                <a:gd name="T73" fmla="*/ 140 h 194"/>
                <a:gd name="T74" fmla="*/ 178 w 194"/>
                <a:gd name="T75" fmla="*/ 176 h 194"/>
                <a:gd name="T76" fmla="*/ 146 w 194"/>
                <a:gd name="T77" fmla="*/ 176 h 194"/>
                <a:gd name="T78" fmla="*/ 69 w 194"/>
                <a:gd name="T79" fmla="*/ 188 h 194"/>
                <a:gd name="T80" fmla="*/ 32 w 194"/>
                <a:gd name="T81" fmla="*/ 180 h 194"/>
                <a:gd name="T82" fmla="*/ 0 w 194"/>
                <a:gd name="T83" fmla="*/ 147 h 194"/>
                <a:gd name="T84" fmla="*/ 7 w 194"/>
                <a:gd name="T85" fmla="*/ 126 h 194"/>
                <a:gd name="T86" fmla="*/ 17 w 194"/>
                <a:gd name="T87" fmla="*/ 84 h 194"/>
                <a:gd name="T88" fmla="*/ 65 w 194"/>
                <a:gd name="T89" fmla="*/ 30 h 194"/>
                <a:gd name="T90" fmla="*/ 80 w 194"/>
                <a:gd name="T91" fmla="*/ 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4" h="194">
                  <a:moveTo>
                    <a:pt x="161" y="128"/>
                  </a:moveTo>
                  <a:lnTo>
                    <a:pt x="155" y="128"/>
                  </a:lnTo>
                  <a:lnTo>
                    <a:pt x="149" y="132"/>
                  </a:lnTo>
                  <a:lnTo>
                    <a:pt x="146" y="136"/>
                  </a:lnTo>
                  <a:lnTo>
                    <a:pt x="144" y="142"/>
                  </a:lnTo>
                  <a:lnTo>
                    <a:pt x="142" y="147"/>
                  </a:lnTo>
                  <a:lnTo>
                    <a:pt x="144" y="153"/>
                  </a:lnTo>
                  <a:lnTo>
                    <a:pt x="146" y="159"/>
                  </a:lnTo>
                  <a:lnTo>
                    <a:pt x="149" y="163"/>
                  </a:lnTo>
                  <a:lnTo>
                    <a:pt x="155" y="167"/>
                  </a:lnTo>
                  <a:lnTo>
                    <a:pt x="161" y="167"/>
                  </a:lnTo>
                  <a:lnTo>
                    <a:pt x="167" y="167"/>
                  </a:lnTo>
                  <a:lnTo>
                    <a:pt x="172" y="163"/>
                  </a:lnTo>
                  <a:lnTo>
                    <a:pt x="176" y="159"/>
                  </a:lnTo>
                  <a:lnTo>
                    <a:pt x="180" y="153"/>
                  </a:lnTo>
                  <a:lnTo>
                    <a:pt x="180" y="147"/>
                  </a:lnTo>
                  <a:lnTo>
                    <a:pt x="180" y="142"/>
                  </a:lnTo>
                  <a:lnTo>
                    <a:pt x="176" y="136"/>
                  </a:lnTo>
                  <a:lnTo>
                    <a:pt x="172" y="132"/>
                  </a:lnTo>
                  <a:lnTo>
                    <a:pt x="167" y="128"/>
                  </a:lnTo>
                  <a:lnTo>
                    <a:pt x="161" y="128"/>
                  </a:lnTo>
                  <a:close/>
                  <a:moveTo>
                    <a:pt x="32" y="128"/>
                  </a:moveTo>
                  <a:lnTo>
                    <a:pt x="27" y="128"/>
                  </a:lnTo>
                  <a:lnTo>
                    <a:pt x="21" y="132"/>
                  </a:lnTo>
                  <a:lnTo>
                    <a:pt x="17" y="136"/>
                  </a:lnTo>
                  <a:lnTo>
                    <a:pt x="13" y="142"/>
                  </a:lnTo>
                  <a:lnTo>
                    <a:pt x="13" y="147"/>
                  </a:lnTo>
                  <a:lnTo>
                    <a:pt x="13" y="153"/>
                  </a:lnTo>
                  <a:lnTo>
                    <a:pt x="17" y="159"/>
                  </a:lnTo>
                  <a:lnTo>
                    <a:pt x="21" y="163"/>
                  </a:lnTo>
                  <a:lnTo>
                    <a:pt x="27" y="167"/>
                  </a:lnTo>
                  <a:lnTo>
                    <a:pt x="32" y="167"/>
                  </a:lnTo>
                  <a:lnTo>
                    <a:pt x="38" y="167"/>
                  </a:lnTo>
                  <a:lnTo>
                    <a:pt x="44" y="163"/>
                  </a:lnTo>
                  <a:lnTo>
                    <a:pt x="48" y="159"/>
                  </a:lnTo>
                  <a:lnTo>
                    <a:pt x="50" y="153"/>
                  </a:lnTo>
                  <a:lnTo>
                    <a:pt x="52" y="147"/>
                  </a:lnTo>
                  <a:lnTo>
                    <a:pt x="50" y="142"/>
                  </a:lnTo>
                  <a:lnTo>
                    <a:pt x="48" y="136"/>
                  </a:lnTo>
                  <a:lnTo>
                    <a:pt x="44" y="132"/>
                  </a:lnTo>
                  <a:lnTo>
                    <a:pt x="38" y="128"/>
                  </a:lnTo>
                  <a:lnTo>
                    <a:pt x="32" y="128"/>
                  </a:lnTo>
                  <a:close/>
                  <a:moveTo>
                    <a:pt x="67" y="44"/>
                  </a:moveTo>
                  <a:lnTo>
                    <a:pt x="46" y="59"/>
                  </a:lnTo>
                  <a:lnTo>
                    <a:pt x="30" y="82"/>
                  </a:lnTo>
                  <a:lnTo>
                    <a:pt x="25" y="109"/>
                  </a:lnTo>
                  <a:lnTo>
                    <a:pt x="27" y="117"/>
                  </a:lnTo>
                  <a:lnTo>
                    <a:pt x="32" y="115"/>
                  </a:lnTo>
                  <a:lnTo>
                    <a:pt x="48" y="121"/>
                  </a:lnTo>
                  <a:lnTo>
                    <a:pt x="59" y="132"/>
                  </a:lnTo>
                  <a:lnTo>
                    <a:pt x="65" y="147"/>
                  </a:lnTo>
                  <a:lnTo>
                    <a:pt x="63" y="155"/>
                  </a:lnTo>
                  <a:lnTo>
                    <a:pt x="61" y="161"/>
                  </a:lnTo>
                  <a:lnTo>
                    <a:pt x="57" y="169"/>
                  </a:lnTo>
                  <a:lnTo>
                    <a:pt x="75" y="176"/>
                  </a:lnTo>
                  <a:lnTo>
                    <a:pt x="96" y="180"/>
                  </a:lnTo>
                  <a:lnTo>
                    <a:pt x="117" y="176"/>
                  </a:lnTo>
                  <a:lnTo>
                    <a:pt x="136" y="169"/>
                  </a:lnTo>
                  <a:lnTo>
                    <a:pt x="132" y="161"/>
                  </a:lnTo>
                  <a:lnTo>
                    <a:pt x="130" y="155"/>
                  </a:lnTo>
                  <a:lnTo>
                    <a:pt x="128" y="147"/>
                  </a:lnTo>
                  <a:lnTo>
                    <a:pt x="134" y="132"/>
                  </a:lnTo>
                  <a:lnTo>
                    <a:pt x="146" y="121"/>
                  </a:lnTo>
                  <a:lnTo>
                    <a:pt x="161" y="115"/>
                  </a:lnTo>
                  <a:lnTo>
                    <a:pt x="167" y="117"/>
                  </a:lnTo>
                  <a:lnTo>
                    <a:pt x="167" y="109"/>
                  </a:lnTo>
                  <a:lnTo>
                    <a:pt x="163" y="82"/>
                  </a:lnTo>
                  <a:lnTo>
                    <a:pt x="148" y="59"/>
                  </a:lnTo>
                  <a:lnTo>
                    <a:pt x="126" y="44"/>
                  </a:lnTo>
                  <a:lnTo>
                    <a:pt x="121" y="51"/>
                  </a:lnTo>
                  <a:lnTo>
                    <a:pt x="115" y="57"/>
                  </a:lnTo>
                  <a:lnTo>
                    <a:pt x="105" y="63"/>
                  </a:lnTo>
                  <a:lnTo>
                    <a:pt x="96" y="63"/>
                  </a:lnTo>
                  <a:lnTo>
                    <a:pt x="86" y="63"/>
                  </a:lnTo>
                  <a:lnTo>
                    <a:pt x="78" y="57"/>
                  </a:lnTo>
                  <a:lnTo>
                    <a:pt x="73" y="51"/>
                  </a:lnTo>
                  <a:lnTo>
                    <a:pt x="67" y="44"/>
                  </a:lnTo>
                  <a:close/>
                  <a:moveTo>
                    <a:pt x="96" y="11"/>
                  </a:moveTo>
                  <a:lnTo>
                    <a:pt x="90" y="13"/>
                  </a:lnTo>
                  <a:lnTo>
                    <a:pt x="84" y="15"/>
                  </a:lnTo>
                  <a:lnTo>
                    <a:pt x="80" y="19"/>
                  </a:lnTo>
                  <a:lnTo>
                    <a:pt x="78" y="24"/>
                  </a:lnTo>
                  <a:lnTo>
                    <a:pt x="76" y="30"/>
                  </a:lnTo>
                  <a:lnTo>
                    <a:pt x="78" y="38"/>
                  </a:lnTo>
                  <a:lnTo>
                    <a:pt x="80" y="42"/>
                  </a:lnTo>
                  <a:lnTo>
                    <a:pt x="84" y="48"/>
                  </a:lnTo>
                  <a:lnTo>
                    <a:pt x="90" y="49"/>
                  </a:lnTo>
                  <a:lnTo>
                    <a:pt x="96" y="51"/>
                  </a:lnTo>
                  <a:lnTo>
                    <a:pt x="103" y="49"/>
                  </a:lnTo>
                  <a:lnTo>
                    <a:pt x="107" y="48"/>
                  </a:lnTo>
                  <a:lnTo>
                    <a:pt x="113" y="42"/>
                  </a:lnTo>
                  <a:lnTo>
                    <a:pt x="115" y="38"/>
                  </a:lnTo>
                  <a:lnTo>
                    <a:pt x="117" y="30"/>
                  </a:lnTo>
                  <a:lnTo>
                    <a:pt x="115" y="24"/>
                  </a:lnTo>
                  <a:lnTo>
                    <a:pt x="113" y="19"/>
                  </a:lnTo>
                  <a:lnTo>
                    <a:pt x="107" y="15"/>
                  </a:lnTo>
                  <a:lnTo>
                    <a:pt x="103" y="13"/>
                  </a:lnTo>
                  <a:lnTo>
                    <a:pt x="96" y="11"/>
                  </a:lnTo>
                  <a:close/>
                  <a:moveTo>
                    <a:pt x="96" y="0"/>
                  </a:moveTo>
                  <a:lnTo>
                    <a:pt x="113" y="3"/>
                  </a:lnTo>
                  <a:lnTo>
                    <a:pt x="124" y="15"/>
                  </a:lnTo>
                  <a:lnTo>
                    <a:pt x="128" y="30"/>
                  </a:lnTo>
                  <a:lnTo>
                    <a:pt x="128" y="30"/>
                  </a:lnTo>
                  <a:lnTo>
                    <a:pt x="149" y="44"/>
                  </a:lnTo>
                  <a:lnTo>
                    <a:pt x="167" y="61"/>
                  </a:lnTo>
                  <a:lnTo>
                    <a:pt x="176" y="84"/>
                  </a:lnTo>
                  <a:lnTo>
                    <a:pt x="180" y="109"/>
                  </a:lnTo>
                  <a:lnTo>
                    <a:pt x="180" y="121"/>
                  </a:lnTo>
                  <a:lnTo>
                    <a:pt x="186" y="126"/>
                  </a:lnTo>
                  <a:lnTo>
                    <a:pt x="190" y="132"/>
                  </a:lnTo>
                  <a:lnTo>
                    <a:pt x="192" y="140"/>
                  </a:lnTo>
                  <a:lnTo>
                    <a:pt x="194" y="147"/>
                  </a:lnTo>
                  <a:lnTo>
                    <a:pt x="190" y="165"/>
                  </a:lnTo>
                  <a:lnTo>
                    <a:pt x="178" y="176"/>
                  </a:lnTo>
                  <a:lnTo>
                    <a:pt x="161" y="180"/>
                  </a:lnTo>
                  <a:lnTo>
                    <a:pt x="153" y="178"/>
                  </a:lnTo>
                  <a:lnTo>
                    <a:pt x="146" y="176"/>
                  </a:lnTo>
                  <a:lnTo>
                    <a:pt x="123" y="188"/>
                  </a:lnTo>
                  <a:lnTo>
                    <a:pt x="96" y="194"/>
                  </a:lnTo>
                  <a:lnTo>
                    <a:pt x="69" y="188"/>
                  </a:lnTo>
                  <a:lnTo>
                    <a:pt x="46" y="176"/>
                  </a:lnTo>
                  <a:lnTo>
                    <a:pt x="40" y="178"/>
                  </a:lnTo>
                  <a:lnTo>
                    <a:pt x="32" y="180"/>
                  </a:lnTo>
                  <a:lnTo>
                    <a:pt x="15" y="176"/>
                  </a:lnTo>
                  <a:lnTo>
                    <a:pt x="4" y="165"/>
                  </a:lnTo>
                  <a:lnTo>
                    <a:pt x="0" y="147"/>
                  </a:lnTo>
                  <a:lnTo>
                    <a:pt x="0" y="140"/>
                  </a:lnTo>
                  <a:lnTo>
                    <a:pt x="4" y="132"/>
                  </a:lnTo>
                  <a:lnTo>
                    <a:pt x="7" y="126"/>
                  </a:lnTo>
                  <a:lnTo>
                    <a:pt x="13" y="121"/>
                  </a:lnTo>
                  <a:lnTo>
                    <a:pt x="13" y="109"/>
                  </a:lnTo>
                  <a:lnTo>
                    <a:pt x="17" y="84"/>
                  </a:lnTo>
                  <a:lnTo>
                    <a:pt x="27" y="61"/>
                  </a:lnTo>
                  <a:lnTo>
                    <a:pt x="44" y="44"/>
                  </a:lnTo>
                  <a:lnTo>
                    <a:pt x="65" y="30"/>
                  </a:lnTo>
                  <a:lnTo>
                    <a:pt x="65" y="30"/>
                  </a:lnTo>
                  <a:lnTo>
                    <a:pt x="69" y="15"/>
                  </a:lnTo>
                  <a:lnTo>
                    <a:pt x="80" y="3"/>
                  </a:lnTo>
                  <a:lnTo>
                    <a:pt x="96" y="0"/>
                  </a:lnTo>
                  <a:close/>
                </a:path>
              </a:pathLst>
            </a:custGeom>
            <a:solidFill>
              <a:schemeClr val="tx1"/>
            </a:solidFill>
            <a:ln w="0">
              <a:noFill/>
              <a:prstDash val="solid"/>
              <a:round/>
              <a:headEnd/>
              <a:tailEnd/>
            </a:ln>
          </p:spPr>
          <p:txBody>
            <a:bodyPr vert="horz" wrap="square" lIns="87857" tIns="43929" rIns="87857" bIns="43929" numCol="1" anchor="t" anchorCtr="0" compatLnSpc="1">
              <a:prstTxWarp prst="textNoShape">
                <a:avLst/>
              </a:prstTxWarp>
            </a:bodyPr>
            <a:lstStyle/>
            <a:p>
              <a:endParaRPr lang="en-US" sz="1729" dirty="0">
                <a:gradFill>
                  <a:gsLst>
                    <a:gs pos="83772">
                      <a:schemeClr val="tx1"/>
                    </a:gs>
                    <a:gs pos="42857">
                      <a:schemeClr val="tx1"/>
                    </a:gs>
                  </a:gsLst>
                  <a:lin ang="5400000" scaled="0"/>
                </a:gradFill>
              </a:endParaRPr>
            </a:p>
          </p:txBody>
        </p:sp>
        <p:sp>
          <p:nvSpPr>
            <p:cNvPr id="114" name="Freeform 10"/>
            <p:cNvSpPr>
              <a:spLocks noChangeAspect="1"/>
            </p:cNvSpPr>
            <p:nvPr/>
          </p:nvSpPr>
          <p:spPr bwMode="auto">
            <a:xfrm>
              <a:off x="2335745" y="3633751"/>
              <a:ext cx="158161" cy="267460"/>
            </a:xfrm>
            <a:custGeom>
              <a:avLst/>
              <a:gdLst>
                <a:gd name="T0" fmla="*/ 123 w 123"/>
                <a:gd name="T1" fmla="*/ 77 h 208"/>
                <a:gd name="T2" fmla="*/ 74 w 123"/>
                <a:gd name="T3" fmla="*/ 77 h 208"/>
                <a:gd name="T4" fmla="*/ 115 w 123"/>
                <a:gd name="T5" fmla="*/ 0 h 208"/>
                <a:gd name="T6" fmla="*/ 34 w 123"/>
                <a:gd name="T7" fmla="*/ 0 h 208"/>
                <a:gd name="T8" fmla="*/ 0 w 123"/>
                <a:gd name="T9" fmla="*/ 115 h 208"/>
                <a:gd name="T10" fmla="*/ 50 w 123"/>
                <a:gd name="T11" fmla="*/ 115 h 208"/>
                <a:gd name="T12" fmla="*/ 32 w 123"/>
                <a:gd name="T13" fmla="*/ 208 h 208"/>
                <a:gd name="T14" fmla="*/ 123 w 123"/>
                <a:gd name="T15" fmla="*/ 77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208">
                  <a:moveTo>
                    <a:pt x="123" y="77"/>
                  </a:moveTo>
                  <a:lnTo>
                    <a:pt x="74" y="77"/>
                  </a:lnTo>
                  <a:lnTo>
                    <a:pt x="115" y="0"/>
                  </a:lnTo>
                  <a:lnTo>
                    <a:pt x="34" y="0"/>
                  </a:lnTo>
                  <a:lnTo>
                    <a:pt x="0" y="115"/>
                  </a:lnTo>
                  <a:lnTo>
                    <a:pt x="50" y="115"/>
                  </a:lnTo>
                  <a:lnTo>
                    <a:pt x="32" y="208"/>
                  </a:lnTo>
                  <a:lnTo>
                    <a:pt x="123" y="77"/>
                  </a:ln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7857" tIns="43929" rIns="87857" bIns="43929" numCol="1" anchor="t" anchorCtr="0" compatLnSpc="1">
              <a:prstTxWarp prst="textNoShape">
                <a:avLst/>
              </a:prstTxWarp>
            </a:bodyPr>
            <a:lstStyle/>
            <a:p>
              <a:endParaRPr lang="en-US" sz="1729" dirty="0">
                <a:gradFill>
                  <a:gsLst>
                    <a:gs pos="83772">
                      <a:schemeClr val="tx1"/>
                    </a:gs>
                    <a:gs pos="42857">
                      <a:schemeClr val="tx1"/>
                    </a:gs>
                  </a:gsLst>
                  <a:lin ang="5400000" scaled="0"/>
                </a:gradFill>
              </a:endParaRPr>
            </a:p>
          </p:txBody>
        </p:sp>
        <p:sp>
          <p:nvSpPr>
            <p:cNvPr id="115" name="Freeform 5"/>
            <p:cNvSpPr>
              <a:spLocks noChangeAspect="1" noEditPoints="1"/>
            </p:cNvSpPr>
            <p:nvPr/>
          </p:nvSpPr>
          <p:spPr bwMode="auto">
            <a:xfrm>
              <a:off x="456445" y="3662236"/>
              <a:ext cx="332176" cy="210491"/>
            </a:xfrm>
            <a:custGeom>
              <a:avLst/>
              <a:gdLst>
                <a:gd name="T0" fmla="*/ 916 w 925"/>
                <a:gd name="T1" fmla="*/ 435 h 585"/>
                <a:gd name="T2" fmla="*/ 763 w 925"/>
                <a:gd name="T3" fmla="*/ 377 h 585"/>
                <a:gd name="T4" fmla="*/ 567 w 925"/>
                <a:gd name="T5" fmla="*/ 438 h 585"/>
                <a:gd name="T6" fmla="*/ 588 w 925"/>
                <a:gd name="T7" fmla="*/ 399 h 585"/>
                <a:gd name="T8" fmla="*/ 523 w 925"/>
                <a:gd name="T9" fmla="*/ 357 h 585"/>
                <a:gd name="T10" fmla="*/ 474 w 925"/>
                <a:gd name="T11" fmla="*/ 381 h 585"/>
                <a:gd name="T12" fmla="*/ 458 w 925"/>
                <a:gd name="T13" fmla="*/ 357 h 585"/>
                <a:gd name="T14" fmla="*/ 426 w 925"/>
                <a:gd name="T15" fmla="*/ 371 h 585"/>
                <a:gd name="T16" fmla="*/ 369 w 925"/>
                <a:gd name="T17" fmla="*/ 310 h 585"/>
                <a:gd name="T18" fmla="*/ 348 w 925"/>
                <a:gd name="T19" fmla="*/ 274 h 585"/>
                <a:gd name="T20" fmla="*/ 306 w 925"/>
                <a:gd name="T21" fmla="*/ 277 h 585"/>
                <a:gd name="T22" fmla="*/ 240 w 925"/>
                <a:gd name="T23" fmla="*/ 267 h 585"/>
                <a:gd name="T24" fmla="*/ 0 w 925"/>
                <a:gd name="T25" fmla="*/ 286 h 585"/>
                <a:gd name="T26" fmla="*/ 153 w 925"/>
                <a:gd name="T27" fmla="*/ 480 h 585"/>
                <a:gd name="T28" fmla="*/ 596 w 925"/>
                <a:gd name="T29" fmla="*/ 585 h 585"/>
                <a:gd name="T30" fmla="*/ 925 w 925"/>
                <a:gd name="T31" fmla="*/ 454 h 585"/>
                <a:gd name="T32" fmla="*/ 710 w 925"/>
                <a:gd name="T33" fmla="*/ 516 h 585"/>
                <a:gd name="T34" fmla="*/ 417 w 925"/>
                <a:gd name="T35" fmla="*/ 543 h 585"/>
                <a:gd name="T36" fmla="*/ 165 w 925"/>
                <a:gd name="T37" fmla="*/ 438 h 585"/>
                <a:gd name="T38" fmla="*/ 42 w 925"/>
                <a:gd name="T39" fmla="*/ 328 h 585"/>
                <a:gd name="T40" fmla="*/ 244 w 925"/>
                <a:gd name="T41" fmla="*/ 309 h 585"/>
                <a:gd name="T42" fmla="*/ 417 w 925"/>
                <a:gd name="T43" fmla="*/ 422 h 585"/>
                <a:gd name="T44" fmla="*/ 534 w 925"/>
                <a:gd name="T45" fmla="*/ 469 h 585"/>
                <a:gd name="T46" fmla="*/ 273 w 925"/>
                <a:gd name="T47" fmla="*/ 375 h 585"/>
                <a:gd name="T48" fmla="*/ 236 w 925"/>
                <a:gd name="T49" fmla="*/ 417 h 585"/>
                <a:gd name="T50" fmla="*/ 381 w 925"/>
                <a:gd name="T51" fmla="*/ 511 h 585"/>
                <a:gd name="T52" fmla="*/ 578 w 925"/>
                <a:gd name="T53" fmla="*/ 485 h 585"/>
                <a:gd name="T54" fmla="*/ 625 w 925"/>
                <a:gd name="T55" fmla="*/ 484 h 585"/>
                <a:gd name="T56" fmla="*/ 781 w 925"/>
                <a:gd name="T57" fmla="*/ 415 h 585"/>
                <a:gd name="T58" fmla="*/ 868 w 925"/>
                <a:gd name="T59" fmla="*/ 436 h 585"/>
                <a:gd name="T60" fmla="*/ 348 w 925"/>
                <a:gd name="T61" fmla="*/ 200 h 585"/>
                <a:gd name="T62" fmla="*/ 306 w 925"/>
                <a:gd name="T63" fmla="*/ 126 h 585"/>
                <a:gd name="T64" fmla="*/ 348 w 925"/>
                <a:gd name="T65" fmla="*/ 200 h 585"/>
                <a:gd name="T66" fmla="*/ 306 w 925"/>
                <a:gd name="T67" fmla="*/ 52 h 585"/>
                <a:gd name="T68" fmla="*/ 359 w 925"/>
                <a:gd name="T69" fmla="*/ 0 h 585"/>
                <a:gd name="T70" fmla="*/ 348 w 925"/>
                <a:gd name="T71" fmla="*/ 42 h 585"/>
                <a:gd name="T72" fmla="*/ 594 w 925"/>
                <a:gd name="T73" fmla="*/ 42 h 585"/>
                <a:gd name="T74" fmla="*/ 535 w 925"/>
                <a:gd name="T75" fmla="*/ 0 h 585"/>
                <a:gd name="T76" fmla="*/ 594 w 925"/>
                <a:gd name="T77" fmla="*/ 42 h 585"/>
                <a:gd name="T78" fmla="*/ 417 w 925"/>
                <a:gd name="T79" fmla="*/ 42 h 585"/>
                <a:gd name="T80" fmla="*/ 476 w 925"/>
                <a:gd name="T81" fmla="*/ 0 h 585"/>
                <a:gd name="T82" fmla="*/ 663 w 925"/>
                <a:gd name="T83" fmla="*/ 42 h 585"/>
                <a:gd name="T84" fmla="*/ 653 w 925"/>
                <a:gd name="T85" fmla="*/ 0 h 585"/>
                <a:gd name="T86" fmla="*/ 705 w 925"/>
                <a:gd name="T87" fmla="*/ 52 h 585"/>
                <a:gd name="T88" fmla="*/ 663 w 925"/>
                <a:gd name="T89" fmla="*/ 42 h 585"/>
                <a:gd name="T90" fmla="*/ 663 w 925"/>
                <a:gd name="T91" fmla="*/ 170 h 585"/>
                <a:gd name="T92" fmla="*/ 705 w 925"/>
                <a:gd name="T93" fmla="*/ 111 h 585"/>
                <a:gd name="T94" fmla="*/ 663 w 925"/>
                <a:gd name="T95" fmla="*/ 229 h 585"/>
                <a:gd name="T96" fmla="*/ 705 w 925"/>
                <a:gd name="T97" fmla="*/ 288 h 585"/>
                <a:gd name="T98" fmla="*/ 663 w 925"/>
                <a:gd name="T99" fmla="*/ 229 h 585"/>
                <a:gd name="T100" fmla="*/ 653 w 925"/>
                <a:gd name="T101" fmla="*/ 399 h 585"/>
                <a:gd name="T102" fmla="*/ 663 w 925"/>
                <a:gd name="T103" fmla="*/ 357 h 585"/>
                <a:gd name="T104" fmla="*/ 705 w 925"/>
                <a:gd name="T105" fmla="*/ 347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5" h="585">
                  <a:moveTo>
                    <a:pt x="916" y="435"/>
                  </a:moveTo>
                  <a:cubicBezTo>
                    <a:pt x="916" y="435"/>
                    <a:pt x="916" y="435"/>
                    <a:pt x="916" y="435"/>
                  </a:cubicBezTo>
                  <a:cubicBezTo>
                    <a:pt x="899" y="400"/>
                    <a:pt x="875" y="377"/>
                    <a:pt x="846" y="368"/>
                  </a:cubicBezTo>
                  <a:cubicBezTo>
                    <a:pt x="820" y="359"/>
                    <a:pt x="791" y="363"/>
                    <a:pt x="763" y="377"/>
                  </a:cubicBezTo>
                  <a:cubicBezTo>
                    <a:pt x="618" y="442"/>
                    <a:pt x="618" y="442"/>
                    <a:pt x="618" y="442"/>
                  </a:cubicBezTo>
                  <a:cubicBezTo>
                    <a:pt x="567" y="438"/>
                    <a:pt x="567" y="438"/>
                    <a:pt x="567" y="438"/>
                  </a:cubicBezTo>
                  <a:cubicBezTo>
                    <a:pt x="559" y="422"/>
                    <a:pt x="547" y="409"/>
                    <a:pt x="532" y="399"/>
                  </a:cubicBezTo>
                  <a:cubicBezTo>
                    <a:pt x="588" y="399"/>
                    <a:pt x="588" y="399"/>
                    <a:pt x="588" y="399"/>
                  </a:cubicBezTo>
                  <a:cubicBezTo>
                    <a:pt x="588" y="357"/>
                    <a:pt x="588" y="357"/>
                    <a:pt x="588" y="357"/>
                  </a:cubicBezTo>
                  <a:cubicBezTo>
                    <a:pt x="523" y="357"/>
                    <a:pt x="523" y="357"/>
                    <a:pt x="523" y="357"/>
                  </a:cubicBezTo>
                  <a:cubicBezTo>
                    <a:pt x="523" y="393"/>
                    <a:pt x="523" y="393"/>
                    <a:pt x="523" y="393"/>
                  </a:cubicBezTo>
                  <a:cubicBezTo>
                    <a:pt x="508" y="385"/>
                    <a:pt x="491" y="381"/>
                    <a:pt x="474" y="381"/>
                  </a:cubicBezTo>
                  <a:cubicBezTo>
                    <a:pt x="458" y="381"/>
                    <a:pt x="458" y="381"/>
                    <a:pt x="458" y="381"/>
                  </a:cubicBezTo>
                  <a:cubicBezTo>
                    <a:pt x="458" y="357"/>
                    <a:pt x="458" y="357"/>
                    <a:pt x="458" y="357"/>
                  </a:cubicBezTo>
                  <a:cubicBezTo>
                    <a:pt x="426" y="357"/>
                    <a:pt x="426" y="357"/>
                    <a:pt x="426" y="357"/>
                  </a:cubicBezTo>
                  <a:cubicBezTo>
                    <a:pt x="426" y="371"/>
                    <a:pt x="426" y="371"/>
                    <a:pt x="426" y="371"/>
                  </a:cubicBezTo>
                  <a:cubicBezTo>
                    <a:pt x="370" y="311"/>
                    <a:pt x="370" y="311"/>
                    <a:pt x="370" y="311"/>
                  </a:cubicBezTo>
                  <a:cubicBezTo>
                    <a:pt x="369" y="310"/>
                    <a:pt x="369" y="310"/>
                    <a:pt x="369" y="310"/>
                  </a:cubicBezTo>
                  <a:cubicBezTo>
                    <a:pt x="362" y="305"/>
                    <a:pt x="355" y="300"/>
                    <a:pt x="348" y="296"/>
                  </a:cubicBezTo>
                  <a:cubicBezTo>
                    <a:pt x="348" y="274"/>
                    <a:pt x="348" y="274"/>
                    <a:pt x="348" y="274"/>
                  </a:cubicBezTo>
                  <a:cubicBezTo>
                    <a:pt x="306" y="274"/>
                    <a:pt x="306" y="274"/>
                    <a:pt x="306" y="274"/>
                  </a:cubicBezTo>
                  <a:cubicBezTo>
                    <a:pt x="306" y="277"/>
                    <a:pt x="306" y="277"/>
                    <a:pt x="306" y="277"/>
                  </a:cubicBezTo>
                  <a:cubicBezTo>
                    <a:pt x="286" y="270"/>
                    <a:pt x="264" y="267"/>
                    <a:pt x="242" y="267"/>
                  </a:cubicBezTo>
                  <a:cubicBezTo>
                    <a:pt x="240" y="267"/>
                    <a:pt x="240" y="267"/>
                    <a:pt x="240" y="267"/>
                  </a:cubicBezTo>
                  <a:cubicBezTo>
                    <a:pt x="148" y="286"/>
                    <a:pt x="148" y="286"/>
                    <a:pt x="148" y="286"/>
                  </a:cubicBezTo>
                  <a:cubicBezTo>
                    <a:pt x="0" y="286"/>
                    <a:pt x="0" y="286"/>
                    <a:pt x="0" y="286"/>
                  </a:cubicBezTo>
                  <a:cubicBezTo>
                    <a:pt x="0" y="480"/>
                    <a:pt x="0" y="480"/>
                    <a:pt x="0" y="480"/>
                  </a:cubicBezTo>
                  <a:cubicBezTo>
                    <a:pt x="153" y="480"/>
                    <a:pt x="153" y="480"/>
                    <a:pt x="153" y="480"/>
                  </a:cubicBezTo>
                  <a:cubicBezTo>
                    <a:pt x="183" y="498"/>
                    <a:pt x="330" y="585"/>
                    <a:pt x="417" y="585"/>
                  </a:cubicBezTo>
                  <a:cubicBezTo>
                    <a:pt x="596" y="585"/>
                    <a:pt x="596" y="585"/>
                    <a:pt x="596" y="585"/>
                  </a:cubicBezTo>
                  <a:cubicBezTo>
                    <a:pt x="642" y="585"/>
                    <a:pt x="688" y="574"/>
                    <a:pt x="729" y="553"/>
                  </a:cubicBezTo>
                  <a:cubicBezTo>
                    <a:pt x="925" y="454"/>
                    <a:pt x="925" y="454"/>
                    <a:pt x="925" y="454"/>
                  </a:cubicBezTo>
                  <a:lnTo>
                    <a:pt x="916" y="435"/>
                  </a:lnTo>
                  <a:close/>
                  <a:moveTo>
                    <a:pt x="710" y="516"/>
                  </a:moveTo>
                  <a:cubicBezTo>
                    <a:pt x="675" y="534"/>
                    <a:pt x="636" y="543"/>
                    <a:pt x="596" y="543"/>
                  </a:cubicBezTo>
                  <a:cubicBezTo>
                    <a:pt x="417" y="543"/>
                    <a:pt x="417" y="543"/>
                    <a:pt x="417" y="543"/>
                  </a:cubicBezTo>
                  <a:cubicBezTo>
                    <a:pt x="348" y="543"/>
                    <a:pt x="216" y="469"/>
                    <a:pt x="170" y="441"/>
                  </a:cubicBezTo>
                  <a:cubicBezTo>
                    <a:pt x="165" y="438"/>
                    <a:pt x="165" y="438"/>
                    <a:pt x="165" y="438"/>
                  </a:cubicBezTo>
                  <a:cubicBezTo>
                    <a:pt x="42" y="438"/>
                    <a:pt x="42" y="438"/>
                    <a:pt x="42" y="438"/>
                  </a:cubicBezTo>
                  <a:cubicBezTo>
                    <a:pt x="42" y="328"/>
                    <a:pt x="42" y="328"/>
                    <a:pt x="42" y="328"/>
                  </a:cubicBezTo>
                  <a:cubicBezTo>
                    <a:pt x="152" y="328"/>
                    <a:pt x="152" y="328"/>
                    <a:pt x="152" y="328"/>
                  </a:cubicBezTo>
                  <a:cubicBezTo>
                    <a:pt x="244" y="309"/>
                    <a:pt x="244" y="309"/>
                    <a:pt x="244" y="309"/>
                  </a:cubicBezTo>
                  <a:cubicBezTo>
                    <a:pt x="279" y="309"/>
                    <a:pt x="314" y="321"/>
                    <a:pt x="342" y="342"/>
                  </a:cubicBezTo>
                  <a:cubicBezTo>
                    <a:pt x="417" y="422"/>
                    <a:pt x="417" y="422"/>
                    <a:pt x="417" y="422"/>
                  </a:cubicBezTo>
                  <a:cubicBezTo>
                    <a:pt x="474" y="422"/>
                    <a:pt x="474" y="422"/>
                    <a:pt x="474" y="422"/>
                  </a:cubicBezTo>
                  <a:cubicBezTo>
                    <a:pt x="503" y="422"/>
                    <a:pt x="527" y="442"/>
                    <a:pt x="534" y="469"/>
                  </a:cubicBezTo>
                  <a:cubicBezTo>
                    <a:pt x="396" y="469"/>
                    <a:pt x="396" y="469"/>
                    <a:pt x="396" y="469"/>
                  </a:cubicBezTo>
                  <a:cubicBezTo>
                    <a:pt x="273" y="375"/>
                    <a:pt x="273" y="375"/>
                    <a:pt x="273" y="375"/>
                  </a:cubicBezTo>
                  <a:cubicBezTo>
                    <a:pt x="236" y="375"/>
                    <a:pt x="236" y="375"/>
                    <a:pt x="236" y="375"/>
                  </a:cubicBezTo>
                  <a:cubicBezTo>
                    <a:pt x="236" y="417"/>
                    <a:pt x="236" y="417"/>
                    <a:pt x="236" y="417"/>
                  </a:cubicBezTo>
                  <a:cubicBezTo>
                    <a:pt x="259" y="417"/>
                    <a:pt x="259" y="417"/>
                    <a:pt x="259" y="417"/>
                  </a:cubicBezTo>
                  <a:cubicBezTo>
                    <a:pt x="381" y="511"/>
                    <a:pt x="381" y="511"/>
                    <a:pt x="381" y="511"/>
                  </a:cubicBezTo>
                  <a:cubicBezTo>
                    <a:pt x="578" y="511"/>
                    <a:pt x="578" y="511"/>
                    <a:pt x="578" y="511"/>
                  </a:cubicBezTo>
                  <a:cubicBezTo>
                    <a:pt x="578" y="485"/>
                    <a:pt x="578" y="485"/>
                    <a:pt x="578" y="485"/>
                  </a:cubicBezTo>
                  <a:cubicBezTo>
                    <a:pt x="578" y="484"/>
                    <a:pt x="578" y="482"/>
                    <a:pt x="578" y="480"/>
                  </a:cubicBezTo>
                  <a:cubicBezTo>
                    <a:pt x="625" y="484"/>
                    <a:pt x="625" y="484"/>
                    <a:pt x="625" y="484"/>
                  </a:cubicBezTo>
                  <a:cubicBezTo>
                    <a:pt x="780" y="415"/>
                    <a:pt x="780" y="415"/>
                    <a:pt x="780" y="415"/>
                  </a:cubicBezTo>
                  <a:cubicBezTo>
                    <a:pt x="781" y="415"/>
                    <a:pt x="781" y="415"/>
                    <a:pt x="781" y="415"/>
                  </a:cubicBezTo>
                  <a:cubicBezTo>
                    <a:pt x="800" y="405"/>
                    <a:pt x="818" y="403"/>
                    <a:pt x="833" y="408"/>
                  </a:cubicBezTo>
                  <a:cubicBezTo>
                    <a:pt x="846" y="412"/>
                    <a:pt x="858" y="421"/>
                    <a:pt x="868" y="436"/>
                  </a:cubicBezTo>
                  <a:lnTo>
                    <a:pt x="710" y="516"/>
                  </a:lnTo>
                  <a:close/>
                  <a:moveTo>
                    <a:pt x="348" y="200"/>
                  </a:moveTo>
                  <a:cubicBezTo>
                    <a:pt x="306" y="200"/>
                    <a:pt x="306" y="200"/>
                    <a:pt x="306" y="200"/>
                  </a:cubicBezTo>
                  <a:cubicBezTo>
                    <a:pt x="306" y="126"/>
                    <a:pt x="306" y="126"/>
                    <a:pt x="306" y="126"/>
                  </a:cubicBezTo>
                  <a:cubicBezTo>
                    <a:pt x="348" y="126"/>
                    <a:pt x="348" y="126"/>
                    <a:pt x="348" y="126"/>
                  </a:cubicBezTo>
                  <a:lnTo>
                    <a:pt x="348" y="200"/>
                  </a:lnTo>
                  <a:close/>
                  <a:moveTo>
                    <a:pt x="348" y="52"/>
                  </a:moveTo>
                  <a:cubicBezTo>
                    <a:pt x="306" y="52"/>
                    <a:pt x="306" y="52"/>
                    <a:pt x="306" y="52"/>
                  </a:cubicBezTo>
                  <a:cubicBezTo>
                    <a:pt x="306" y="0"/>
                    <a:pt x="306" y="0"/>
                    <a:pt x="306" y="0"/>
                  </a:cubicBezTo>
                  <a:cubicBezTo>
                    <a:pt x="359" y="0"/>
                    <a:pt x="359" y="0"/>
                    <a:pt x="359" y="0"/>
                  </a:cubicBezTo>
                  <a:cubicBezTo>
                    <a:pt x="359" y="42"/>
                    <a:pt x="359" y="42"/>
                    <a:pt x="359" y="42"/>
                  </a:cubicBezTo>
                  <a:cubicBezTo>
                    <a:pt x="348" y="42"/>
                    <a:pt x="348" y="42"/>
                    <a:pt x="348" y="42"/>
                  </a:cubicBezTo>
                  <a:lnTo>
                    <a:pt x="348" y="52"/>
                  </a:lnTo>
                  <a:close/>
                  <a:moveTo>
                    <a:pt x="594" y="42"/>
                  </a:moveTo>
                  <a:cubicBezTo>
                    <a:pt x="535" y="42"/>
                    <a:pt x="535" y="42"/>
                    <a:pt x="535" y="42"/>
                  </a:cubicBezTo>
                  <a:cubicBezTo>
                    <a:pt x="535" y="0"/>
                    <a:pt x="535" y="0"/>
                    <a:pt x="535" y="0"/>
                  </a:cubicBezTo>
                  <a:cubicBezTo>
                    <a:pt x="594" y="0"/>
                    <a:pt x="594" y="0"/>
                    <a:pt x="594" y="0"/>
                  </a:cubicBezTo>
                  <a:lnTo>
                    <a:pt x="594" y="42"/>
                  </a:lnTo>
                  <a:close/>
                  <a:moveTo>
                    <a:pt x="476" y="42"/>
                  </a:moveTo>
                  <a:cubicBezTo>
                    <a:pt x="417" y="42"/>
                    <a:pt x="417" y="42"/>
                    <a:pt x="417" y="42"/>
                  </a:cubicBezTo>
                  <a:cubicBezTo>
                    <a:pt x="417" y="0"/>
                    <a:pt x="417" y="0"/>
                    <a:pt x="417" y="0"/>
                  </a:cubicBezTo>
                  <a:cubicBezTo>
                    <a:pt x="476" y="0"/>
                    <a:pt x="476" y="0"/>
                    <a:pt x="476" y="0"/>
                  </a:cubicBezTo>
                  <a:lnTo>
                    <a:pt x="476" y="42"/>
                  </a:lnTo>
                  <a:close/>
                  <a:moveTo>
                    <a:pt x="663" y="42"/>
                  </a:moveTo>
                  <a:cubicBezTo>
                    <a:pt x="653" y="42"/>
                    <a:pt x="653" y="42"/>
                    <a:pt x="653" y="42"/>
                  </a:cubicBezTo>
                  <a:cubicBezTo>
                    <a:pt x="653" y="0"/>
                    <a:pt x="653" y="0"/>
                    <a:pt x="653" y="0"/>
                  </a:cubicBezTo>
                  <a:cubicBezTo>
                    <a:pt x="705" y="0"/>
                    <a:pt x="705" y="0"/>
                    <a:pt x="705" y="0"/>
                  </a:cubicBezTo>
                  <a:cubicBezTo>
                    <a:pt x="705" y="52"/>
                    <a:pt x="705" y="52"/>
                    <a:pt x="705" y="52"/>
                  </a:cubicBezTo>
                  <a:cubicBezTo>
                    <a:pt x="663" y="52"/>
                    <a:pt x="663" y="52"/>
                    <a:pt x="663" y="52"/>
                  </a:cubicBezTo>
                  <a:lnTo>
                    <a:pt x="663" y="42"/>
                  </a:lnTo>
                  <a:close/>
                  <a:moveTo>
                    <a:pt x="705" y="170"/>
                  </a:moveTo>
                  <a:cubicBezTo>
                    <a:pt x="663" y="170"/>
                    <a:pt x="663" y="170"/>
                    <a:pt x="663" y="170"/>
                  </a:cubicBezTo>
                  <a:cubicBezTo>
                    <a:pt x="663" y="111"/>
                    <a:pt x="663" y="111"/>
                    <a:pt x="663" y="111"/>
                  </a:cubicBezTo>
                  <a:cubicBezTo>
                    <a:pt x="705" y="111"/>
                    <a:pt x="705" y="111"/>
                    <a:pt x="705" y="111"/>
                  </a:cubicBezTo>
                  <a:lnTo>
                    <a:pt x="705" y="170"/>
                  </a:lnTo>
                  <a:close/>
                  <a:moveTo>
                    <a:pt x="663" y="229"/>
                  </a:moveTo>
                  <a:cubicBezTo>
                    <a:pt x="705" y="229"/>
                    <a:pt x="705" y="229"/>
                    <a:pt x="705" y="229"/>
                  </a:cubicBezTo>
                  <a:cubicBezTo>
                    <a:pt x="705" y="288"/>
                    <a:pt x="705" y="288"/>
                    <a:pt x="705" y="288"/>
                  </a:cubicBezTo>
                  <a:cubicBezTo>
                    <a:pt x="663" y="288"/>
                    <a:pt x="663" y="288"/>
                    <a:pt x="663" y="288"/>
                  </a:cubicBezTo>
                  <a:lnTo>
                    <a:pt x="663" y="229"/>
                  </a:lnTo>
                  <a:close/>
                  <a:moveTo>
                    <a:pt x="705" y="399"/>
                  </a:moveTo>
                  <a:cubicBezTo>
                    <a:pt x="653" y="399"/>
                    <a:pt x="653" y="399"/>
                    <a:pt x="653" y="399"/>
                  </a:cubicBezTo>
                  <a:cubicBezTo>
                    <a:pt x="653" y="357"/>
                    <a:pt x="653" y="357"/>
                    <a:pt x="653" y="357"/>
                  </a:cubicBezTo>
                  <a:cubicBezTo>
                    <a:pt x="663" y="357"/>
                    <a:pt x="663" y="357"/>
                    <a:pt x="663" y="357"/>
                  </a:cubicBezTo>
                  <a:cubicBezTo>
                    <a:pt x="663" y="347"/>
                    <a:pt x="663" y="347"/>
                    <a:pt x="663" y="347"/>
                  </a:cubicBezTo>
                  <a:cubicBezTo>
                    <a:pt x="705" y="347"/>
                    <a:pt x="705" y="347"/>
                    <a:pt x="705" y="347"/>
                  </a:cubicBezTo>
                  <a:lnTo>
                    <a:pt x="705" y="399"/>
                  </a:lnTo>
                  <a:close/>
                </a:path>
              </a:pathLst>
            </a:custGeom>
            <a:solidFill>
              <a:schemeClr val="tx1"/>
            </a:solidFill>
            <a:ln>
              <a:noFill/>
            </a:ln>
            <a:extLst/>
          </p:spPr>
          <p:txBody>
            <a:bodyPr vert="horz" wrap="square" lIns="89642" tIns="44821" rIns="89642" bIns="44821" numCol="1" anchor="t" anchorCtr="0" compatLnSpc="1">
              <a:prstTxWarp prst="textNoShape">
                <a:avLst/>
              </a:prstTxWarp>
            </a:bodyPr>
            <a:lstStyle/>
            <a:p>
              <a:endParaRPr lang="en-US" sz="1765" dirty="0">
                <a:gradFill>
                  <a:gsLst>
                    <a:gs pos="83772">
                      <a:schemeClr val="tx1"/>
                    </a:gs>
                    <a:gs pos="42857">
                      <a:schemeClr val="tx1"/>
                    </a:gs>
                  </a:gsLst>
                  <a:lin ang="5400000" scaled="0"/>
                </a:gradFill>
              </a:endParaRPr>
            </a:p>
          </p:txBody>
        </p:sp>
        <p:sp>
          <p:nvSpPr>
            <p:cNvPr id="40" name="TextBox 39"/>
            <p:cNvSpPr txBox="1"/>
            <p:nvPr/>
          </p:nvSpPr>
          <p:spPr>
            <a:xfrm>
              <a:off x="2077002" y="2581550"/>
              <a:ext cx="2720319" cy="738664"/>
            </a:xfrm>
            <a:prstGeom prst="rect">
              <a:avLst/>
            </a:prstGeom>
            <a:noFill/>
          </p:spPr>
          <p:txBody>
            <a:bodyPr wrap="square" lIns="627497" tIns="143428" rIns="179285" bIns="143428" rtlCol="0">
              <a:spAutoFit/>
            </a:bodyPr>
            <a:lstStyle/>
            <a:p>
              <a:pP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Web </a:t>
              </a:r>
              <a:b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b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and mobile</a:t>
              </a:r>
            </a:p>
          </p:txBody>
        </p:sp>
        <p:sp>
          <p:nvSpPr>
            <p:cNvPr id="42" name="TextBox 41"/>
            <p:cNvSpPr txBox="1"/>
            <p:nvPr/>
          </p:nvSpPr>
          <p:spPr>
            <a:xfrm>
              <a:off x="274636" y="3522453"/>
              <a:ext cx="2720319" cy="517065"/>
            </a:xfrm>
            <a:prstGeom prst="rect">
              <a:avLst/>
            </a:prstGeom>
            <a:noFill/>
          </p:spPr>
          <p:txBody>
            <a:bodyPr wrap="square" lIns="627497" tIns="143428" rIns="179285" bIns="143428" rtlCol="0">
              <a:spAutoFit/>
            </a:bodyPr>
            <a:lstStyle/>
            <a:p>
              <a:pPr>
                <a:lnSpc>
                  <a:spcPct val="90000"/>
                </a:lnSpc>
                <a:spcBef>
                  <a:spcPts val="1765"/>
                </a:spcBef>
              </a:pPr>
              <a:r>
                <a:rPr lang="en-US" sz="1568" b="1" dirty="0">
                  <a:gradFill>
                    <a:gsLst>
                      <a:gs pos="83772">
                        <a:schemeClr val="tx1"/>
                      </a:gs>
                      <a:gs pos="42857">
                        <a:schemeClr val="tx1"/>
                      </a:gs>
                    </a:gsLst>
                    <a:lin ang="5400000" scaled="0"/>
                  </a:gradFill>
                  <a:latin typeface="Segoe UI Semilight" panose="020B0402040204020203" pitchFamily="34" charset="0"/>
                  <a:cs typeface="Segoe UI Semilight" panose="020B0402040204020203" pitchFamily="34" charset="0"/>
                </a:rPr>
                <a:t>Microservices</a:t>
              </a:r>
            </a:p>
          </p:txBody>
        </p:sp>
      </p:grpSp>
    </p:spTree>
    <p:extLst>
      <p:ext uri="{BB962C8B-B14F-4D97-AF65-F5344CB8AC3E}">
        <p14:creationId xmlns:p14="http://schemas.microsoft.com/office/powerpoint/2010/main" val="14017317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1+#ppt_w/2"/>
                                          </p:val>
                                        </p:tav>
                                        <p:tav tm="100000">
                                          <p:val>
                                            <p:strVal val="#ppt_x"/>
                                          </p:val>
                                        </p:tav>
                                      </p:tavLst>
                                    </p:anim>
                                    <p:anim calcmode="lin" valueType="num">
                                      <p:cBhvr additive="base">
                                        <p:cTn id="8" dur="8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800" fill="hold"/>
                                        <p:tgtEl>
                                          <p:spTgt spid="14"/>
                                        </p:tgtEl>
                                        <p:attrNameLst>
                                          <p:attrName>ppt_x</p:attrName>
                                        </p:attrNameLst>
                                      </p:cBhvr>
                                      <p:tavLst>
                                        <p:tav tm="0">
                                          <p:val>
                                            <p:strVal val="1+#ppt_w/2"/>
                                          </p:val>
                                        </p:tav>
                                        <p:tav tm="100000">
                                          <p:val>
                                            <p:strVal val="#ppt_x"/>
                                          </p:val>
                                        </p:tav>
                                      </p:tavLst>
                                    </p:anim>
                                    <p:anim calcmode="lin" valueType="num">
                                      <p:cBhvr additive="base">
                                        <p:cTn id="12" dur="8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800" fill="hold"/>
                                        <p:tgtEl>
                                          <p:spTgt spid="5"/>
                                        </p:tgtEl>
                                        <p:attrNameLst>
                                          <p:attrName>ppt_x</p:attrName>
                                        </p:attrNameLst>
                                      </p:cBhvr>
                                      <p:tavLst>
                                        <p:tav tm="0">
                                          <p:val>
                                            <p:strVal val="1+#ppt_w/2"/>
                                          </p:val>
                                        </p:tav>
                                        <p:tav tm="100000">
                                          <p:val>
                                            <p:strVal val="#ppt_x"/>
                                          </p:val>
                                        </p:tav>
                                      </p:tavLst>
                                    </p:anim>
                                    <p:anim calcmode="lin" valueType="num">
                                      <p:cBhvr additive="base">
                                        <p:cTn id="16" dur="8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800" fill="hold"/>
                                        <p:tgtEl>
                                          <p:spTgt spid="6"/>
                                        </p:tgtEl>
                                        <p:attrNameLst>
                                          <p:attrName>ppt_x</p:attrName>
                                        </p:attrNameLst>
                                      </p:cBhvr>
                                      <p:tavLst>
                                        <p:tav tm="0">
                                          <p:val>
                                            <p:strVal val="1+#ppt_w/2"/>
                                          </p:val>
                                        </p:tav>
                                        <p:tav tm="100000">
                                          <p:val>
                                            <p:strVal val="#ppt_x"/>
                                          </p:val>
                                        </p:tav>
                                      </p:tavLst>
                                    </p:anim>
                                    <p:anim calcmode="lin" valueType="num">
                                      <p:cBhvr additive="base">
                                        <p:cTn id="20" dur="8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a Flexible DevOps Pipeline</a:t>
            </a:r>
          </a:p>
        </p:txBody>
      </p:sp>
      <p:sp>
        <p:nvSpPr>
          <p:cNvPr id="3" name="Text Placeholder 2"/>
          <p:cNvSpPr>
            <a:spLocks noGrp="1"/>
          </p:cNvSpPr>
          <p:nvPr>
            <p:ph type="body" sz="quarter" idx="10"/>
          </p:nvPr>
        </p:nvSpPr>
        <p:spPr>
          <a:xfrm>
            <a:off x="269241" y="1189494"/>
            <a:ext cx="5378548" cy="5045356"/>
          </a:xfrm>
        </p:spPr>
        <p:txBody>
          <a:bodyPr/>
          <a:lstStyle/>
          <a:p>
            <a:r>
              <a:rPr lang="en-US" dirty="0"/>
              <a:t>Streamline the development of your apps</a:t>
            </a:r>
          </a:p>
          <a:p>
            <a:pPr lvl="1"/>
            <a:r>
              <a:rPr lang="en-US" dirty="0"/>
              <a:t>Frequently releasing value to users</a:t>
            </a:r>
          </a:p>
          <a:p>
            <a:pPr lvl="1"/>
            <a:r>
              <a:rPr lang="en-US" dirty="0"/>
              <a:t>Constantly maintaining quality</a:t>
            </a:r>
          </a:p>
          <a:p>
            <a:pPr lvl="1"/>
            <a:r>
              <a:rPr lang="en-US" dirty="0"/>
              <a:t>Monitoring app health and engagement in real-time</a:t>
            </a:r>
          </a:p>
          <a:p>
            <a:r>
              <a:rPr lang="en-US" dirty="0"/>
              <a:t>Automate the process to be repeatable &amp; sustainable</a:t>
            </a:r>
          </a:p>
          <a:p>
            <a:pPr lvl="1"/>
            <a:r>
              <a:rPr lang="en-US" dirty="0"/>
              <a:t>Continuous Integration (CI)</a:t>
            </a:r>
          </a:p>
          <a:p>
            <a:pPr lvl="1"/>
            <a:r>
              <a:rPr lang="en-US" dirty="0"/>
              <a:t>Continuous Delivery (CD)</a:t>
            </a:r>
          </a:p>
          <a:p>
            <a:pPr lvl="1"/>
            <a:r>
              <a:rPr lang="en-US" dirty="0"/>
              <a:t>Continuous Monitoring (CM)</a:t>
            </a:r>
          </a:p>
        </p:txBody>
      </p:sp>
      <p:pic>
        <p:nvPicPr>
          <p:cNvPr id="23" name="Picture 22"/>
          <p:cNvPicPr>
            <a:picLocks noChangeAspect="1"/>
          </p:cNvPicPr>
          <p:nvPr/>
        </p:nvPicPr>
        <p:blipFill>
          <a:blip r:embed="rId2">
            <a:alphaModFix amt="5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865702" y="1622708"/>
            <a:ext cx="5682259" cy="4341785"/>
          </a:xfrm>
          <a:prstGeom prst="rect">
            <a:avLst/>
          </a:prstGeom>
        </p:spPr>
      </p:pic>
      <p:pic>
        <p:nvPicPr>
          <p:cNvPr id="24" name="Picture 23"/>
          <p:cNvPicPr>
            <a:picLocks noChangeAspect="1"/>
          </p:cNvPicPr>
          <p:nvPr/>
        </p:nvPicPr>
        <p:blipFill>
          <a:blip r:embed="rId4">
            <a:alphaModFix/>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5866992" y="1623016"/>
            <a:ext cx="5682259" cy="4341785"/>
          </a:xfrm>
          <a:prstGeom prst="rect">
            <a:avLst/>
          </a:prstGeom>
        </p:spPr>
      </p:pic>
      <p:pic>
        <p:nvPicPr>
          <p:cNvPr id="25" name="Picture 24"/>
          <p:cNvPicPr>
            <a:picLocks noChangeAspect="1"/>
          </p:cNvPicPr>
          <p:nvPr/>
        </p:nvPicPr>
        <p:blipFill>
          <a:blip r:embed="rId5" cstate="hqprint">
            <a:alphaModFix/>
            <a:extLst>
              <a:ext uri="{28A0092B-C50C-407E-A947-70E740481C1C}">
                <a14:useLocalDpi xmlns:a14="http://schemas.microsoft.com/office/drawing/2010/main"/>
              </a:ext>
            </a:extLst>
          </a:blip>
          <a:srcRect/>
          <a:stretch>
            <a:fillRect/>
          </a:stretch>
        </p:blipFill>
        <p:spPr>
          <a:xfrm>
            <a:off x="7585140" y="2964283"/>
            <a:ext cx="2315764" cy="1469437"/>
          </a:xfrm>
          <a:custGeom>
            <a:avLst/>
            <a:gdLst>
              <a:gd name="connsiteX0" fmla="*/ 35520 w 2362200"/>
              <a:gd name="connsiteY0" fmla="*/ 0 h 1498902"/>
              <a:gd name="connsiteX1" fmla="*/ 2252848 w 2362200"/>
              <a:gd name="connsiteY1" fmla="*/ 0 h 1498902"/>
              <a:gd name="connsiteX2" fmla="*/ 2301773 w 2362200"/>
              <a:gd name="connsiteY2" fmla="*/ 65427 h 1498902"/>
              <a:gd name="connsiteX3" fmla="*/ 2362200 w 2362200"/>
              <a:gd name="connsiteY3" fmla="*/ 164892 h 1498902"/>
              <a:gd name="connsiteX4" fmla="*/ 2362200 w 2362200"/>
              <a:gd name="connsiteY4" fmla="*/ 1498902 h 1498902"/>
              <a:gd name="connsiteX5" fmla="*/ 0 w 2362200"/>
              <a:gd name="connsiteY5" fmla="*/ 1498902 h 1498902"/>
              <a:gd name="connsiteX6" fmla="*/ 0 w 2362200"/>
              <a:gd name="connsiteY6" fmla="*/ 47500 h 1498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200" h="1498902">
                <a:moveTo>
                  <a:pt x="35520" y="0"/>
                </a:moveTo>
                <a:lnTo>
                  <a:pt x="2252848" y="0"/>
                </a:lnTo>
                <a:lnTo>
                  <a:pt x="2301773" y="65427"/>
                </a:lnTo>
                <a:lnTo>
                  <a:pt x="2362200" y="164892"/>
                </a:lnTo>
                <a:lnTo>
                  <a:pt x="2362200" y="1498902"/>
                </a:lnTo>
                <a:lnTo>
                  <a:pt x="0" y="1498902"/>
                </a:lnTo>
                <a:lnTo>
                  <a:pt x="0" y="47500"/>
                </a:lnTo>
                <a:close/>
              </a:path>
            </a:pathLst>
          </a:custGeom>
        </p:spPr>
      </p:pic>
      <p:sp>
        <p:nvSpPr>
          <p:cNvPr id="26" name="TextBox 25"/>
          <p:cNvSpPr txBox="1"/>
          <p:nvPr/>
        </p:nvSpPr>
        <p:spPr>
          <a:xfrm>
            <a:off x="9602096" y="5964493"/>
            <a:ext cx="1141531"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Distribution</a:t>
            </a:r>
          </a:p>
        </p:txBody>
      </p:sp>
      <p:sp>
        <p:nvSpPr>
          <p:cNvPr id="27" name="TextBox 26"/>
          <p:cNvSpPr txBox="1"/>
          <p:nvPr/>
        </p:nvSpPr>
        <p:spPr>
          <a:xfrm>
            <a:off x="8182756" y="5964493"/>
            <a:ext cx="1107461"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Monitoring</a:t>
            </a:r>
          </a:p>
        </p:txBody>
      </p:sp>
      <p:sp>
        <p:nvSpPr>
          <p:cNvPr id="28" name="TextBox 27"/>
          <p:cNvSpPr txBox="1"/>
          <p:nvPr/>
        </p:nvSpPr>
        <p:spPr>
          <a:xfrm>
            <a:off x="6688716" y="5964493"/>
            <a:ext cx="1204390"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Engagement</a:t>
            </a:r>
          </a:p>
        </p:txBody>
      </p:sp>
      <p:sp>
        <p:nvSpPr>
          <p:cNvPr id="29" name="TextBox 28"/>
          <p:cNvSpPr txBox="1"/>
          <p:nvPr/>
        </p:nvSpPr>
        <p:spPr>
          <a:xfrm>
            <a:off x="6754260" y="1179184"/>
            <a:ext cx="1071694"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Repository</a:t>
            </a:r>
          </a:p>
        </p:txBody>
      </p:sp>
      <p:sp>
        <p:nvSpPr>
          <p:cNvPr id="30" name="TextBox 29"/>
          <p:cNvSpPr txBox="1"/>
          <p:nvPr/>
        </p:nvSpPr>
        <p:spPr>
          <a:xfrm>
            <a:off x="8388873" y="1179184"/>
            <a:ext cx="695227"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Build</a:t>
            </a:r>
          </a:p>
        </p:txBody>
      </p:sp>
      <p:sp>
        <p:nvSpPr>
          <p:cNvPr id="31" name="TextBox 30"/>
          <p:cNvSpPr txBox="1"/>
          <p:nvPr/>
        </p:nvSpPr>
        <p:spPr>
          <a:xfrm>
            <a:off x="9368715" y="1179184"/>
            <a:ext cx="1618887"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Automated Testing</a:t>
            </a:r>
          </a:p>
        </p:txBody>
      </p:sp>
      <p:sp>
        <p:nvSpPr>
          <p:cNvPr id="32" name="TextBox 31"/>
          <p:cNvSpPr txBox="1"/>
          <p:nvPr/>
        </p:nvSpPr>
        <p:spPr>
          <a:xfrm>
            <a:off x="8376543" y="4325425"/>
            <a:ext cx="710943" cy="452590"/>
          </a:xfrm>
          <a:prstGeom prst="rect">
            <a:avLst/>
          </a:prstGeom>
          <a:noFill/>
        </p:spPr>
        <p:txBody>
          <a:bodyPr wrap="none" lIns="179285" tIns="143428" rIns="179285" bIns="143428" rtlCol="0">
            <a:spAutoFit/>
          </a:bodyPr>
          <a:lstStyle/>
          <a:p>
            <a:pPr defTabSz="896386">
              <a:lnSpc>
                <a:spcPct val="90000"/>
              </a:lnSpc>
              <a:spcAft>
                <a:spcPts val="588"/>
              </a:spcAft>
              <a:defRPr/>
            </a:pPr>
            <a:r>
              <a:rPr lang="en-US" sz="1176" kern="0" dirty="0">
                <a:gradFill>
                  <a:gsLst>
                    <a:gs pos="2917">
                      <a:schemeClr val="tx1"/>
                    </a:gs>
                    <a:gs pos="30000">
                      <a:schemeClr val="tx1"/>
                    </a:gs>
                  </a:gsLst>
                  <a:lin ang="5400000" scaled="0"/>
                </a:gradFill>
              </a:rPr>
              <a:t>Code</a:t>
            </a:r>
          </a:p>
        </p:txBody>
      </p:sp>
      <p:pic>
        <p:nvPicPr>
          <p:cNvPr id="33" name="Picture 32"/>
          <p:cNvPicPr>
            <a:picLocks noChangeAspect="1"/>
          </p:cNvPicPr>
          <p:nvPr/>
        </p:nvPicPr>
        <p:blipFill>
          <a:blip r:embed="rId6" cstate="hqprint">
            <a:alphaModFix/>
            <a:extLst>
              <a:ext uri="{28A0092B-C50C-407E-A947-70E740481C1C}">
                <a14:useLocalDpi xmlns:a14="http://schemas.microsoft.com/office/drawing/2010/main"/>
              </a:ext>
            </a:extLst>
          </a:blip>
          <a:srcRect/>
          <a:stretch>
            <a:fillRect/>
          </a:stretch>
        </p:blipFill>
        <p:spPr>
          <a:xfrm>
            <a:off x="6735091" y="1623016"/>
            <a:ext cx="1147424" cy="1075710"/>
          </a:xfrm>
          <a:custGeom>
            <a:avLst/>
            <a:gdLst>
              <a:gd name="connsiteX0" fmla="*/ 307380 w 1170432"/>
              <a:gd name="connsiteY0" fmla="*/ 0 h 1097280"/>
              <a:gd name="connsiteX1" fmla="*/ 863053 w 1170432"/>
              <a:gd name="connsiteY1" fmla="*/ 0 h 1097280"/>
              <a:gd name="connsiteX2" fmla="*/ 912416 w 1170432"/>
              <a:gd name="connsiteY2" fmla="*/ 26794 h 1097280"/>
              <a:gd name="connsiteX3" fmla="*/ 1170432 w 1170432"/>
              <a:gd name="connsiteY3" fmla="*/ 512064 h 1097280"/>
              <a:gd name="connsiteX4" fmla="*/ 585216 w 1170432"/>
              <a:gd name="connsiteY4" fmla="*/ 1097280 h 1097280"/>
              <a:gd name="connsiteX5" fmla="*/ 0 w 1170432"/>
              <a:gd name="connsiteY5" fmla="*/ 512064 h 1097280"/>
              <a:gd name="connsiteX6" fmla="*/ 258016 w 1170432"/>
              <a:gd name="connsiteY6" fmla="*/ 26794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432" h="1097280">
                <a:moveTo>
                  <a:pt x="307380" y="0"/>
                </a:moveTo>
                <a:lnTo>
                  <a:pt x="863053" y="0"/>
                </a:lnTo>
                <a:lnTo>
                  <a:pt x="912416" y="26794"/>
                </a:lnTo>
                <a:cubicBezTo>
                  <a:pt x="1068085" y="131961"/>
                  <a:pt x="1170432" y="310060"/>
                  <a:pt x="1170432" y="512064"/>
                </a:cubicBezTo>
                <a:cubicBezTo>
                  <a:pt x="1170432" y="835270"/>
                  <a:pt x="908422" y="1097280"/>
                  <a:pt x="585216" y="1097280"/>
                </a:cubicBezTo>
                <a:cubicBezTo>
                  <a:pt x="262010" y="1097280"/>
                  <a:pt x="0" y="835270"/>
                  <a:pt x="0" y="512064"/>
                </a:cubicBezTo>
                <a:cubicBezTo>
                  <a:pt x="0" y="310060"/>
                  <a:pt x="102348" y="131961"/>
                  <a:pt x="258016" y="26794"/>
                </a:cubicBezTo>
                <a:close/>
              </a:path>
            </a:pathLst>
          </a:custGeom>
        </p:spPr>
      </p:pic>
      <p:pic>
        <p:nvPicPr>
          <p:cNvPr id="34" name="Picture 33"/>
          <p:cNvPicPr>
            <a:picLocks noChangeAspect="1"/>
          </p:cNvPicPr>
          <p:nvPr/>
        </p:nvPicPr>
        <p:blipFill>
          <a:blip r:embed="rId7" cstate="hqprint">
            <a:alphaModFix/>
            <a:extLst>
              <a:ext uri="{28A0092B-C50C-407E-A947-70E740481C1C}">
                <a14:useLocalDpi xmlns:a14="http://schemas.microsoft.com/office/drawing/2010/main"/>
              </a:ext>
            </a:extLst>
          </a:blip>
          <a:srcRect/>
          <a:stretch>
            <a:fillRect/>
          </a:stretch>
        </p:blipFill>
        <p:spPr>
          <a:xfrm>
            <a:off x="8178296" y="1623016"/>
            <a:ext cx="1147424" cy="1074637"/>
          </a:xfrm>
          <a:custGeom>
            <a:avLst/>
            <a:gdLst>
              <a:gd name="connsiteX0" fmla="*/ 305364 w 1170432"/>
              <a:gd name="connsiteY0" fmla="*/ 0 h 1096186"/>
              <a:gd name="connsiteX1" fmla="*/ 865068 w 1170432"/>
              <a:gd name="connsiteY1" fmla="*/ 0 h 1096186"/>
              <a:gd name="connsiteX2" fmla="*/ 912416 w 1170432"/>
              <a:gd name="connsiteY2" fmla="*/ 25700 h 1096186"/>
              <a:gd name="connsiteX3" fmla="*/ 1170432 w 1170432"/>
              <a:gd name="connsiteY3" fmla="*/ 510970 h 1096186"/>
              <a:gd name="connsiteX4" fmla="*/ 585216 w 1170432"/>
              <a:gd name="connsiteY4" fmla="*/ 1096186 h 1096186"/>
              <a:gd name="connsiteX5" fmla="*/ 0 w 1170432"/>
              <a:gd name="connsiteY5" fmla="*/ 510970 h 1096186"/>
              <a:gd name="connsiteX6" fmla="*/ 258016 w 1170432"/>
              <a:gd name="connsiteY6" fmla="*/ 25700 h 109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432" h="1096186">
                <a:moveTo>
                  <a:pt x="305364" y="0"/>
                </a:moveTo>
                <a:lnTo>
                  <a:pt x="865068" y="0"/>
                </a:lnTo>
                <a:lnTo>
                  <a:pt x="912416" y="25700"/>
                </a:lnTo>
                <a:cubicBezTo>
                  <a:pt x="1068085" y="130867"/>
                  <a:pt x="1170432" y="308966"/>
                  <a:pt x="1170432" y="510970"/>
                </a:cubicBezTo>
                <a:cubicBezTo>
                  <a:pt x="1170432" y="834176"/>
                  <a:pt x="908422" y="1096186"/>
                  <a:pt x="585216" y="1096186"/>
                </a:cubicBezTo>
                <a:cubicBezTo>
                  <a:pt x="262010" y="1096186"/>
                  <a:pt x="0" y="834176"/>
                  <a:pt x="0" y="510970"/>
                </a:cubicBezTo>
                <a:cubicBezTo>
                  <a:pt x="0" y="308966"/>
                  <a:pt x="102348" y="130867"/>
                  <a:pt x="258016" y="25700"/>
                </a:cubicBezTo>
                <a:close/>
              </a:path>
            </a:pathLst>
          </a:custGeom>
        </p:spPr>
      </p:pic>
      <p:pic>
        <p:nvPicPr>
          <p:cNvPr id="35" name="Picture 34"/>
          <p:cNvPicPr>
            <a:picLocks noChangeAspect="1"/>
          </p:cNvPicPr>
          <p:nvPr/>
        </p:nvPicPr>
        <p:blipFill>
          <a:blip r:embed="rId8" cstate="hqprint">
            <a:alphaModFix/>
            <a:extLst>
              <a:ext uri="{28A0092B-C50C-407E-A947-70E740481C1C}">
                <a14:useLocalDpi xmlns:a14="http://schemas.microsoft.com/office/drawing/2010/main"/>
              </a:ext>
            </a:extLst>
          </a:blip>
          <a:srcRect/>
          <a:stretch>
            <a:fillRect/>
          </a:stretch>
        </p:blipFill>
        <p:spPr>
          <a:xfrm>
            <a:off x="9609947" y="1623016"/>
            <a:ext cx="1147424" cy="1084674"/>
          </a:xfrm>
          <a:custGeom>
            <a:avLst/>
            <a:gdLst>
              <a:gd name="connsiteX0" fmla="*/ 324227 w 1170432"/>
              <a:gd name="connsiteY0" fmla="*/ 0 h 1106424"/>
              <a:gd name="connsiteX1" fmla="*/ 846206 w 1170432"/>
              <a:gd name="connsiteY1" fmla="*/ 0 h 1106424"/>
              <a:gd name="connsiteX2" fmla="*/ 912416 w 1170432"/>
              <a:gd name="connsiteY2" fmla="*/ 35938 h 1106424"/>
              <a:gd name="connsiteX3" fmla="*/ 1170432 w 1170432"/>
              <a:gd name="connsiteY3" fmla="*/ 521208 h 1106424"/>
              <a:gd name="connsiteX4" fmla="*/ 585216 w 1170432"/>
              <a:gd name="connsiteY4" fmla="*/ 1106424 h 1106424"/>
              <a:gd name="connsiteX5" fmla="*/ 0 w 1170432"/>
              <a:gd name="connsiteY5" fmla="*/ 521208 h 1106424"/>
              <a:gd name="connsiteX6" fmla="*/ 258016 w 1170432"/>
              <a:gd name="connsiteY6" fmla="*/ 35938 h 110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432" h="1106424">
                <a:moveTo>
                  <a:pt x="324227" y="0"/>
                </a:moveTo>
                <a:lnTo>
                  <a:pt x="846206" y="0"/>
                </a:lnTo>
                <a:lnTo>
                  <a:pt x="912416" y="35938"/>
                </a:lnTo>
                <a:cubicBezTo>
                  <a:pt x="1068085" y="141105"/>
                  <a:pt x="1170432" y="319204"/>
                  <a:pt x="1170432" y="521208"/>
                </a:cubicBezTo>
                <a:cubicBezTo>
                  <a:pt x="1170432" y="844414"/>
                  <a:pt x="908422" y="1106424"/>
                  <a:pt x="585216" y="1106424"/>
                </a:cubicBezTo>
                <a:cubicBezTo>
                  <a:pt x="262010" y="1106424"/>
                  <a:pt x="0" y="844414"/>
                  <a:pt x="0" y="521208"/>
                </a:cubicBezTo>
                <a:cubicBezTo>
                  <a:pt x="0" y="319204"/>
                  <a:pt x="102348" y="141105"/>
                  <a:pt x="258016" y="35938"/>
                </a:cubicBezTo>
                <a:close/>
              </a:path>
            </a:pathLst>
          </a:custGeom>
        </p:spPr>
      </p:pic>
      <p:pic>
        <p:nvPicPr>
          <p:cNvPr id="36" name="Picture 35"/>
          <p:cNvPicPr>
            <a:picLocks noChangeAspect="1"/>
          </p:cNvPicPr>
          <p:nvPr/>
        </p:nvPicPr>
        <p:blipFill>
          <a:blip r:embed="rId9" cstate="hqprint">
            <a:alphaModFix/>
            <a:extLst>
              <a:ext uri="{28A0092B-C50C-407E-A947-70E740481C1C}">
                <a14:useLocalDpi xmlns:a14="http://schemas.microsoft.com/office/drawing/2010/main"/>
              </a:ext>
            </a:extLst>
          </a:blip>
          <a:srcRect/>
          <a:stretch>
            <a:fillRect/>
          </a:stretch>
        </p:blipFill>
        <p:spPr>
          <a:xfrm>
            <a:off x="9610749" y="4882846"/>
            <a:ext cx="1147424" cy="1078799"/>
          </a:xfrm>
          <a:custGeom>
            <a:avLst/>
            <a:gdLst>
              <a:gd name="connsiteX0" fmla="*/ 585216 w 1170432"/>
              <a:gd name="connsiteY0" fmla="*/ 0 h 1100431"/>
              <a:gd name="connsiteX1" fmla="*/ 1170432 w 1170432"/>
              <a:gd name="connsiteY1" fmla="*/ 585216 h 1100431"/>
              <a:gd name="connsiteX2" fmla="*/ 912416 w 1170432"/>
              <a:gd name="connsiteY2" fmla="*/ 1070487 h 1100431"/>
              <a:gd name="connsiteX3" fmla="*/ 857247 w 1170432"/>
              <a:gd name="connsiteY3" fmla="*/ 1100431 h 1100431"/>
              <a:gd name="connsiteX4" fmla="*/ 313185 w 1170432"/>
              <a:gd name="connsiteY4" fmla="*/ 1100431 h 1100431"/>
              <a:gd name="connsiteX5" fmla="*/ 258016 w 1170432"/>
              <a:gd name="connsiteY5" fmla="*/ 1070487 h 1100431"/>
              <a:gd name="connsiteX6" fmla="*/ 0 w 1170432"/>
              <a:gd name="connsiteY6" fmla="*/ 585216 h 1100431"/>
              <a:gd name="connsiteX7" fmla="*/ 585216 w 1170432"/>
              <a:gd name="connsiteY7" fmla="*/ 0 h 110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432" h="1100431">
                <a:moveTo>
                  <a:pt x="585216" y="0"/>
                </a:moveTo>
                <a:cubicBezTo>
                  <a:pt x="908422" y="0"/>
                  <a:pt x="1170432" y="262010"/>
                  <a:pt x="1170432" y="585216"/>
                </a:cubicBezTo>
                <a:cubicBezTo>
                  <a:pt x="1170432" y="787220"/>
                  <a:pt x="1068085" y="965319"/>
                  <a:pt x="912416" y="1070487"/>
                </a:cubicBezTo>
                <a:lnTo>
                  <a:pt x="857247" y="1100431"/>
                </a:lnTo>
                <a:lnTo>
                  <a:pt x="313185" y="1100431"/>
                </a:lnTo>
                <a:lnTo>
                  <a:pt x="258016" y="1070487"/>
                </a:lnTo>
                <a:cubicBezTo>
                  <a:pt x="102348" y="965319"/>
                  <a:pt x="0" y="787220"/>
                  <a:pt x="0" y="585216"/>
                </a:cubicBezTo>
                <a:cubicBezTo>
                  <a:pt x="0" y="262010"/>
                  <a:pt x="262010" y="0"/>
                  <a:pt x="585216" y="0"/>
                </a:cubicBezTo>
                <a:close/>
              </a:path>
            </a:pathLst>
          </a:custGeom>
        </p:spPr>
      </p:pic>
      <p:pic>
        <p:nvPicPr>
          <p:cNvPr id="37" name="Picture 36"/>
          <p:cNvPicPr>
            <a:picLocks noChangeAspect="1"/>
          </p:cNvPicPr>
          <p:nvPr/>
        </p:nvPicPr>
        <p:blipFill>
          <a:blip r:embed="rId10" cstate="hqprint">
            <a:alphaModFix/>
            <a:extLst>
              <a:ext uri="{28A0092B-C50C-407E-A947-70E740481C1C}">
                <a14:useLocalDpi xmlns:a14="http://schemas.microsoft.com/office/drawing/2010/main"/>
              </a:ext>
            </a:extLst>
          </a:blip>
          <a:srcRect/>
          <a:stretch>
            <a:fillRect/>
          </a:stretch>
        </p:blipFill>
        <p:spPr>
          <a:xfrm>
            <a:off x="8171032" y="4882846"/>
            <a:ext cx="1147424" cy="1078799"/>
          </a:xfrm>
          <a:custGeom>
            <a:avLst/>
            <a:gdLst>
              <a:gd name="connsiteX0" fmla="*/ 585216 w 1170432"/>
              <a:gd name="connsiteY0" fmla="*/ 0 h 1100431"/>
              <a:gd name="connsiteX1" fmla="*/ 1170432 w 1170432"/>
              <a:gd name="connsiteY1" fmla="*/ 585216 h 1100431"/>
              <a:gd name="connsiteX2" fmla="*/ 912416 w 1170432"/>
              <a:gd name="connsiteY2" fmla="*/ 1070487 h 1100431"/>
              <a:gd name="connsiteX3" fmla="*/ 857247 w 1170432"/>
              <a:gd name="connsiteY3" fmla="*/ 1100431 h 1100431"/>
              <a:gd name="connsiteX4" fmla="*/ 313185 w 1170432"/>
              <a:gd name="connsiteY4" fmla="*/ 1100431 h 1100431"/>
              <a:gd name="connsiteX5" fmla="*/ 258016 w 1170432"/>
              <a:gd name="connsiteY5" fmla="*/ 1070487 h 1100431"/>
              <a:gd name="connsiteX6" fmla="*/ 0 w 1170432"/>
              <a:gd name="connsiteY6" fmla="*/ 585216 h 1100431"/>
              <a:gd name="connsiteX7" fmla="*/ 585216 w 1170432"/>
              <a:gd name="connsiteY7" fmla="*/ 0 h 110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432" h="1100431">
                <a:moveTo>
                  <a:pt x="585216" y="0"/>
                </a:moveTo>
                <a:cubicBezTo>
                  <a:pt x="908422" y="0"/>
                  <a:pt x="1170432" y="262010"/>
                  <a:pt x="1170432" y="585216"/>
                </a:cubicBezTo>
                <a:cubicBezTo>
                  <a:pt x="1170432" y="787220"/>
                  <a:pt x="1068085" y="965319"/>
                  <a:pt x="912416" y="1070487"/>
                </a:cubicBezTo>
                <a:lnTo>
                  <a:pt x="857247" y="1100431"/>
                </a:lnTo>
                <a:lnTo>
                  <a:pt x="313185" y="1100431"/>
                </a:lnTo>
                <a:lnTo>
                  <a:pt x="258016" y="1070487"/>
                </a:lnTo>
                <a:cubicBezTo>
                  <a:pt x="102348" y="965319"/>
                  <a:pt x="0" y="787220"/>
                  <a:pt x="0" y="585216"/>
                </a:cubicBezTo>
                <a:cubicBezTo>
                  <a:pt x="0" y="262010"/>
                  <a:pt x="262010" y="0"/>
                  <a:pt x="585216" y="0"/>
                </a:cubicBezTo>
                <a:close/>
              </a:path>
            </a:pathLst>
          </a:custGeom>
        </p:spPr>
      </p:pic>
      <p:pic>
        <p:nvPicPr>
          <p:cNvPr id="38" name="Picture 37"/>
          <p:cNvPicPr>
            <a:picLocks noChangeAspect="1"/>
          </p:cNvPicPr>
          <p:nvPr/>
        </p:nvPicPr>
        <p:blipFill>
          <a:blip r:embed="rId11" cstate="hqprint">
            <a:alphaModFix/>
            <a:extLst>
              <a:ext uri="{28A0092B-C50C-407E-A947-70E740481C1C}">
                <a14:useLocalDpi xmlns:a14="http://schemas.microsoft.com/office/drawing/2010/main"/>
              </a:ext>
            </a:extLst>
          </a:blip>
          <a:srcRect/>
          <a:stretch>
            <a:fillRect/>
          </a:stretch>
        </p:blipFill>
        <p:spPr>
          <a:xfrm>
            <a:off x="6734334" y="4885319"/>
            <a:ext cx="1147424" cy="1076325"/>
          </a:xfrm>
          <a:custGeom>
            <a:avLst/>
            <a:gdLst>
              <a:gd name="connsiteX0" fmla="*/ 585216 w 1170432"/>
              <a:gd name="connsiteY0" fmla="*/ 0 h 1097908"/>
              <a:gd name="connsiteX1" fmla="*/ 1170432 w 1170432"/>
              <a:gd name="connsiteY1" fmla="*/ 585216 h 1097908"/>
              <a:gd name="connsiteX2" fmla="*/ 912416 w 1170432"/>
              <a:gd name="connsiteY2" fmla="*/ 1070487 h 1097908"/>
              <a:gd name="connsiteX3" fmla="*/ 861896 w 1170432"/>
              <a:gd name="connsiteY3" fmla="*/ 1097908 h 1097908"/>
              <a:gd name="connsiteX4" fmla="*/ 308537 w 1170432"/>
              <a:gd name="connsiteY4" fmla="*/ 1097908 h 1097908"/>
              <a:gd name="connsiteX5" fmla="*/ 258016 w 1170432"/>
              <a:gd name="connsiteY5" fmla="*/ 1070487 h 1097908"/>
              <a:gd name="connsiteX6" fmla="*/ 0 w 1170432"/>
              <a:gd name="connsiteY6" fmla="*/ 585216 h 1097908"/>
              <a:gd name="connsiteX7" fmla="*/ 585216 w 1170432"/>
              <a:gd name="connsiteY7" fmla="*/ 0 h 109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432" h="1097908">
                <a:moveTo>
                  <a:pt x="585216" y="0"/>
                </a:moveTo>
                <a:cubicBezTo>
                  <a:pt x="908422" y="0"/>
                  <a:pt x="1170432" y="262010"/>
                  <a:pt x="1170432" y="585216"/>
                </a:cubicBezTo>
                <a:cubicBezTo>
                  <a:pt x="1170432" y="787220"/>
                  <a:pt x="1068085" y="965319"/>
                  <a:pt x="912416" y="1070487"/>
                </a:cubicBezTo>
                <a:lnTo>
                  <a:pt x="861896" y="1097908"/>
                </a:lnTo>
                <a:lnTo>
                  <a:pt x="308537" y="1097908"/>
                </a:lnTo>
                <a:lnTo>
                  <a:pt x="258016" y="1070487"/>
                </a:lnTo>
                <a:cubicBezTo>
                  <a:pt x="102348" y="965319"/>
                  <a:pt x="0" y="787220"/>
                  <a:pt x="0" y="585216"/>
                </a:cubicBezTo>
                <a:cubicBezTo>
                  <a:pt x="0" y="262010"/>
                  <a:pt x="262010" y="0"/>
                  <a:pt x="585216" y="0"/>
                </a:cubicBezTo>
                <a:close/>
              </a:path>
            </a:pathLst>
          </a:custGeom>
        </p:spPr>
      </p:pic>
    </p:spTree>
    <p:extLst>
      <p:ext uri="{BB962C8B-B14F-4D97-AF65-F5344CB8AC3E}">
        <p14:creationId xmlns:p14="http://schemas.microsoft.com/office/powerpoint/2010/main" val="13749374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5"/>
                                        </p:tgtEl>
                                        <p:attrNameLst>
                                          <p:attrName>style.visibility</p:attrName>
                                        </p:attrNameLst>
                                      </p:cBhvr>
                                      <p:to>
                                        <p:strVal val="hidden"/>
                                      </p:to>
                                    </p:set>
                                  </p:childTnLst>
                                </p:cTn>
                              </p:par>
                              <p:par>
                                <p:cTn id="12" presetID="21" presetClass="entr" presetSubtype="1"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heel(1)">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par>
                                <p:cTn id="19" presetID="21" presetClass="entr" presetSubtype="1"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heel(1)">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34"/>
                                        </p:tgtEl>
                                        <p:attrNameLst>
                                          <p:attrName>style.visibility</p:attrName>
                                        </p:attrNameLst>
                                      </p:cBhvr>
                                      <p:to>
                                        <p:strVal val="hidden"/>
                                      </p:to>
                                    </p:set>
                                  </p:childTnLst>
                                </p:cTn>
                              </p:par>
                              <p:par>
                                <p:cTn id="26" presetID="21" presetClass="entr" presetSubtype="1"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heel(1)">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5"/>
                                        </p:tgtEl>
                                        <p:attrNameLst>
                                          <p:attrName>style.visibility</p:attrName>
                                        </p:attrNameLst>
                                      </p:cBhvr>
                                      <p:to>
                                        <p:strVal val="hidden"/>
                                      </p:to>
                                    </p:set>
                                  </p:childTnLst>
                                </p:cTn>
                              </p:par>
                              <p:par>
                                <p:cTn id="33" presetID="21" presetClass="entr" presetSubtype="1"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heel(1)">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36"/>
                                        </p:tgtEl>
                                        <p:attrNameLst>
                                          <p:attrName>style.visibility</p:attrName>
                                        </p:attrNameLst>
                                      </p:cBhvr>
                                      <p:to>
                                        <p:strVal val="hidden"/>
                                      </p:to>
                                    </p:set>
                                  </p:childTnLst>
                                </p:cTn>
                              </p:par>
                              <p:par>
                                <p:cTn id="40" presetID="21" presetClass="entr" presetSubtype="1"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heel(1)">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37"/>
                                        </p:tgtEl>
                                        <p:attrNameLst>
                                          <p:attrName>style.visibility</p:attrName>
                                        </p:attrNameLst>
                                      </p:cBhvr>
                                      <p:to>
                                        <p:strVal val="hidden"/>
                                      </p:to>
                                    </p:set>
                                  </p:childTnLst>
                                </p:cTn>
                              </p:par>
                              <p:par>
                                <p:cTn id="47" presetID="21" presetClass="entr" presetSubtype="1"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heel(1)">
                                      <p:cBhvr>
                                        <p:cTn id="49" dur="500"/>
                                        <p:tgtEl>
                                          <p:spTgt spid="38"/>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38"/>
                                        </p:tgtEl>
                                        <p:attrNameLst>
                                          <p:attrName>style.visibility</p:attrName>
                                        </p:attrNameLst>
                                      </p:cBhvr>
                                      <p:to>
                                        <p:strVal val="hidden"/>
                                      </p:to>
                                    </p:set>
                                  </p:childTnLst>
                                </p:cTn>
                              </p:par>
                              <p:par>
                                <p:cTn id="54" presetID="5" presetClass="entr" presetSubtype="1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checkerboard(across)">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322" y="2632443"/>
            <a:ext cx="11597952" cy="1619252"/>
            <a:chOff x="564835" y="2632443"/>
            <a:chExt cx="11597952" cy="1619252"/>
          </a:xfrm>
        </p:grpSpPr>
        <p:sp>
          <p:nvSpPr>
            <p:cNvPr id="4" name="Rectangle 3"/>
            <p:cNvSpPr/>
            <p:nvPr/>
          </p:nvSpPr>
          <p:spPr bwMode="auto">
            <a:xfrm>
              <a:off x="8177841" y="2692400"/>
              <a:ext cx="3816351"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en-US" sz="5400" dirty="0">
                  <a:gradFill>
                    <a:gsLst>
                      <a:gs pos="0">
                        <a:srgbClr val="FFFFFF"/>
                      </a:gs>
                      <a:gs pos="100000">
                        <a:srgbClr val="FFFFFF"/>
                      </a:gs>
                    </a:gsLst>
                    <a:lin ang="5400000" scaled="0"/>
                  </a:gradFill>
                  <a:ea typeface="Segoe UI" pitchFamily="34" charset="0"/>
                  <a:cs typeface="Segoe UI" pitchFamily="34" charset="0"/>
                </a:rPr>
                <a:t>Docker</a:t>
              </a:r>
            </a:p>
          </p:txBody>
        </p:sp>
        <p:grpSp>
          <p:nvGrpSpPr>
            <p:cNvPr id="6" name="Group 5"/>
            <p:cNvGrpSpPr/>
            <p:nvPr/>
          </p:nvGrpSpPr>
          <p:grpSpPr>
            <a:xfrm>
              <a:off x="564835" y="2632443"/>
              <a:ext cx="11597952" cy="1619252"/>
              <a:chOff x="457200" y="2632443"/>
              <a:chExt cx="11597952" cy="1619252"/>
            </a:xfrm>
          </p:grpSpPr>
          <p:sp>
            <p:nvSpPr>
              <p:cNvPr id="2" name="TextBox 1"/>
              <p:cNvSpPr txBox="1"/>
              <p:nvPr/>
            </p:nvSpPr>
            <p:spPr>
              <a:xfrm>
                <a:off x="457200" y="2632443"/>
                <a:ext cx="5196203" cy="1619252"/>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9600" kern="0" dirty="0">
                    <a:gradFill>
                      <a:gsLst>
                        <a:gs pos="2917">
                          <a:srgbClr val="FFFFFF"/>
                        </a:gs>
                        <a:gs pos="30000">
                          <a:srgbClr val="FFFFFF"/>
                        </a:gs>
                      </a:gsLst>
                      <a:lin ang="5400000" scaled="0"/>
                    </a:gradFill>
                    <a:latin typeface="Segoe UI Light"/>
                  </a:rPr>
                  <a:t>Microsoft</a:t>
                </a:r>
              </a:p>
            </p:txBody>
          </p:sp>
          <p:sp>
            <p:nvSpPr>
              <p:cNvPr id="3" name="Heart 2"/>
              <p:cNvSpPr/>
              <p:nvPr/>
            </p:nvSpPr>
            <p:spPr bwMode="auto">
              <a:xfrm>
                <a:off x="5780911" y="2756637"/>
                <a:ext cx="1568743" cy="1344637"/>
              </a:xfrm>
              <a:prstGeom prst="heart">
                <a:avLst/>
              </a:prstGeom>
              <a:solidFill>
                <a:srgbClr val="E8112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30" fontAlgn="base">
                  <a:spcBef>
                    <a:spcPct val="0"/>
                  </a:spcBef>
                  <a:spcAft>
                    <a:spcPct val="0"/>
                  </a:spcAft>
                  <a:defRPr/>
                </a:pPr>
                <a:endParaRPr lang="en-US" sz="1961" kern="0" dirty="0">
                  <a:solidFill>
                    <a:srgbClr val="FF0000"/>
                  </a:solidFill>
                </a:endParaRPr>
              </a:p>
            </p:txBody>
          </p:sp>
          <p:sp>
            <p:nvSpPr>
              <p:cNvPr id="5" name="Rectangle 4"/>
              <p:cNvSpPr/>
              <p:nvPr/>
            </p:nvSpPr>
            <p:spPr bwMode="auto">
              <a:xfrm>
                <a:off x="7589837" y="2692356"/>
                <a:ext cx="4465315" cy="14732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472" fontAlgn="base">
                  <a:lnSpc>
                    <a:spcPct val="90000"/>
                  </a:lnSpc>
                  <a:spcBef>
                    <a:spcPct val="0"/>
                  </a:spcBef>
                  <a:spcAft>
                    <a:spcPct val="0"/>
                  </a:spcAft>
                </a:pPr>
                <a:r>
                  <a:rPr lang="en-US" sz="7200" dirty="0">
                    <a:gradFill>
                      <a:gsLst>
                        <a:gs pos="0">
                          <a:srgbClr val="FFFFFF"/>
                        </a:gs>
                        <a:gs pos="100000">
                          <a:srgbClr val="FFFFFF"/>
                        </a:gs>
                      </a:gsLst>
                      <a:lin ang="5400000" scaled="0"/>
                    </a:gradFill>
                    <a:latin typeface="+mj-lt"/>
                    <a:ea typeface="Segoe UI" pitchFamily="34" charset="0"/>
                    <a:cs typeface="Segoe UI" pitchFamily="34" charset="0"/>
                  </a:rPr>
                  <a:t>Containers</a:t>
                </a:r>
              </a:p>
            </p:txBody>
          </p:sp>
        </p:grpSp>
      </p:grpSp>
    </p:spTree>
    <p:extLst>
      <p:ext uri="{BB962C8B-B14F-4D97-AF65-F5344CB8AC3E}">
        <p14:creationId xmlns:p14="http://schemas.microsoft.com/office/powerpoint/2010/main" val="38454723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Container Service</a:t>
            </a:r>
          </a:p>
        </p:txBody>
      </p:sp>
      <p:sp>
        <p:nvSpPr>
          <p:cNvPr id="3" name="Text Placeholder 2"/>
          <p:cNvSpPr>
            <a:spLocks noGrp="1"/>
          </p:cNvSpPr>
          <p:nvPr>
            <p:ph type="body" sz="quarter" idx="10"/>
          </p:nvPr>
        </p:nvSpPr>
        <p:spPr>
          <a:xfrm>
            <a:off x="269239" y="1189495"/>
            <a:ext cx="11922761" cy="4737103"/>
          </a:xfrm>
        </p:spPr>
        <p:txBody>
          <a:bodyPr/>
          <a:lstStyle/>
          <a:p>
            <a:r>
              <a:rPr lang="en-US" dirty="0"/>
              <a:t>Get a cluster of VMs pre-configured to run containers</a:t>
            </a:r>
          </a:p>
          <a:p>
            <a:pPr lvl="1"/>
            <a:r>
              <a:rPr lang="en-US" sz="2353" dirty="0"/>
              <a:t>Containers are in Docker container format</a:t>
            </a:r>
          </a:p>
          <a:p>
            <a:pPr lvl="1"/>
            <a:r>
              <a:rPr lang="en-US" sz="2353" dirty="0"/>
              <a:t>GA now for Linux containers, running on Ubuntu Linux VMs</a:t>
            </a:r>
          </a:p>
          <a:p>
            <a:pPr lvl="1"/>
            <a:r>
              <a:rPr lang="en-US" sz="2353" dirty="0"/>
              <a:t>Private preview for Windows containers, running on Windows VMs</a:t>
            </a:r>
          </a:p>
          <a:p>
            <a:pPr>
              <a:spcBef>
                <a:spcPts val="2353"/>
              </a:spcBef>
            </a:pPr>
            <a:r>
              <a:rPr lang="en-US" dirty="0"/>
              <a:t>Scale/orchestrate using Mesos DC/OS or Docker Swarm</a:t>
            </a:r>
          </a:p>
          <a:p>
            <a:pPr>
              <a:spcBef>
                <a:spcPts val="2353"/>
              </a:spcBef>
            </a:pPr>
            <a:r>
              <a:rPr lang="en-US" dirty="0"/>
              <a:t>Exposes standard API endpoints</a:t>
            </a:r>
          </a:p>
          <a:p>
            <a:pPr lvl="1"/>
            <a:r>
              <a:rPr lang="en-US" sz="2353" dirty="0"/>
              <a:t>Use your favorite popular open source tooling</a:t>
            </a:r>
          </a:p>
          <a:p>
            <a:pPr lvl="1"/>
            <a:r>
              <a:rPr lang="en-US" sz="2353" dirty="0"/>
              <a:t>Full portability to migrate containers to and from Azure</a:t>
            </a:r>
          </a:p>
          <a:p>
            <a:pPr lvl="1"/>
            <a:endParaRPr lang="en-US" dirty="0">
              <a:solidFill>
                <a:schemeClr val="tx1"/>
              </a:solidFill>
            </a:endParaRPr>
          </a:p>
        </p:txBody>
      </p:sp>
      <p:pic>
        <p:nvPicPr>
          <p:cNvPr id="5" name="Picture 4"/>
          <p:cNvPicPr>
            <a:picLocks noChangeAspect="1"/>
          </p:cNvPicPr>
          <p:nvPr/>
        </p:nvPicPr>
        <p:blipFill>
          <a:blip r:embed="rId3"/>
          <a:stretch>
            <a:fillRect/>
          </a:stretch>
        </p:blipFill>
        <p:spPr>
          <a:xfrm>
            <a:off x="8112956" y="3877213"/>
            <a:ext cx="3678928" cy="1344637"/>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42706" y="1785555"/>
            <a:ext cx="2982375" cy="1012952"/>
          </a:xfrm>
          <a:prstGeom prst="rect">
            <a:avLst/>
          </a:prstGeom>
        </p:spPr>
      </p:pic>
      <p:grpSp>
        <p:nvGrpSpPr>
          <p:cNvPr id="9" name="Group 8"/>
          <p:cNvGrpSpPr/>
          <p:nvPr/>
        </p:nvGrpSpPr>
        <p:grpSpPr>
          <a:xfrm>
            <a:off x="10499254" y="292550"/>
            <a:ext cx="1279232" cy="706147"/>
            <a:chOff x="10698206" y="483664"/>
            <a:chExt cx="1304883" cy="720307"/>
          </a:xfrm>
        </p:grpSpPr>
        <p:sp>
          <p:nvSpPr>
            <p:cNvPr id="10" name="Freeform 13"/>
            <p:cNvSpPr>
              <a:spLocks/>
            </p:cNvSpPr>
            <p:nvPr/>
          </p:nvSpPr>
          <p:spPr bwMode="auto">
            <a:xfrm>
              <a:off x="10698206" y="483664"/>
              <a:ext cx="1281069" cy="709507"/>
            </a:xfrm>
            <a:custGeom>
              <a:avLst/>
              <a:gdLst>
                <a:gd name="T0" fmla="*/ 1662 w 2136"/>
                <a:gd name="T1" fmla="*/ 1181 h 1181"/>
                <a:gd name="T2" fmla="*/ 239 w 2136"/>
                <a:gd name="T3" fmla="*/ 1181 h 1181"/>
                <a:gd name="T4" fmla="*/ 0 w 2136"/>
                <a:gd name="T5" fmla="*/ 937 h 1181"/>
                <a:gd name="T6" fmla="*/ 181 w 2136"/>
                <a:gd name="T7" fmla="*/ 706 h 1181"/>
                <a:gd name="T8" fmla="*/ 462 w 2136"/>
                <a:gd name="T9" fmla="*/ 487 h 1181"/>
                <a:gd name="T10" fmla="*/ 974 w 2136"/>
                <a:gd name="T11" fmla="*/ 0 h 1181"/>
                <a:gd name="T12" fmla="*/ 1440 w 2136"/>
                <a:gd name="T13" fmla="*/ 294 h 1181"/>
                <a:gd name="T14" fmla="*/ 1662 w 2136"/>
                <a:gd name="T15" fmla="*/ 235 h 1181"/>
                <a:gd name="T16" fmla="*/ 2136 w 2136"/>
                <a:gd name="T17" fmla="*/ 710 h 1181"/>
                <a:gd name="T18" fmla="*/ 1662 w 2136"/>
                <a:gd name="T19" fmla="*/ 1181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6" h="1181">
                  <a:moveTo>
                    <a:pt x="1662" y="1181"/>
                  </a:moveTo>
                  <a:cubicBezTo>
                    <a:pt x="239" y="1181"/>
                    <a:pt x="239" y="1181"/>
                    <a:pt x="239" y="1181"/>
                  </a:cubicBezTo>
                  <a:cubicBezTo>
                    <a:pt x="109" y="1181"/>
                    <a:pt x="0" y="1071"/>
                    <a:pt x="0" y="937"/>
                  </a:cubicBezTo>
                  <a:cubicBezTo>
                    <a:pt x="0" y="823"/>
                    <a:pt x="76" y="731"/>
                    <a:pt x="181" y="706"/>
                  </a:cubicBezTo>
                  <a:cubicBezTo>
                    <a:pt x="231" y="588"/>
                    <a:pt x="336" y="504"/>
                    <a:pt x="462" y="487"/>
                  </a:cubicBezTo>
                  <a:cubicBezTo>
                    <a:pt x="474" y="218"/>
                    <a:pt x="701" y="0"/>
                    <a:pt x="974" y="0"/>
                  </a:cubicBezTo>
                  <a:cubicBezTo>
                    <a:pt x="1175" y="0"/>
                    <a:pt x="1356" y="118"/>
                    <a:pt x="1440" y="294"/>
                  </a:cubicBezTo>
                  <a:cubicBezTo>
                    <a:pt x="1507" y="256"/>
                    <a:pt x="1582" y="235"/>
                    <a:pt x="1662" y="235"/>
                  </a:cubicBezTo>
                  <a:cubicBezTo>
                    <a:pt x="1922" y="235"/>
                    <a:pt x="2136" y="449"/>
                    <a:pt x="2136" y="710"/>
                  </a:cubicBezTo>
                  <a:cubicBezTo>
                    <a:pt x="2136" y="966"/>
                    <a:pt x="1922" y="1181"/>
                    <a:pt x="1662" y="1181"/>
                  </a:cubicBezTo>
                  <a:close/>
                </a:path>
              </a:pathLst>
            </a:custGeom>
            <a:solidFill>
              <a:schemeClr val="accent1"/>
            </a:solidFill>
            <a:ln>
              <a:noFill/>
            </a:ln>
          </p:spPr>
          <p:txBody>
            <a:bodyPr vert="horz" wrap="square" lIns="89642" tIns="44821" rIns="89642" bIns="44821" numCol="1" anchor="t" anchorCtr="0" compatLnSpc="1">
              <a:prstTxWarp prst="textNoShape">
                <a:avLst/>
              </a:prstTxWarp>
            </a:bodyPr>
            <a:lstStyle/>
            <a:p>
              <a:pPr defTabSz="914367">
                <a:defRPr/>
              </a:pPr>
              <a:endParaRPr lang="en-US" sz="1765" dirty="0">
                <a:solidFill>
                  <a:srgbClr val="FFFFFF"/>
                </a:solidFill>
                <a:latin typeface="Segoe UI"/>
              </a:endParaRPr>
            </a:p>
          </p:txBody>
        </p:sp>
        <p:sp>
          <p:nvSpPr>
            <p:cNvPr id="11" name="TextBox 10"/>
            <p:cNvSpPr txBox="1"/>
            <p:nvPr/>
          </p:nvSpPr>
          <p:spPr>
            <a:xfrm>
              <a:off x="10722020" y="742306"/>
              <a:ext cx="1281069" cy="461665"/>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1176" dirty="0">
                  <a:gradFill>
                    <a:gsLst>
                      <a:gs pos="2917">
                        <a:srgbClr val="FFFFFF"/>
                      </a:gs>
                      <a:gs pos="30000">
                        <a:srgbClr val="FFFFFF"/>
                      </a:gs>
                    </a:gsLst>
                    <a:lin ang="5400000" scaled="0"/>
                  </a:gradFill>
                  <a:latin typeface="Segoe UI"/>
                </a:rPr>
                <a:t>Public</a:t>
              </a:r>
              <a:r>
                <a:rPr lang="en-US" sz="1176" kern="0" dirty="0">
                  <a:gradFill>
                    <a:gsLst>
                      <a:gs pos="2917">
                        <a:srgbClr val="FFFFFF"/>
                      </a:gs>
                      <a:gs pos="30000">
                        <a:srgbClr val="FFFFFF"/>
                      </a:gs>
                    </a:gsLst>
                    <a:lin ang="5400000" scaled="0"/>
                  </a:gradFill>
                  <a:latin typeface="Segoe UI"/>
                </a:rPr>
                <a:t> Cloud</a:t>
              </a:r>
              <a:endParaRPr lang="en-US" sz="1176" dirty="0">
                <a:gradFill>
                  <a:gsLst>
                    <a:gs pos="2917">
                      <a:srgbClr val="FFFFFF"/>
                    </a:gs>
                    <a:gs pos="30000">
                      <a:srgbClr val="FFFFFF"/>
                    </a:gs>
                  </a:gsLst>
                  <a:lin ang="5400000" scaled="0"/>
                </a:gradFill>
                <a:latin typeface="Segoe UI"/>
              </a:endParaRPr>
            </a:p>
          </p:txBody>
        </p:sp>
      </p:grpSp>
    </p:spTree>
    <p:extLst>
      <p:ext uri="{BB962C8B-B14F-4D97-AF65-F5344CB8AC3E}">
        <p14:creationId xmlns:p14="http://schemas.microsoft.com/office/powerpoint/2010/main" val="464278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a:spLocks noGrp="1"/>
          </p:cNvSpPr>
          <p:nvPr>
            <p:ph type="title"/>
          </p:nvPr>
        </p:nvSpPr>
        <p:spPr/>
        <p:txBody>
          <a:bodyPr/>
          <a:lstStyle/>
          <a:p>
            <a:r>
              <a:rPr lang="en" sz="4313" dirty="0"/>
              <a:t>Docker + Windows Server = Windows Containers</a:t>
            </a:r>
          </a:p>
        </p:txBody>
      </p:sp>
      <p:sp>
        <p:nvSpPr>
          <p:cNvPr id="3" name="Text Placeholder 2"/>
          <p:cNvSpPr>
            <a:spLocks noGrp="1"/>
          </p:cNvSpPr>
          <p:nvPr>
            <p:ph type="body" sz="quarter" idx="11"/>
          </p:nvPr>
        </p:nvSpPr>
        <p:spPr>
          <a:xfrm>
            <a:off x="6544215" y="1189494"/>
            <a:ext cx="5378548" cy="5451695"/>
          </a:xfrm>
        </p:spPr>
        <p:txBody>
          <a:bodyPr>
            <a:normAutofit fontScale="92500"/>
          </a:bodyPr>
          <a:lstStyle/>
          <a:p>
            <a:r>
              <a:rPr lang="en" dirty="0"/>
              <a:t>Native Windows containers powered by Docker Engine </a:t>
            </a:r>
          </a:p>
          <a:p>
            <a:r>
              <a:rPr lang="en" dirty="0"/>
              <a:t>Windows kernel engineered with new primitives to support containers</a:t>
            </a:r>
          </a:p>
          <a:p>
            <a:r>
              <a:rPr lang="en" dirty="0"/>
              <a:t>Deep integration with 2+ years of engineering collaboration in Docker Engine and Windows Server</a:t>
            </a:r>
          </a:p>
          <a:p>
            <a:r>
              <a:rPr lang="en" dirty="0"/>
              <a:t>Microsoft is top 5 Docker open source project contributor and a Docker maintainer</a:t>
            </a:r>
            <a:endParaRPr lang="en-US" dirty="0"/>
          </a:p>
        </p:txBody>
      </p:sp>
      <p:sp>
        <p:nvSpPr>
          <p:cNvPr id="387" name="Shape 387"/>
          <p:cNvSpPr/>
          <p:nvPr/>
        </p:nvSpPr>
        <p:spPr>
          <a:xfrm>
            <a:off x="505465" y="4563156"/>
            <a:ext cx="4717805" cy="383769"/>
          </a:xfrm>
          <a:prstGeom prst="rect">
            <a:avLst/>
          </a:prstGeom>
          <a:solidFill>
            <a:srgbClr val="3A3838"/>
          </a:solidFill>
          <a:ln w="12700" cap="flat" cmpd="sng">
            <a:solidFill>
              <a:srgbClr val="094463"/>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600" kern="0">
                <a:solidFill>
                  <a:schemeClr val="lt1"/>
                </a:solidFill>
                <a:latin typeface="Arial"/>
                <a:ea typeface="Arial"/>
                <a:cs typeface="Arial"/>
                <a:sym typeface="Arial"/>
              </a:rPr>
              <a:t>Infrastructure</a:t>
            </a:r>
          </a:p>
        </p:txBody>
      </p:sp>
      <p:sp>
        <p:nvSpPr>
          <p:cNvPr id="388" name="Shape 388"/>
          <p:cNvSpPr/>
          <p:nvPr/>
        </p:nvSpPr>
        <p:spPr>
          <a:xfrm>
            <a:off x="505467" y="4093757"/>
            <a:ext cx="4717805" cy="383769"/>
          </a:xfrm>
          <a:prstGeom prst="rect">
            <a:avLst/>
          </a:prstGeom>
          <a:solidFill>
            <a:srgbClr val="3A3838"/>
          </a:solidFill>
          <a:ln w="12700" cap="flat" cmpd="sng">
            <a:solidFill>
              <a:srgbClr val="374248"/>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600" kern="0">
                <a:solidFill>
                  <a:schemeClr val="lt1"/>
                </a:solidFill>
                <a:latin typeface="Arial"/>
                <a:ea typeface="Arial"/>
                <a:cs typeface="Arial"/>
                <a:sym typeface="Arial"/>
              </a:rPr>
              <a:t>Windows Server 2016</a:t>
            </a:r>
          </a:p>
        </p:txBody>
      </p:sp>
      <p:sp>
        <p:nvSpPr>
          <p:cNvPr id="389" name="Shape 389"/>
          <p:cNvSpPr/>
          <p:nvPr/>
        </p:nvSpPr>
        <p:spPr>
          <a:xfrm>
            <a:off x="607051" y="3005918"/>
            <a:ext cx="1206242"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Bins/Libs</a:t>
            </a:r>
          </a:p>
        </p:txBody>
      </p:sp>
      <p:sp>
        <p:nvSpPr>
          <p:cNvPr id="390" name="Shape 390"/>
          <p:cNvSpPr/>
          <p:nvPr/>
        </p:nvSpPr>
        <p:spPr>
          <a:xfrm>
            <a:off x="607051" y="2486703"/>
            <a:ext cx="1206242"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App</a:t>
            </a:r>
          </a:p>
        </p:txBody>
      </p:sp>
      <p:sp>
        <p:nvSpPr>
          <p:cNvPr id="391" name="Shape 391"/>
          <p:cNvSpPr/>
          <p:nvPr/>
        </p:nvSpPr>
        <p:spPr>
          <a:xfrm>
            <a:off x="505465" y="2362550"/>
            <a:ext cx="1438212" cy="1128727"/>
          </a:xfrm>
          <a:prstGeom prst="rect">
            <a:avLst/>
          </a:prstGeom>
          <a:no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defRPr/>
            </a:pPr>
            <a:endParaRPr sz="1400" kern="0" dirty="0">
              <a:solidFill>
                <a:schemeClr val="lt1"/>
              </a:solidFill>
              <a:latin typeface="Arial"/>
              <a:ea typeface="Arial"/>
              <a:cs typeface="Arial"/>
              <a:sym typeface="Arial"/>
            </a:endParaRPr>
          </a:p>
        </p:txBody>
      </p:sp>
      <p:sp>
        <p:nvSpPr>
          <p:cNvPr id="392" name="Shape 392"/>
          <p:cNvSpPr/>
          <p:nvPr/>
        </p:nvSpPr>
        <p:spPr>
          <a:xfrm>
            <a:off x="505467" y="3600777"/>
            <a:ext cx="4717805"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600" kern="0">
                <a:solidFill>
                  <a:schemeClr val="lt1"/>
                </a:solidFill>
                <a:latin typeface="Arial"/>
                <a:ea typeface="Arial"/>
                <a:cs typeface="Arial"/>
                <a:sym typeface="Arial"/>
              </a:rPr>
              <a:t>Docker Engine</a:t>
            </a:r>
          </a:p>
        </p:txBody>
      </p:sp>
      <p:sp>
        <p:nvSpPr>
          <p:cNvPr id="393" name="Shape 393"/>
          <p:cNvSpPr/>
          <p:nvPr/>
        </p:nvSpPr>
        <p:spPr>
          <a:xfrm>
            <a:off x="2270486" y="3013540"/>
            <a:ext cx="1156039"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Bins/Libs</a:t>
            </a:r>
          </a:p>
        </p:txBody>
      </p:sp>
      <p:sp>
        <p:nvSpPr>
          <p:cNvPr id="394" name="Shape 394"/>
          <p:cNvSpPr/>
          <p:nvPr/>
        </p:nvSpPr>
        <p:spPr>
          <a:xfrm>
            <a:off x="2259198" y="2494324"/>
            <a:ext cx="1156039"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App</a:t>
            </a:r>
          </a:p>
        </p:txBody>
      </p:sp>
      <p:sp>
        <p:nvSpPr>
          <p:cNvPr id="395" name="Shape 395"/>
          <p:cNvSpPr/>
          <p:nvPr/>
        </p:nvSpPr>
        <p:spPr>
          <a:xfrm>
            <a:off x="2146322" y="2370171"/>
            <a:ext cx="1394459" cy="1128728"/>
          </a:xfrm>
          <a:prstGeom prst="rect">
            <a:avLst/>
          </a:prstGeom>
          <a:no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defRPr/>
            </a:pPr>
            <a:endParaRPr sz="1400" kern="0" dirty="0">
              <a:solidFill>
                <a:schemeClr val="lt1"/>
              </a:solidFill>
              <a:latin typeface="Arial"/>
              <a:ea typeface="Arial"/>
              <a:cs typeface="Arial"/>
              <a:sym typeface="Arial"/>
            </a:endParaRPr>
          </a:p>
        </p:txBody>
      </p:sp>
      <p:sp>
        <p:nvSpPr>
          <p:cNvPr id="396" name="Shape 396"/>
          <p:cNvSpPr/>
          <p:nvPr/>
        </p:nvSpPr>
        <p:spPr>
          <a:xfrm>
            <a:off x="3886645" y="3005918"/>
            <a:ext cx="1206242"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Bins/Libs</a:t>
            </a:r>
          </a:p>
        </p:txBody>
      </p:sp>
      <p:sp>
        <p:nvSpPr>
          <p:cNvPr id="397" name="Shape 397"/>
          <p:cNvSpPr/>
          <p:nvPr/>
        </p:nvSpPr>
        <p:spPr>
          <a:xfrm>
            <a:off x="3886645" y="2486703"/>
            <a:ext cx="1206242"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App</a:t>
            </a:r>
          </a:p>
        </p:txBody>
      </p:sp>
      <p:sp>
        <p:nvSpPr>
          <p:cNvPr id="398" name="Shape 398"/>
          <p:cNvSpPr/>
          <p:nvPr/>
        </p:nvSpPr>
        <p:spPr>
          <a:xfrm>
            <a:off x="3785059" y="2362550"/>
            <a:ext cx="1438212" cy="1128727"/>
          </a:xfrm>
          <a:prstGeom prst="rect">
            <a:avLst/>
          </a:prstGeom>
          <a:no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defRPr/>
            </a:pPr>
            <a:endParaRPr sz="1400" kern="0" dirty="0">
              <a:solidFill>
                <a:schemeClr val="lt1"/>
              </a:solidFill>
              <a:latin typeface="Arial"/>
              <a:ea typeface="Arial"/>
              <a:cs typeface="Arial"/>
              <a:sym typeface="Arial"/>
            </a:endParaRPr>
          </a:p>
        </p:txBody>
      </p:sp>
      <p:sp>
        <p:nvSpPr>
          <p:cNvPr id="7" name="Text Placeholder 6"/>
          <p:cNvSpPr>
            <a:spLocks noGrp="1"/>
          </p:cNvSpPr>
          <p:nvPr>
            <p:ph type="body" sz="quarter" idx="10"/>
          </p:nvPr>
        </p:nvSpPr>
        <p:spPr>
          <a:xfrm>
            <a:off x="269241" y="1189176"/>
            <a:ext cx="5378548" cy="619144"/>
          </a:xfrm>
        </p:spPr>
        <p:txBody>
          <a:bodyPr/>
          <a:lstStyle/>
          <a:p>
            <a:endParaRPr lang="en-US" dirty="0"/>
          </a:p>
        </p:txBody>
      </p:sp>
    </p:spTree>
    <p:extLst>
      <p:ext uri="{BB962C8B-B14F-4D97-AF65-F5344CB8AC3E}">
        <p14:creationId xmlns:p14="http://schemas.microsoft.com/office/powerpoint/2010/main" val="6764322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Shape 1075"/>
          <p:cNvSpPr txBox="1">
            <a:spLocks noGrp="1"/>
          </p:cNvSpPr>
          <p:nvPr>
            <p:ph type="title"/>
          </p:nvPr>
        </p:nvSpPr>
        <p:spPr/>
        <p:txBody>
          <a:bodyPr/>
          <a:lstStyle/>
          <a:p>
            <a:r>
              <a:rPr lang="en" sz="4313" dirty="0"/>
              <a:t>Hyper V Containers = Docker + Windows Server</a:t>
            </a:r>
          </a:p>
        </p:txBody>
      </p:sp>
      <p:sp>
        <p:nvSpPr>
          <p:cNvPr id="1076" name="Shape 1076"/>
          <p:cNvSpPr txBox="1">
            <a:spLocks noGrp="1"/>
          </p:cNvSpPr>
          <p:nvPr>
            <p:ph type="body" idx="10"/>
          </p:nvPr>
        </p:nvSpPr>
        <p:spPr>
          <a:xfrm>
            <a:off x="269240" y="1189495"/>
            <a:ext cx="5378549" cy="615522"/>
          </a:xfrm>
        </p:spPr>
        <p:txBody>
          <a:bodyPr/>
          <a:lstStyle/>
          <a:p>
            <a:endParaRPr lang="en" dirty="0"/>
          </a:p>
        </p:txBody>
      </p:sp>
      <p:sp>
        <p:nvSpPr>
          <p:cNvPr id="3" name="Text Placeholder 2"/>
          <p:cNvSpPr>
            <a:spLocks noGrp="1"/>
          </p:cNvSpPr>
          <p:nvPr>
            <p:ph type="body" sz="quarter" idx="11"/>
          </p:nvPr>
        </p:nvSpPr>
        <p:spPr>
          <a:xfrm>
            <a:off x="6544215" y="1189494"/>
            <a:ext cx="5378548" cy="4402744"/>
          </a:xfrm>
        </p:spPr>
        <p:txBody>
          <a:bodyPr/>
          <a:lstStyle/>
          <a:p>
            <a:r>
              <a:rPr lang="en" dirty="0"/>
              <a:t>Leverages same Docker and Windows Server technology </a:t>
            </a:r>
          </a:p>
          <a:p>
            <a:r>
              <a:rPr lang="en" dirty="0"/>
              <a:t>Flexible container deployment options available for IT pros</a:t>
            </a:r>
          </a:p>
          <a:p>
            <a:r>
              <a:rPr lang="en" dirty="0"/>
              <a:t>One workload per Hyper V container delivers added isolation for multi-tenant or hostile environments </a:t>
            </a:r>
          </a:p>
        </p:txBody>
      </p:sp>
      <p:sp>
        <p:nvSpPr>
          <p:cNvPr id="1077" name="Shape 1077"/>
          <p:cNvSpPr/>
          <p:nvPr/>
        </p:nvSpPr>
        <p:spPr>
          <a:xfrm>
            <a:off x="489601" y="5054286"/>
            <a:ext cx="4717731" cy="383945"/>
          </a:xfrm>
          <a:prstGeom prst="rect">
            <a:avLst/>
          </a:prstGeom>
          <a:solidFill>
            <a:srgbClr val="3A3838"/>
          </a:solidFill>
          <a:ln w="12700" cap="flat" cmpd="sng">
            <a:solidFill>
              <a:srgbClr val="094463"/>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600" kern="0">
                <a:solidFill>
                  <a:schemeClr val="lt1"/>
                </a:solidFill>
                <a:latin typeface="Arial"/>
                <a:ea typeface="Arial"/>
                <a:cs typeface="Arial"/>
                <a:sym typeface="Arial"/>
              </a:rPr>
              <a:t>Infrastructure</a:t>
            </a:r>
          </a:p>
        </p:txBody>
      </p:sp>
      <p:sp>
        <p:nvSpPr>
          <p:cNvPr id="1078" name="Shape 1078"/>
          <p:cNvSpPr/>
          <p:nvPr/>
        </p:nvSpPr>
        <p:spPr>
          <a:xfrm>
            <a:off x="505490" y="4542191"/>
            <a:ext cx="4717731" cy="383945"/>
          </a:xfrm>
          <a:prstGeom prst="rect">
            <a:avLst/>
          </a:prstGeom>
          <a:solidFill>
            <a:srgbClr val="3A3838"/>
          </a:solidFill>
          <a:ln w="12700" cap="flat" cmpd="sng">
            <a:solidFill>
              <a:srgbClr val="374248"/>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600" kern="0">
                <a:solidFill>
                  <a:schemeClr val="lt1"/>
                </a:solidFill>
                <a:latin typeface="Arial"/>
                <a:ea typeface="Arial"/>
                <a:cs typeface="Arial"/>
                <a:sym typeface="Arial"/>
              </a:rPr>
              <a:t>Windows Server 2016</a:t>
            </a:r>
          </a:p>
        </p:txBody>
      </p:sp>
      <p:sp>
        <p:nvSpPr>
          <p:cNvPr id="1079" name="Shape 1079"/>
          <p:cNvSpPr/>
          <p:nvPr/>
        </p:nvSpPr>
        <p:spPr>
          <a:xfrm>
            <a:off x="698704" y="3475436"/>
            <a:ext cx="1206229" cy="383945"/>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Bins/Libs</a:t>
            </a:r>
          </a:p>
        </p:txBody>
      </p:sp>
      <p:sp>
        <p:nvSpPr>
          <p:cNvPr id="1080" name="Shape 1080"/>
          <p:cNvSpPr/>
          <p:nvPr/>
        </p:nvSpPr>
        <p:spPr>
          <a:xfrm>
            <a:off x="698704" y="2956220"/>
            <a:ext cx="1206229" cy="383945"/>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App</a:t>
            </a:r>
          </a:p>
        </p:txBody>
      </p:sp>
      <p:sp>
        <p:nvSpPr>
          <p:cNvPr id="1081" name="Shape 1081"/>
          <p:cNvSpPr/>
          <p:nvPr/>
        </p:nvSpPr>
        <p:spPr>
          <a:xfrm>
            <a:off x="597120" y="2832066"/>
            <a:ext cx="1438196" cy="1128639"/>
          </a:xfrm>
          <a:prstGeom prst="rect">
            <a:avLst/>
          </a:prstGeom>
          <a:no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defRPr/>
            </a:pPr>
            <a:endParaRPr sz="1400" kern="0" dirty="0">
              <a:solidFill>
                <a:schemeClr val="lt1"/>
              </a:solidFill>
              <a:latin typeface="Arial"/>
              <a:ea typeface="Arial"/>
              <a:cs typeface="Arial"/>
              <a:sym typeface="Arial"/>
            </a:endParaRPr>
          </a:p>
        </p:txBody>
      </p:sp>
      <p:sp>
        <p:nvSpPr>
          <p:cNvPr id="1082" name="Shape 1082"/>
          <p:cNvSpPr/>
          <p:nvPr/>
        </p:nvSpPr>
        <p:spPr>
          <a:xfrm>
            <a:off x="505498" y="4030115"/>
            <a:ext cx="4717731" cy="383945"/>
          </a:xfrm>
          <a:prstGeom prst="rect">
            <a:avLst/>
          </a:prstGeom>
          <a:solidFill>
            <a:schemeClr val="accent1"/>
          </a:solidFill>
          <a:ln w="12700" cap="flat" cmpd="sng">
            <a:solidFill>
              <a:schemeClr val="accent1"/>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600" kern="0">
                <a:solidFill>
                  <a:schemeClr val="lt1"/>
                </a:solidFill>
                <a:latin typeface="Arial"/>
                <a:ea typeface="Arial"/>
                <a:cs typeface="Arial"/>
                <a:sym typeface="Arial"/>
              </a:rPr>
              <a:t>Docker Engine</a:t>
            </a:r>
          </a:p>
        </p:txBody>
      </p:sp>
      <p:sp>
        <p:nvSpPr>
          <p:cNvPr id="1083" name="Shape 1083"/>
          <p:cNvSpPr/>
          <p:nvPr/>
        </p:nvSpPr>
        <p:spPr>
          <a:xfrm>
            <a:off x="2362139" y="3483056"/>
            <a:ext cx="1156236" cy="383945"/>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Bins/Libs</a:t>
            </a:r>
          </a:p>
        </p:txBody>
      </p:sp>
      <p:sp>
        <p:nvSpPr>
          <p:cNvPr id="1084" name="Shape 1084"/>
          <p:cNvSpPr/>
          <p:nvPr/>
        </p:nvSpPr>
        <p:spPr>
          <a:xfrm>
            <a:off x="2350852" y="2963840"/>
            <a:ext cx="1156236" cy="383945"/>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App</a:t>
            </a:r>
          </a:p>
        </p:txBody>
      </p:sp>
      <p:sp>
        <p:nvSpPr>
          <p:cNvPr id="1085" name="Shape 1085"/>
          <p:cNvSpPr/>
          <p:nvPr/>
        </p:nvSpPr>
        <p:spPr>
          <a:xfrm>
            <a:off x="2237974" y="2839688"/>
            <a:ext cx="1394602" cy="1128639"/>
          </a:xfrm>
          <a:prstGeom prst="rect">
            <a:avLst/>
          </a:prstGeom>
          <a:no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defRPr/>
            </a:pPr>
            <a:endParaRPr sz="1400" kern="0" dirty="0">
              <a:solidFill>
                <a:schemeClr val="lt1"/>
              </a:solidFill>
              <a:latin typeface="Arial"/>
              <a:ea typeface="Arial"/>
              <a:cs typeface="Arial"/>
              <a:sym typeface="Arial"/>
            </a:endParaRPr>
          </a:p>
        </p:txBody>
      </p:sp>
      <p:sp>
        <p:nvSpPr>
          <p:cNvPr id="1086" name="Shape 1086"/>
          <p:cNvSpPr/>
          <p:nvPr/>
        </p:nvSpPr>
        <p:spPr>
          <a:xfrm>
            <a:off x="3886645" y="3005918"/>
            <a:ext cx="1206242"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Bins/Libs</a:t>
            </a:r>
          </a:p>
        </p:txBody>
      </p:sp>
      <p:sp>
        <p:nvSpPr>
          <p:cNvPr id="1087" name="Shape 1087"/>
          <p:cNvSpPr/>
          <p:nvPr/>
        </p:nvSpPr>
        <p:spPr>
          <a:xfrm>
            <a:off x="3886645" y="2486703"/>
            <a:ext cx="1206242" cy="383769"/>
          </a:xfrm>
          <a:prstGeom prst="rect">
            <a:avLst/>
          </a:prstGeom>
          <a:solidFill>
            <a:schemeClr val="accent1"/>
          </a:solid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buSzPct val="25000"/>
              <a:defRPr/>
            </a:pPr>
            <a:r>
              <a:rPr lang="en" sz="1400" kern="0">
                <a:solidFill>
                  <a:schemeClr val="lt1"/>
                </a:solidFill>
                <a:latin typeface="Arial"/>
                <a:ea typeface="Arial"/>
                <a:cs typeface="Arial"/>
                <a:sym typeface="Arial"/>
              </a:rPr>
              <a:t>App</a:t>
            </a:r>
          </a:p>
        </p:txBody>
      </p:sp>
      <p:sp>
        <p:nvSpPr>
          <p:cNvPr id="1088" name="Shape 1088"/>
          <p:cNvSpPr/>
          <p:nvPr/>
        </p:nvSpPr>
        <p:spPr>
          <a:xfrm>
            <a:off x="3785062" y="2362550"/>
            <a:ext cx="1438196" cy="1622170"/>
          </a:xfrm>
          <a:prstGeom prst="rect">
            <a:avLst/>
          </a:prstGeom>
          <a:noFill/>
          <a:ln w="12700" cap="flat" cmpd="sng">
            <a:solidFill>
              <a:schemeClr val="accent1"/>
            </a:solidFill>
            <a:prstDash val="solid"/>
            <a:miter/>
            <a:headEnd type="none" w="med" len="med"/>
            <a:tailEnd type="none" w="med" len="med"/>
          </a:ln>
        </p:spPr>
        <p:txBody>
          <a:bodyPr lIns="0" tIns="60924" rIns="0" bIns="60924" anchor="ctr" anchorCtr="0">
            <a:noAutofit/>
          </a:bodyPr>
          <a:lstStyle/>
          <a:p>
            <a:pPr algn="ctr" defTabSz="896386">
              <a:defRPr/>
            </a:pPr>
            <a:endParaRPr sz="1400" kern="0" dirty="0">
              <a:solidFill>
                <a:schemeClr val="lt1"/>
              </a:solidFill>
              <a:latin typeface="Arial"/>
              <a:ea typeface="Arial"/>
              <a:cs typeface="Arial"/>
              <a:sym typeface="Arial"/>
            </a:endParaRPr>
          </a:p>
        </p:txBody>
      </p:sp>
      <p:sp>
        <p:nvSpPr>
          <p:cNvPr id="1089" name="Shape 1089"/>
          <p:cNvSpPr/>
          <p:nvPr/>
        </p:nvSpPr>
        <p:spPr>
          <a:xfrm>
            <a:off x="3886647" y="3499192"/>
            <a:ext cx="1206229" cy="383545"/>
          </a:xfrm>
          <a:prstGeom prst="rect">
            <a:avLst/>
          </a:prstGeom>
          <a:solidFill>
            <a:srgbClr val="3A3838"/>
          </a:solidFill>
          <a:ln w="12700" cap="flat" cmpd="sng">
            <a:solidFill>
              <a:srgbClr val="374248"/>
            </a:solidFill>
            <a:prstDash val="solid"/>
            <a:miter/>
            <a:headEnd type="none" w="med" len="med"/>
            <a:tailEnd type="none" w="med" len="med"/>
          </a:ln>
        </p:spPr>
        <p:txBody>
          <a:bodyPr lIns="121883" tIns="60924" rIns="121883" bIns="60924" anchor="ctr" anchorCtr="0">
            <a:noAutofit/>
          </a:bodyPr>
          <a:lstStyle/>
          <a:p>
            <a:pPr algn="ctr" defTabSz="896386">
              <a:buSzPct val="25000"/>
              <a:defRPr/>
            </a:pPr>
            <a:r>
              <a:rPr lang="en" sz="1333" kern="0">
                <a:solidFill>
                  <a:schemeClr val="lt1"/>
                </a:solidFill>
              </a:rPr>
              <a:t>WS Kernel</a:t>
            </a:r>
          </a:p>
        </p:txBody>
      </p:sp>
      <p:sp>
        <p:nvSpPr>
          <p:cNvPr id="1090" name="Shape 1090"/>
          <p:cNvSpPr txBox="1"/>
          <p:nvPr/>
        </p:nvSpPr>
        <p:spPr>
          <a:xfrm>
            <a:off x="901870" y="2338638"/>
            <a:ext cx="2351266" cy="383945"/>
          </a:xfrm>
          <a:prstGeom prst="rect">
            <a:avLst/>
          </a:prstGeom>
          <a:noFill/>
          <a:ln>
            <a:noFill/>
          </a:ln>
        </p:spPr>
        <p:txBody>
          <a:bodyPr lIns="121883" tIns="121883" rIns="121883" bIns="121883" anchor="t" anchorCtr="0">
            <a:noAutofit/>
          </a:bodyPr>
          <a:lstStyle/>
          <a:p>
            <a:pPr algn="ctr" defTabSz="896386">
              <a:defRPr/>
            </a:pPr>
            <a:r>
              <a:rPr lang="en" sz="1067" kern="0">
                <a:solidFill>
                  <a:sysClr val="windowText" lastClr="000000"/>
                </a:solidFill>
              </a:rPr>
              <a:t>Windows containers</a:t>
            </a:r>
          </a:p>
        </p:txBody>
      </p:sp>
      <p:sp>
        <p:nvSpPr>
          <p:cNvPr id="1091" name="Shape 1091"/>
          <p:cNvSpPr txBox="1"/>
          <p:nvPr/>
        </p:nvSpPr>
        <p:spPr>
          <a:xfrm>
            <a:off x="3345106" y="1892984"/>
            <a:ext cx="2351266" cy="383945"/>
          </a:xfrm>
          <a:prstGeom prst="rect">
            <a:avLst/>
          </a:prstGeom>
          <a:noFill/>
          <a:ln>
            <a:noFill/>
          </a:ln>
        </p:spPr>
        <p:txBody>
          <a:bodyPr lIns="121883" tIns="121883" rIns="121883" bIns="121883" anchor="t" anchorCtr="0">
            <a:noAutofit/>
          </a:bodyPr>
          <a:lstStyle/>
          <a:p>
            <a:pPr algn="ctr" defTabSz="896386">
              <a:defRPr/>
            </a:pPr>
            <a:r>
              <a:rPr lang="en" sz="1067" kern="0">
                <a:solidFill>
                  <a:sysClr val="windowText" lastClr="000000"/>
                </a:solidFill>
              </a:rPr>
              <a:t>Hyper V container</a:t>
            </a:r>
          </a:p>
        </p:txBody>
      </p:sp>
    </p:spTree>
    <p:extLst>
      <p:ext uri="{BB962C8B-B14F-4D97-AF65-F5344CB8AC3E}">
        <p14:creationId xmlns:p14="http://schemas.microsoft.com/office/powerpoint/2010/main" val="10442778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239" y="2084172"/>
            <a:ext cx="11653523" cy="2139688"/>
          </a:xfrm>
        </p:spPr>
        <p:txBody>
          <a:bodyPr/>
          <a:lstStyle/>
          <a:p>
            <a:r>
              <a:rPr lang="en-US" dirty="0"/>
              <a:t>Azure &amp; Office 365 2-Day DevCamp</a:t>
            </a:r>
          </a:p>
        </p:txBody>
      </p:sp>
    </p:spTree>
    <p:extLst>
      <p:ext uri="{BB962C8B-B14F-4D97-AF65-F5344CB8AC3E}">
        <p14:creationId xmlns:p14="http://schemas.microsoft.com/office/powerpoint/2010/main" val="22461336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Agenda</a:t>
            </a:r>
          </a:p>
        </p:txBody>
      </p:sp>
      <p:graphicFrame>
        <p:nvGraphicFramePr>
          <p:cNvPr id="11" name="Diagram 10"/>
          <p:cNvGraphicFramePr/>
          <p:nvPr>
            <p:extLst>
              <p:ext uri="{D42A27DB-BD31-4B8C-83A1-F6EECF244321}">
                <p14:modId xmlns:p14="http://schemas.microsoft.com/office/powerpoint/2010/main" val="651705002"/>
              </p:ext>
            </p:extLst>
          </p:nvPr>
        </p:nvGraphicFramePr>
        <p:xfrm>
          <a:off x="1111134" y="1341120"/>
          <a:ext cx="9702800" cy="4836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3827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Hands on labs</a:t>
            </a:r>
          </a:p>
        </p:txBody>
      </p:sp>
      <p:graphicFrame>
        <p:nvGraphicFramePr>
          <p:cNvPr id="11" name="Diagram 10"/>
          <p:cNvGraphicFramePr/>
          <p:nvPr>
            <p:extLst/>
          </p:nvPr>
        </p:nvGraphicFramePr>
        <p:xfrm>
          <a:off x="1111134" y="1341120"/>
          <a:ext cx="9702800" cy="4836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40805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Day 1 – Detailed Agenda</a:t>
            </a:r>
          </a:p>
        </p:txBody>
      </p:sp>
      <p:graphicFrame>
        <p:nvGraphicFramePr>
          <p:cNvPr id="11" name="Diagram 10"/>
          <p:cNvGraphicFramePr/>
          <p:nvPr>
            <p:extLst/>
          </p:nvPr>
        </p:nvGraphicFramePr>
        <p:xfrm>
          <a:off x="1111134" y="1341120"/>
          <a:ext cx="9702800" cy="4836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01146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Day 2 – Detailed Agenda</a:t>
            </a:r>
          </a:p>
        </p:txBody>
      </p:sp>
      <p:graphicFrame>
        <p:nvGraphicFramePr>
          <p:cNvPr id="11" name="Diagram 10"/>
          <p:cNvGraphicFramePr/>
          <p:nvPr>
            <p:extLst>
              <p:ext uri="{D42A27DB-BD31-4B8C-83A1-F6EECF244321}">
                <p14:modId xmlns:p14="http://schemas.microsoft.com/office/powerpoint/2010/main" val="3102593166"/>
              </p:ext>
            </p:extLst>
          </p:nvPr>
        </p:nvGraphicFramePr>
        <p:xfrm>
          <a:off x="1111134" y="1341120"/>
          <a:ext cx="9702800" cy="4836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10621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241" y="1217195"/>
            <a:ext cx="5378548" cy="1080745"/>
          </a:xfrm>
        </p:spPr>
        <p:txBody>
          <a:bodyPr/>
          <a:lstStyle/>
          <a:p>
            <a:r>
              <a:rPr lang="en-US" dirty="0"/>
              <a:t>Questions?</a:t>
            </a:r>
          </a:p>
        </p:txBody>
      </p:sp>
      <p:pic>
        <p:nvPicPr>
          <p:cNvPr id="2" name="Picture Placeholder 1"/>
          <p:cNvPicPr>
            <a:picLocks noGrp="1" noChangeAspect="1"/>
          </p:cNvPicPr>
          <p:nvPr>
            <p:ph type="pic" sz="quarter" idx="10"/>
          </p:nvPr>
        </p:nvPicPr>
        <p:blipFill>
          <a:blip r:embed="rId2"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0613892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9450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1073</TotalTime>
  <Words>3857</Words>
  <Application>Microsoft Office PowerPoint</Application>
  <PresentationFormat>Widescreen</PresentationFormat>
  <Paragraphs>574</Paragraphs>
  <Slides>37</Slides>
  <Notes>29</Notes>
  <HiddenSlides>2</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37</vt:i4>
      </vt:variant>
    </vt:vector>
  </HeadingPairs>
  <TitlesOfParts>
    <vt:vector size="52" baseType="lpstr">
      <vt:lpstr>MS PGothic</vt:lpstr>
      <vt:lpstr>Arial</vt:lpstr>
      <vt:lpstr>Calibri</vt:lpstr>
      <vt:lpstr>Consolas</vt:lpstr>
      <vt:lpstr>Gill Sans</vt:lpstr>
      <vt:lpstr>Segoe UI</vt:lpstr>
      <vt:lpstr>Segoe UI Light</vt:lpstr>
      <vt:lpstr>Segoe UI Semibold</vt:lpstr>
      <vt:lpstr>Segoe UI Semilight</vt:lpstr>
      <vt:lpstr>Times New Roman</vt:lpstr>
      <vt:lpstr>Wingdings</vt:lpstr>
      <vt:lpstr>ヒラギノ角ゴ ProN W3</vt:lpstr>
      <vt:lpstr>WHITE TEMPLATE</vt:lpstr>
      <vt:lpstr>COLOR TEMPLATE</vt:lpstr>
      <vt:lpstr>think-cell Slide</vt:lpstr>
      <vt:lpstr>Azure and Office 365 DevCamp - Overview</vt:lpstr>
      <vt:lpstr>Course Goals</vt:lpstr>
      <vt:lpstr>PowerPoint Presentation</vt:lpstr>
      <vt:lpstr>PowerPoint Presentation</vt:lpstr>
      <vt:lpstr>PowerPoint Presentation</vt:lpstr>
      <vt:lpstr>Achieve global scale, in local regions</vt:lpstr>
      <vt:lpstr>Global Datacenter Presence</vt:lpstr>
      <vt:lpstr>Momentum</vt:lpstr>
      <vt:lpstr>PowerPoint Presentation</vt:lpstr>
      <vt:lpstr>Trusted Cloud principles</vt:lpstr>
      <vt:lpstr>Defense in depth</vt:lpstr>
      <vt:lpstr>Global compliance with focus</vt:lpstr>
      <vt:lpstr>Transparency</vt:lpstr>
      <vt:lpstr>PowerPoint Presentation</vt:lpstr>
      <vt:lpstr>Extend on-premises data and apps</vt:lpstr>
      <vt:lpstr>Extend on-premises data and apps</vt:lpstr>
      <vt:lpstr>Deploy the cloud on-premises</vt:lpstr>
      <vt:lpstr>PowerPoint Presentation</vt:lpstr>
      <vt:lpstr>Azure is an open cloud</vt:lpstr>
      <vt:lpstr>Broad Linux and open source investment</vt:lpstr>
      <vt:lpstr>Build and run open source solutions</vt:lpstr>
      <vt:lpstr>Open Source on Azure Customers </vt:lpstr>
      <vt:lpstr>PowerPoint Presentation</vt:lpstr>
      <vt:lpstr>PowerPoint Presentation</vt:lpstr>
      <vt:lpstr>Build apps faster and easier</vt:lpstr>
      <vt:lpstr>Build a Flexible DevOps Pipeline</vt:lpstr>
      <vt:lpstr>PowerPoint Presentation</vt:lpstr>
      <vt:lpstr>Azure Container Service</vt:lpstr>
      <vt:lpstr>Docker + Windows Server = Windows Containers</vt:lpstr>
      <vt:lpstr>Hyper V Containers = Docker + Windows Server</vt:lpstr>
      <vt:lpstr>Azure &amp; Office 365 2-Day DevCamp</vt:lpstr>
      <vt:lpstr>Course Agenda</vt:lpstr>
      <vt:lpstr>Hands on labs</vt:lpstr>
      <vt:lpstr>Day 1 – Detailed Agenda</vt:lpstr>
      <vt:lpstr>Day 2 – Detailed Agenda</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1-Overview</dc:title>
  <dc:creator>Israel Vega</dc:creator>
  <cp:lastModifiedBy>Israel Vega</cp:lastModifiedBy>
  <cp:revision>58</cp:revision>
  <dcterms:created xsi:type="dcterms:W3CDTF">2016-09-29T12:20:34Z</dcterms:created>
  <dcterms:modified xsi:type="dcterms:W3CDTF">2016-10-19T00:40:01Z</dcterms:modified>
</cp:coreProperties>
</file>